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71" r:id="rId5"/>
    <p:sldId id="270" r:id="rId6"/>
    <p:sldId id="260" r:id="rId7"/>
    <p:sldId id="261" r:id="rId8"/>
    <p:sldId id="266" r:id="rId9"/>
    <p:sldId id="267" r:id="rId10"/>
    <p:sldId id="268" r:id="rId11"/>
    <p:sldId id="272" r:id="rId12"/>
    <p:sldId id="273" r:id="rId13"/>
    <p:sldId id="264" r:id="rId14"/>
    <p:sldId id="265" r:id="rId15"/>
    <p:sldId id="269" r:id="rId16"/>
  </p:sldIdLst>
  <p:sldSz cx="10655300" cy="7562850"/>
  <p:notesSz cx="10655300" cy="75628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80" d="100"/>
          <a:sy n="80" d="100"/>
        </p:scale>
        <p:origin x="1142" y="-96"/>
      </p:cViewPr>
      <p:guideLst>
        <p:guide orient="horz" pos="2880"/>
        <p:guide pos="216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99623" y="2344483"/>
            <a:ext cx="9062403" cy="1588198"/>
          </a:xfrm>
          <a:prstGeom prst="rect">
            <a:avLst/>
          </a:prstGeom>
        </p:spPr>
        <p:txBody>
          <a:bodyPr wrap="square" lIns="0" tIns="0" rIns="0" bIns="0">
            <a:spAutoFit/>
          </a:bodyPr>
          <a:lstStyle>
            <a:lvl1pPr>
              <a:defRPr sz="2000" b="1" i="0">
                <a:solidFill>
                  <a:schemeClr val="bg1"/>
                </a:solidFill>
                <a:latin typeface="Microsoft YaHei UI"/>
                <a:cs typeface="Microsoft YaHei UI"/>
              </a:defRPr>
            </a:lvl1pPr>
          </a:lstStyle>
          <a:p>
            <a:endParaRPr/>
          </a:p>
        </p:txBody>
      </p:sp>
      <p:sp>
        <p:nvSpPr>
          <p:cNvPr id="3" name="Holder 3"/>
          <p:cNvSpPr>
            <a:spLocks noGrp="1"/>
          </p:cNvSpPr>
          <p:nvPr>
            <p:ph type="subTitle" idx="4"/>
          </p:nvPr>
        </p:nvSpPr>
        <p:spPr>
          <a:xfrm>
            <a:off x="1599247" y="4235196"/>
            <a:ext cx="7463155" cy="1890712"/>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bg1"/>
                </a:solidFill>
                <a:latin typeface="Microsoft YaHei UI"/>
                <a:cs typeface="Microsoft YaHei U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5089757"/>
            <a:ext cx="10655998" cy="2470247"/>
          </a:xfrm>
          <a:prstGeom prst="rect">
            <a:avLst/>
          </a:prstGeom>
        </p:spPr>
      </p:pic>
      <p:sp>
        <p:nvSpPr>
          <p:cNvPr id="17" name="bg object 17"/>
          <p:cNvSpPr/>
          <p:nvPr/>
        </p:nvSpPr>
        <p:spPr>
          <a:xfrm>
            <a:off x="0" y="6744248"/>
            <a:ext cx="2774315" cy="815975"/>
          </a:xfrm>
          <a:custGeom>
            <a:avLst/>
            <a:gdLst/>
            <a:ahLst/>
            <a:cxnLst/>
            <a:rect l="l" t="t" r="r" b="b"/>
            <a:pathLst>
              <a:path w="2774315" h="815975">
                <a:moveTo>
                  <a:pt x="0" y="0"/>
                </a:moveTo>
                <a:lnTo>
                  <a:pt x="0" y="815756"/>
                </a:lnTo>
                <a:lnTo>
                  <a:pt x="2774075" y="815756"/>
                </a:lnTo>
                <a:lnTo>
                  <a:pt x="2630608" y="751508"/>
                </a:lnTo>
                <a:lnTo>
                  <a:pt x="2484008" y="688300"/>
                </a:lnTo>
                <a:lnTo>
                  <a:pt x="2335958" y="626991"/>
                </a:lnTo>
                <a:lnTo>
                  <a:pt x="2186409" y="567659"/>
                </a:lnTo>
                <a:lnTo>
                  <a:pt x="2035314" y="510382"/>
                </a:lnTo>
                <a:lnTo>
                  <a:pt x="1882624" y="455238"/>
                </a:lnTo>
                <a:lnTo>
                  <a:pt x="1728294" y="402305"/>
                </a:lnTo>
                <a:lnTo>
                  <a:pt x="1572274" y="351660"/>
                </a:lnTo>
                <a:lnTo>
                  <a:pt x="1414516" y="303381"/>
                </a:lnTo>
                <a:lnTo>
                  <a:pt x="1254975" y="257547"/>
                </a:lnTo>
                <a:lnTo>
                  <a:pt x="1093600" y="214234"/>
                </a:lnTo>
                <a:lnTo>
                  <a:pt x="930346" y="173521"/>
                </a:lnTo>
                <a:lnTo>
                  <a:pt x="765163" y="135485"/>
                </a:lnTo>
                <a:lnTo>
                  <a:pt x="598005" y="100204"/>
                </a:lnTo>
                <a:lnTo>
                  <a:pt x="428824" y="67757"/>
                </a:lnTo>
                <a:lnTo>
                  <a:pt x="257572" y="38220"/>
                </a:lnTo>
                <a:lnTo>
                  <a:pt x="84201" y="11672"/>
                </a:lnTo>
                <a:lnTo>
                  <a:pt x="0" y="0"/>
                </a:lnTo>
                <a:close/>
              </a:path>
            </a:pathLst>
          </a:custGeom>
          <a:solidFill>
            <a:srgbClr val="FFFFFF">
              <a:alpha val="17999"/>
            </a:srgbClr>
          </a:solidFill>
        </p:spPr>
        <p:txBody>
          <a:bodyPr wrap="square" lIns="0" tIns="0" rIns="0" bIns="0" rtlCol="0"/>
          <a:lstStyle/>
          <a:p>
            <a:endParaRPr/>
          </a:p>
        </p:txBody>
      </p:sp>
      <p:sp>
        <p:nvSpPr>
          <p:cNvPr id="18" name="bg object 18"/>
          <p:cNvSpPr/>
          <p:nvPr/>
        </p:nvSpPr>
        <p:spPr>
          <a:xfrm>
            <a:off x="0" y="7344362"/>
            <a:ext cx="761365" cy="215900"/>
          </a:xfrm>
          <a:custGeom>
            <a:avLst/>
            <a:gdLst/>
            <a:ahLst/>
            <a:cxnLst/>
            <a:rect l="l" t="t" r="r" b="b"/>
            <a:pathLst>
              <a:path w="761365" h="215900">
                <a:moveTo>
                  <a:pt x="0" y="0"/>
                </a:moveTo>
                <a:lnTo>
                  <a:pt x="0" y="141072"/>
                </a:lnTo>
                <a:lnTo>
                  <a:pt x="248623" y="215642"/>
                </a:lnTo>
                <a:lnTo>
                  <a:pt x="761324" y="215642"/>
                </a:lnTo>
                <a:lnTo>
                  <a:pt x="0" y="0"/>
                </a:lnTo>
                <a:close/>
              </a:path>
            </a:pathLst>
          </a:custGeom>
          <a:solidFill>
            <a:srgbClr val="FFFFFF">
              <a:alpha val="23999"/>
            </a:srgbClr>
          </a:solidFill>
        </p:spPr>
        <p:txBody>
          <a:bodyPr wrap="square" lIns="0" tIns="0" rIns="0" bIns="0" rtlCol="0"/>
          <a:lstStyle/>
          <a:p>
            <a:endParaRPr/>
          </a:p>
        </p:txBody>
      </p:sp>
      <p:pic>
        <p:nvPicPr>
          <p:cNvPr id="19" name="bg object 19"/>
          <p:cNvPicPr/>
          <p:nvPr/>
        </p:nvPicPr>
        <p:blipFill>
          <a:blip r:embed="rId3" cstate="print"/>
          <a:stretch>
            <a:fillRect/>
          </a:stretch>
        </p:blipFill>
        <p:spPr>
          <a:xfrm>
            <a:off x="0" y="4854059"/>
            <a:ext cx="10655998" cy="2705946"/>
          </a:xfrm>
          <a:prstGeom prst="rect">
            <a:avLst/>
          </a:prstGeom>
        </p:spPr>
      </p:pic>
      <p:sp>
        <p:nvSpPr>
          <p:cNvPr id="20" name="bg object 20"/>
          <p:cNvSpPr/>
          <p:nvPr/>
        </p:nvSpPr>
        <p:spPr>
          <a:xfrm>
            <a:off x="8152614" y="6643915"/>
            <a:ext cx="2503805" cy="916305"/>
          </a:xfrm>
          <a:custGeom>
            <a:avLst/>
            <a:gdLst/>
            <a:ahLst/>
            <a:cxnLst/>
            <a:rect l="l" t="t" r="r" b="b"/>
            <a:pathLst>
              <a:path w="2503804" h="916304">
                <a:moveTo>
                  <a:pt x="2503383" y="0"/>
                </a:moveTo>
                <a:lnTo>
                  <a:pt x="2238874" y="87007"/>
                </a:lnTo>
                <a:lnTo>
                  <a:pt x="1917977" y="197786"/>
                </a:lnTo>
                <a:lnTo>
                  <a:pt x="1425355" y="376084"/>
                </a:lnTo>
                <a:lnTo>
                  <a:pt x="0" y="916089"/>
                </a:lnTo>
                <a:lnTo>
                  <a:pt x="345679" y="916089"/>
                </a:lnTo>
                <a:lnTo>
                  <a:pt x="1302695" y="561475"/>
                </a:lnTo>
                <a:lnTo>
                  <a:pt x="1763825" y="398915"/>
                </a:lnTo>
                <a:lnTo>
                  <a:pt x="2065174" y="298144"/>
                </a:lnTo>
                <a:lnTo>
                  <a:pt x="2288037" y="227249"/>
                </a:lnTo>
                <a:lnTo>
                  <a:pt x="2503383" y="162259"/>
                </a:lnTo>
                <a:lnTo>
                  <a:pt x="2503383" y="0"/>
                </a:lnTo>
                <a:close/>
              </a:path>
            </a:pathLst>
          </a:custGeom>
          <a:solidFill>
            <a:srgbClr val="FFFFFF">
              <a:alpha val="36000"/>
            </a:srgbClr>
          </a:solidFill>
        </p:spPr>
        <p:txBody>
          <a:bodyPr wrap="square" lIns="0" tIns="0" rIns="0" bIns="0" rtlCol="0"/>
          <a:lstStyle/>
          <a:p>
            <a:endParaRPr/>
          </a:p>
        </p:txBody>
      </p:sp>
      <p:sp>
        <p:nvSpPr>
          <p:cNvPr id="21" name="bg object 21"/>
          <p:cNvSpPr/>
          <p:nvPr/>
        </p:nvSpPr>
        <p:spPr>
          <a:xfrm>
            <a:off x="6474264" y="5702501"/>
            <a:ext cx="4182110" cy="1858010"/>
          </a:xfrm>
          <a:custGeom>
            <a:avLst/>
            <a:gdLst/>
            <a:ahLst/>
            <a:cxnLst/>
            <a:rect l="l" t="t" r="r" b="b"/>
            <a:pathLst>
              <a:path w="4182110" h="1858009">
                <a:moveTo>
                  <a:pt x="4181734" y="0"/>
                </a:moveTo>
                <a:lnTo>
                  <a:pt x="4097401" y="33183"/>
                </a:lnTo>
                <a:lnTo>
                  <a:pt x="3746775" y="175489"/>
                </a:lnTo>
                <a:lnTo>
                  <a:pt x="3393846" y="324842"/>
                </a:lnTo>
                <a:lnTo>
                  <a:pt x="2859840" y="559855"/>
                </a:lnTo>
                <a:lnTo>
                  <a:pt x="753846" y="1524374"/>
                </a:lnTo>
                <a:lnTo>
                  <a:pt x="0" y="1857503"/>
                </a:lnTo>
                <a:lnTo>
                  <a:pt x="118342" y="1857503"/>
                </a:lnTo>
                <a:lnTo>
                  <a:pt x="2861446" y="625307"/>
                </a:lnTo>
                <a:lnTo>
                  <a:pt x="3400389" y="393396"/>
                </a:lnTo>
                <a:lnTo>
                  <a:pt x="3755957" y="246478"/>
                </a:lnTo>
                <a:lnTo>
                  <a:pt x="4108591" y="106854"/>
                </a:lnTo>
                <a:lnTo>
                  <a:pt x="4181734" y="78790"/>
                </a:lnTo>
                <a:lnTo>
                  <a:pt x="4181734" y="0"/>
                </a:lnTo>
                <a:close/>
              </a:path>
            </a:pathLst>
          </a:custGeom>
          <a:solidFill>
            <a:srgbClr val="FFFFFF">
              <a:alpha val="23999"/>
            </a:srgbClr>
          </a:solidFill>
        </p:spPr>
        <p:txBody>
          <a:bodyPr wrap="square" lIns="0" tIns="0" rIns="0" bIns="0" rtlCol="0"/>
          <a:lstStyle/>
          <a:p>
            <a:endParaRPr/>
          </a:p>
        </p:txBody>
      </p:sp>
      <p:pic>
        <p:nvPicPr>
          <p:cNvPr id="22" name="bg object 22"/>
          <p:cNvPicPr/>
          <p:nvPr/>
        </p:nvPicPr>
        <p:blipFill>
          <a:blip r:embed="rId4" cstate="print"/>
          <a:stretch>
            <a:fillRect/>
          </a:stretch>
        </p:blipFill>
        <p:spPr>
          <a:xfrm>
            <a:off x="7545512" y="6756237"/>
            <a:ext cx="3110485" cy="803767"/>
          </a:xfrm>
          <a:prstGeom prst="rect">
            <a:avLst/>
          </a:prstGeom>
        </p:spPr>
      </p:pic>
      <p:sp>
        <p:nvSpPr>
          <p:cNvPr id="23" name="bg object 23"/>
          <p:cNvSpPr/>
          <p:nvPr/>
        </p:nvSpPr>
        <p:spPr>
          <a:xfrm>
            <a:off x="8336406" y="4628629"/>
            <a:ext cx="2319655" cy="2749550"/>
          </a:xfrm>
          <a:custGeom>
            <a:avLst/>
            <a:gdLst/>
            <a:ahLst/>
            <a:cxnLst/>
            <a:rect l="l" t="t" r="r" b="b"/>
            <a:pathLst>
              <a:path w="2319654" h="2749550">
                <a:moveTo>
                  <a:pt x="879406" y="0"/>
                </a:moveTo>
                <a:lnTo>
                  <a:pt x="830905" y="1345"/>
                </a:lnTo>
                <a:lnTo>
                  <a:pt x="782852" y="5317"/>
                </a:lnTo>
                <a:lnTo>
                  <a:pt x="735339" y="11886"/>
                </a:lnTo>
                <a:lnTo>
                  <a:pt x="688458" y="21008"/>
                </a:lnTo>
                <a:lnTo>
                  <a:pt x="642301" y="32640"/>
                </a:lnTo>
                <a:lnTo>
                  <a:pt x="596959" y="46739"/>
                </a:lnTo>
                <a:lnTo>
                  <a:pt x="552525" y="63263"/>
                </a:lnTo>
                <a:lnTo>
                  <a:pt x="509090" y="82167"/>
                </a:lnTo>
                <a:lnTo>
                  <a:pt x="466747" y="103410"/>
                </a:lnTo>
                <a:lnTo>
                  <a:pt x="425587" y="126949"/>
                </a:lnTo>
                <a:lnTo>
                  <a:pt x="385703" y="152740"/>
                </a:lnTo>
                <a:lnTo>
                  <a:pt x="347186" y="180741"/>
                </a:lnTo>
                <a:lnTo>
                  <a:pt x="310128" y="210908"/>
                </a:lnTo>
                <a:lnTo>
                  <a:pt x="274622" y="243199"/>
                </a:lnTo>
                <a:lnTo>
                  <a:pt x="240759" y="277571"/>
                </a:lnTo>
                <a:lnTo>
                  <a:pt x="208630" y="313980"/>
                </a:lnTo>
                <a:lnTo>
                  <a:pt x="178527" y="352112"/>
                </a:lnTo>
                <a:lnTo>
                  <a:pt x="150711" y="391622"/>
                </a:lnTo>
                <a:lnTo>
                  <a:pt x="125197" y="432448"/>
                </a:lnTo>
                <a:lnTo>
                  <a:pt x="102001" y="474525"/>
                </a:lnTo>
                <a:lnTo>
                  <a:pt x="81137" y="517791"/>
                </a:lnTo>
                <a:lnTo>
                  <a:pt x="62622" y="562182"/>
                </a:lnTo>
                <a:lnTo>
                  <a:pt x="46470" y="607634"/>
                </a:lnTo>
                <a:lnTo>
                  <a:pt x="32696" y="654084"/>
                </a:lnTo>
                <a:lnTo>
                  <a:pt x="21316" y="701469"/>
                </a:lnTo>
                <a:lnTo>
                  <a:pt x="12345" y="749725"/>
                </a:lnTo>
                <a:lnTo>
                  <a:pt x="5798" y="798788"/>
                </a:lnTo>
                <a:lnTo>
                  <a:pt x="1690" y="848596"/>
                </a:lnTo>
                <a:lnTo>
                  <a:pt x="0" y="899084"/>
                </a:lnTo>
                <a:lnTo>
                  <a:pt x="852" y="950190"/>
                </a:lnTo>
                <a:lnTo>
                  <a:pt x="4153" y="1001849"/>
                </a:lnTo>
                <a:lnTo>
                  <a:pt x="9954" y="1053998"/>
                </a:lnTo>
                <a:lnTo>
                  <a:pt x="18270" y="1106575"/>
                </a:lnTo>
                <a:lnTo>
                  <a:pt x="28002" y="1155238"/>
                </a:lnTo>
                <a:lnTo>
                  <a:pt x="39276" y="1202704"/>
                </a:lnTo>
                <a:lnTo>
                  <a:pt x="52064" y="1249020"/>
                </a:lnTo>
                <a:lnTo>
                  <a:pt x="66335" y="1294234"/>
                </a:lnTo>
                <a:lnTo>
                  <a:pt x="82061" y="1338394"/>
                </a:lnTo>
                <a:lnTo>
                  <a:pt x="99214" y="1381546"/>
                </a:lnTo>
                <a:lnTo>
                  <a:pt x="117763" y="1423739"/>
                </a:lnTo>
                <a:lnTo>
                  <a:pt x="137680" y="1465019"/>
                </a:lnTo>
                <a:lnTo>
                  <a:pt x="158935" y="1505436"/>
                </a:lnTo>
                <a:lnTo>
                  <a:pt x="181501" y="1545034"/>
                </a:lnTo>
                <a:lnTo>
                  <a:pt x="205347" y="1583864"/>
                </a:lnTo>
                <a:lnTo>
                  <a:pt x="230444" y="1621971"/>
                </a:lnTo>
                <a:lnTo>
                  <a:pt x="256764" y="1659404"/>
                </a:lnTo>
                <a:lnTo>
                  <a:pt x="284277" y="1696209"/>
                </a:lnTo>
                <a:lnTo>
                  <a:pt x="312955" y="1732435"/>
                </a:lnTo>
                <a:lnTo>
                  <a:pt x="342768" y="1768129"/>
                </a:lnTo>
                <a:lnTo>
                  <a:pt x="373688" y="1803339"/>
                </a:lnTo>
                <a:lnTo>
                  <a:pt x="405684" y="1838111"/>
                </a:lnTo>
                <a:lnTo>
                  <a:pt x="438729" y="1872494"/>
                </a:lnTo>
                <a:lnTo>
                  <a:pt x="472792" y="1906535"/>
                </a:lnTo>
                <a:lnTo>
                  <a:pt x="507846" y="1940281"/>
                </a:lnTo>
                <a:lnTo>
                  <a:pt x="543861" y="1973780"/>
                </a:lnTo>
                <a:lnTo>
                  <a:pt x="580808" y="2007079"/>
                </a:lnTo>
                <a:lnTo>
                  <a:pt x="618657" y="2040227"/>
                </a:lnTo>
                <a:lnTo>
                  <a:pt x="657380" y="2073270"/>
                </a:lnTo>
                <a:lnTo>
                  <a:pt x="696948" y="2106256"/>
                </a:lnTo>
                <a:lnTo>
                  <a:pt x="737332" y="2139232"/>
                </a:lnTo>
                <a:lnTo>
                  <a:pt x="778502" y="2172246"/>
                </a:lnTo>
                <a:lnTo>
                  <a:pt x="820430" y="2205346"/>
                </a:lnTo>
                <a:lnTo>
                  <a:pt x="863086" y="2238579"/>
                </a:lnTo>
                <a:lnTo>
                  <a:pt x="950467" y="2305634"/>
                </a:lnTo>
                <a:lnTo>
                  <a:pt x="1125314" y="2437840"/>
                </a:lnTo>
                <a:lnTo>
                  <a:pt x="1286299" y="2560062"/>
                </a:lnTo>
                <a:lnTo>
                  <a:pt x="1369518" y="2624252"/>
                </a:lnTo>
                <a:lnTo>
                  <a:pt x="1454424" y="2690798"/>
                </a:lnTo>
                <a:lnTo>
                  <a:pt x="1492335" y="2715865"/>
                </a:lnTo>
                <a:lnTo>
                  <a:pt x="1533742" y="2734213"/>
                </a:lnTo>
                <a:lnTo>
                  <a:pt x="1577625" y="2745483"/>
                </a:lnTo>
                <a:lnTo>
                  <a:pt x="1622966" y="2749316"/>
                </a:lnTo>
                <a:lnTo>
                  <a:pt x="1668270" y="2745483"/>
                </a:lnTo>
                <a:lnTo>
                  <a:pt x="1712134" y="2734213"/>
                </a:lnTo>
                <a:lnTo>
                  <a:pt x="1753534" y="2715865"/>
                </a:lnTo>
                <a:lnTo>
                  <a:pt x="1791444" y="2690798"/>
                </a:lnTo>
                <a:lnTo>
                  <a:pt x="1834119" y="2657216"/>
                </a:lnTo>
                <a:lnTo>
                  <a:pt x="1918227" y="2591874"/>
                </a:lnTo>
                <a:lnTo>
                  <a:pt x="2000588" y="2528769"/>
                </a:lnTo>
                <a:lnTo>
                  <a:pt x="2319591" y="2287129"/>
                </a:lnTo>
                <a:lnTo>
                  <a:pt x="2319591" y="1305"/>
                </a:lnTo>
                <a:lnTo>
                  <a:pt x="2270967" y="5277"/>
                </a:lnTo>
                <a:lnTo>
                  <a:pt x="2223662" y="11813"/>
                </a:lnTo>
                <a:lnTo>
                  <a:pt x="2176740" y="20910"/>
                </a:lnTo>
                <a:lnTo>
                  <a:pt x="2130271" y="32538"/>
                </a:lnTo>
                <a:lnTo>
                  <a:pt x="2084320" y="46666"/>
                </a:lnTo>
                <a:lnTo>
                  <a:pt x="2038955" y="63263"/>
                </a:lnTo>
                <a:lnTo>
                  <a:pt x="1994242" y="82299"/>
                </a:lnTo>
                <a:lnTo>
                  <a:pt x="1950250" y="103743"/>
                </a:lnTo>
                <a:lnTo>
                  <a:pt x="1907046" y="127563"/>
                </a:lnTo>
                <a:lnTo>
                  <a:pt x="1864696" y="153731"/>
                </a:lnTo>
                <a:lnTo>
                  <a:pt x="1823267" y="182214"/>
                </a:lnTo>
                <a:lnTo>
                  <a:pt x="1782828" y="212982"/>
                </a:lnTo>
                <a:lnTo>
                  <a:pt x="1743444" y="246005"/>
                </a:lnTo>
                <a:lnTo>
                  <a:pt x="1705184" y="281252"/>
                </a:lnTo>
                <a:lnTo>
                  <a:pt x="1668114" y="318692"/>
                </a:lnTo>
                <a:lnTo>
                  <a:pt x="1655959" y="328524"/>
                </a:lnTo>
                <a:lnTo>
                  <a:pt x="1643549" y="334219"/>
                </a:lnTo>
                <a:lnTo>
                  <a:pt x="1632135" y="336850"/>
                </a:lnTo>
                <a:lnTo>
                  <a:pt x="1622966" y="337488"/>
                </a:lnTo>
                <a:lnTo>
                  <a:pt x="1613764" y="336851"/>
                </a:lnTo>
                <a:lnTo>
                  <a:pt x="1602355" y="334227"/>
                </a:lnTo>
                <a:lnTo>
                  <a:pt x="1589978" y="328551"/>
                </a:lnTo>
                <a:lnTo>
                  <a:pt x="1577868" y="318756"/>
                </a:lnTo>
                <a:lnTo>
                  <a:pt x="1540777" y="281304"/>
                </a:lnTo>
                <a:lnTo>
                  <a:pt x="1502499" y="246048"/>
                </a:lnTo>
                <a:lnTo>
                  <a:pt x="1463102" y="213017"/>
                </a:lnTo>
                <a:lnTo>
                  <a:pt x="1422653" y="182241"/>
                </a:lnTo>
                <a:lnTo>
                  <a:pt x="1381217" y="153751"/>
                </a:lnTo>
                <a:lnTo>
                  <a:pt x="1338862" y="127579"/>
                </a:lnTo>
                <a:lnTo>
                  <a:pt x="1295653" y="103754"/>
                </a:lnTo>
                <a:lnTo>
                  <a:pt x="1251659" y="82307"/>
                </a:lnTo>
                <a:lnTo>
                  <a:pt x="1206945" y="63269"/>
                </a:lnTo>
                <a:lnTo>
                  <a:pt x="1161579" y="46669"/>
                </a:lnTo>
                <a:lnTo>
                  <a:pt x="1115627" y="32540"/>
                </a:lnTo>
                <a:lnTo>
                  <a:pt x="1069155" y="20911"/>
                </a:lnTo>
                <a:lnTo>
                  <a:pt x="1022230" y="11813"/>
                </a:lnTo>
                <a:lnTo>
                  <a:pt x="974919" y="5277"/>
                </a:lnTo>
                <a:lnTo>
                  <a:pt x="927289" y="1333"/>
                </a:lnTo>
                <a:lnTo>
                  <a:pt x="879406" y="0"/>
                </a:lnTo>
                <a:close/>
              </a:path>
            </a:pathLst>
          </a:custGeom>
          <a:solidFill>
            <a:srgbClr val="F05A94">
              <a:alpha val="14999"/>
            </a:srgbClr>
          </a:solidFill>
        </p:spPr>
        <p:txBody>
          <a:bodyPr wrap="square" lIns="0" tIns="0" rIns="0" bIns="0" rtlCol="0"/>
          <a:lstStyle/>
          <a:p>
            <a:endParaRPr/>
          </a:p>
        </p:txBody>
      </p:sp>
      <p:sp>
        <p:nvSpPr>
          <p:cNvPr id="24" name="bg object 24"/>
          <p:cNvSpPr/>
          <p:nvPr/>
        </p:nvSpPr>
        <p:spPr>
          <a:xfrm>
            <a:off x="8624501" y="4916965"/>
            <a:ext cx="2032000" cy="2168525"/>
          </a:xfrm>
          <a:custGeom>
            <a:avLst/>
            <a:gdLst/>
            <a:ahLst/>
            <a:cxnLst/>
            <a:rect l="l" t="t" r="r" b="b"/>
            <a:pathLst>
              <a:path w="2032000" h="2168525">
                <a:moveTo>
                  <a:pt x="591502" y="0"/>
                </a:moveTo>
                <a:lnTo>
                  <a:pt x="545410" y="1757"/>
                </a:lnTo>
                <a:lnTo>
                  <a:pt x="499987" y="7018"/>
                </a:lnTo>
                <a:lnTo>
                  <a:pt x="455343" y="15767"/>
                </a:lnTo>
                <a:lnTo>
                  <a:pt x="411584" y="27987"/>
                </a:lnTo>
                <a:lnTo>
                  <a:pt x="368820" y="43662"/>
                </a:lnTo>
                <a:lnTo>
                  <a:pt x="323297" y="64735"/>
                </a:lnTo>
                <a:lnTo>
                  <a:pt x="279897" y="89548"/>
                </a:lnTo>
                <a:lnTo>
                  <a:pt x="238846" y="117902"/>
                </a:lnTo>
                <a:lnTo>
                  <a:pt x="200369" y="149596"/>
                </a:lnTo>
                <a:lnTo>
                  <a:pt x="164691" y="184429"/>
                </a:lnTo>
                <a:lnTo>
                  <a:pt x="132035" y="222202"/>
                </a:lnTo>
                <a:lnTo>
                  <a:pt x="102629" y="262714"/>
                </a:lnTo>
                <a:lnTo>
                  <a:pt x="76695" y="305765"/>
                </a:lnTo>
                <a:lnTo>
                  <a:pt x="56579" y="346178"/>
                </a:lnTo>
                <a:lnTo>
                  <a:pt x="39493" y="388133"/>
                </a:lnTo>
                <a:lnTo>
                  <a:pt x="25451" y="431524"/>
                </a:lnTo>
                <a:lnTo>
                  <a:pt x="14466" y="476248"/>
                </a:lnTo>
                <a:lnTo>
                  <a:pt x="6553" y="522201"/>
                </a:lnTo>
                <a:lnTo>
                  <a:pt x="1726" y="569280"/>
                </a:lnTo>
                <a:lnTo>
                  <a:pt x="0" y="617381"/>
                </a:lnTo>
                <a:lnTo>
                  <a:pt x="1387" y="666399"/>
                </a:lnTo>
                <a:lnTo>
                  <a:pt x="5904" y="716232"/>
                </a:lnTo>
                <a:lnTo>
                  <a:pt x="13563" y="766775"/>
                </a:lnTo>
                <a:lnTo>
                  <a:pt x="22601" y="811125"/>
                </a:lnTo>
                <a:lnTo>
                  <a:pt x="33372" y="854363"/>
                </a:lnTo>
                <a:lnTo>
                  <a:pt x="45847" y="896546"/>
                </a:lnTo>
                <a:lnTo>
                  <a:pt x="59998" y="937734"/>
                </a:lnTo>
                <a:lnTo>
                  <a:pt x="75796" y="977986"/>
                </a:lnTo>
                <a:lnTo>
                  <a:pt x="93213" y="1017361"/>
                </a:lnTo>
                <a:lnTo>
                  <a:pt x="112221" y="1055920"/>
                </a:lnTo>
                <a:lnTo>
                  <a:pt x="132791" y="1093720"/>
                </a:lnTo>
                <a:lnTo>
                  <a:pt x="154894" y="1130821"/>
                </a:lnTo>
                <a:lnTo>
                  <a:pt x="178502" y="1167282"/>
                </a:lnTo>
                <a:lnTo>
                  <a:pt x="203587" y="1203163"/>
                </a:lnTo>
                <a:lnTo>
                  <a:pt x="230121" y="1238523"/>
                </a:lnTo>
                <a:lnTo>
                  <a:pt x="258074" y="1273421"/>
                </a:lnTo>
                <a:lnTo>
                  <a:pt x="287418" y="1307916"/>
                </a:lnTo>
                <a:lnTo>
                  <a:pt x="318125" y="1342067"/>
                </a:lnTo>
                <a:lnTo>
                  <a:pt x="350167" y="1375935"/>
                </a:lnTo>
                <a:lnTo>
                  <a:pt x="383514" y="1409577"/>
                </a:lnTo>
                <a:lnTo>
                  <a:pt x="418139" y="1443053"/>
                </a:lnTo>
                <a:lnTo>
                  <a:pt x="454013" y="1476423"/>
                </a:lnTo>
                <a:lnTo>
                  <a:pt x="491107" y="1509745"/>
                </a:lnTo>
                <a:lnTo>
                  <a:pt x="529394" y="1543079"/>
                </a:lnTo>
                <a:lnTo>
                  <a:pt x="568844" y="1576484"/>
                </a:lnTo>
                <a:lnTo>
                  <a:pt x="609429" y="1610020"/>
                </a:lnTo>
                <a:lnTo>
                  <a:pt x="651121" y="1643745"/>
                </a:lnTo>
                <a:lnTo>
                  <a:pt x="693892" y="1677719"/>
                </a:lnTo>
                <a:lnTo>
                  <a:pt x="737712" y="1712001"/>
                </a:lnTo>
                <a:lnTo>
                  <a:pt x="782553" y="1746650"/>
                </a:lnTo>
                <a:lnTo>
                  <a:pt x="828387" y="1781725"/>
                </a:lnTo>
                <a:lnTo>
                  <a:pt x="1169899" y="2040500"/>
                </a:lnTo>
                <a:lnTo>
                  <a:pt x="1251542" y="2103402"/>
                </a:lnTo>
                <a:lnTo>
                  <a:pt x="1334820" y="2168525"/>
                </a:lnTo>
                <a:lnTo>
                  <a:pt x="1376405" y="2135873"/>
                </a:lnTo>
                <a:lnTo>
                  <a:pt x="1458410" y="2072253"/>
                </a:lnTo>
                <a:lnTo>
                  <a:pt x="1539146" y="2010437"/>
                </a:lnTo>
                <a:lnTo>
                  <a:pt x="1794547" y="1817285"/>
                </a:lnTo>
                <a:lnTo>
                  <a:pt x="1887172" y="1746647"/>
                </a:lnTo>
                <a:lnTo>
                  <a:pt x="1932010" y="1711996"/>
                </a:lnTo>
                <a:lnTo>
                  <a:pt x="1975826" y="1677713"/>
                </a:lnTo>
                <a:lnTo>
                  <a:pt x="2031495" y="1633299"/>
                </a:lnTo>
                <a:lnTo>
                  <a:pt x="2031495" y="1837"/>
                </a:lnTo>
                <a:lnTo>
                  <a:pt x="1986464" y="7040"/>
                </a:lnTo>
                <a:lnTo>
                  <a:pt x="1941305" y="15800"/>
                </a:lnTo>
                <a:lnTo>
                  <a:pt x="1896821" y="28016"/>
                </a:lnTo>
                <a:lnTo>
                  <a:pt x="1854952" y="43002"/>
                </a:lnTo>
                <a:lnTo>
                  <a:pt x="1813834" y="61067"/>
                </a:lnTo>
                <a:lnTo>
                  <a:pt x="1773536" y="82156"/>
                </a:lnTo>
                <a:lnTo>
                  <a:pt x="1734127" y="106214"/>
                </a:lnTo>
                <a:lnTo>
                  <a:pt x="1695675" y="133186"/>
                </a:lnTo>
                <a:lnTo>
                  <a:pt x="1658249" y="163018"/>
                </a:lnTo>
                <a:lnTo>
                  <a:pt x="1621918" y="195654"/>
                </a:lnTo>
                <a:lnTo>
                  <a:pt x="1586749" y="231040"/>
                </a:lnTo>
                <a:lnTo>
                  <a:pt x="1552813" y="269121"/>
                </a:lnTo>
                <a:lnTo>
                  <a:pt x="1520177" y="309842"/>
                </a:lnTo>
                <a:lnTo>
                  <a:pt x="1488910" y="353148"/>
                </a:lnTo>
                <a:lnTo>
                  <a:pt x="1470393" y="380212"/>
                </a:lnTo>
                <a:lnTo>
                  <a:pt x="1443840" y="410198"/>
                </a:lnTo>
                <a:lnTo>
                  <a:pt x="1411381" y="432631"/>
                </a:lnTo>
                <a:lnTo>
                  <a:pt x="1374547" y="446692"/>
                </a:lnTo>
                <a:lnTo>
                  <a:pt x="1334871" y="451561"/>
                </a:lnTo>
                <a:lnTo>
                  <a:pt x="1295055" y="446680"/>
                </a:lnTo>
                <a:lnTo>
                  <a:pt x="1258146" y="432584"/>
                </a:lnTo>
                <a:lnTo>
                  <a:pt x="1225677" y="410091"/>
                </a:lnTo>
                <a:lnTo>
                  <a:pt x="1199184" y="380022"/>
                </a:lnTo>
                <a:lnTo>
                  <a:pt x="1180846" y="353212"/>
                </a:lnTo>
                <a:lnTo>
                  <a:pt x="1149561" y="309890"/>
                </a:lnTo>
                <a:lnTo>
                  <a:pt x="1116908" y="269156"/>
                </a:lnTo>
                <a:lnTo>
                  <a:pt x="1082955" y="231065"/>
                </a:lnTo>
                <a:lnTo>
                  <a:pt x="1047772" y="195671"/>
                </a:lnTo>
                <a:lnTo>
                  <a:pt x="1011426" y="163028"/>
                </a:lnTo>
                <a:lnTo>
                  <a:pt x="973988" y="133192"/>
                </a:lnTo>
                <a:lnTo>
                  <a:pt x="935526" y="106217"/>
                </a:lnTo>
                <a:lnTo>
                  <a:pt x="896109" y="82157"/>
                </a:lnTo>
                <a:lnTo>
                  <a:pt x="855807" y="61067"/>
                </a:lnTo>
                <a:lnTo>
                  <a:pt x="814687" y="43002"/>
                </a:lnTo>
                <a:lnTo>
                  <a:pt x="772820" y="28016"/>
                </a:lnTo>
                <a:lnTo>
                  <a:pt x="728430" y="15800"/>
                </a:lnTo>
                <a:lnTo>
                  <a:pt x="683304" y="7040"/>
                </a:lnTo>
                <a:lnTo>
                  <a:pt x="637607" y="1764"/>
                </a:lnTo>
                <a:lnTo>
                  <a:pt x="591502" y="0"/>
                </a:lnTo>
                <a:close/>
              </a:path>
            </a:pathLst>
          </a:custGeom>
          <a:solidFill>
            <a:srgbClr val="FBD4DA">
              <a:alpha val="14999"/>
            </a:srgbClr>
          </a:solidFill>
        </p:spPr>
        <p:txBody>
          <a:bodyPr wrap="square" lIns="0" tIns="0" rIns="0" bIns="0" rtlCol="0"/>
          <a:lstStyle/>
          <a:p>
            <a:endParaRPr/>
          </a:p>
        </p:txBody>
      </p:sp>
      <p:sp>
        <p:nvSpPr>
          <p:cNvPr id="25" name="bg object 25"/>
          <p:cNvSpPr/>
          <p:nvPr/>
        </p:nvSpPr>
        <p:spPr>
          <a:xfrm>
            <a:off x="9194571" y="5619953"/>
            <a:ext cx="1461770" cy="695960"/>
          </a:xfrm>
          <a:custGeom>
            <a:avLst/>
            <a:gdLst/>
            <a:ahLst/>
            <a:cxnLst/>
            <a:rect l="l" t="t" r="r" b="b"/>
            <a:pathLst>
              <a:path w="1461770" h="695960">
                <a:moveTo>
                  <a:pt x="380390" y="190207"/>
                </a:moveTo>
                <a:lnTo>
                  <a:pt x="375361" y="146596"/>
                </a:lnTo>
                <a:lnTo>
                  <a:pt x="361048" y="106565"/>
                </a:lnTo>
                <a:lnTo>
                  <a:pt x="338607" y="71247"/>
                </a:lnTo>
                <a:lnTo>
                  <a:pt x="309143" y="41795"/>
                </a:lnTo>
                <a:lnTo>
                  <a:pt x="273837" y="19342"/>
                </a:lnTo>
                <a:lnTo>
                  <a:pt x="233794" y="5029"/>
                </a:lnTo>
                <a:lnTo>
                  <a:pt x="190195" y="0"/>
                </a:lnTo>
                <a:lnTo>
                  <a:pt x="146583" y="5029"/>
                </a:lnTo>
                <a:lnTo>
                  <a:pt x="106553" y="19342"/>
                </a:lnTo>
                <a:lnTo>
                  <a:pt x="71234" y="41795"/>
                </a:lnTo>
                <a:lnTo>
                  <a:pt x="41783" y="71247"/>
                </a:lnTo>
                <a:lnTo>
                  <a:pt x="19329" y="106565"/>
                </a:lnTo>
                <a:lnTo>
                  <a:pt x="5016" y="146596"/>
                </a:lnTo>
                <a:lnTo>
                  <a:pt x="0" y="190207"/>
                </a:lnTo>
                <a:lnTo>
                  <a:pt x="5016" y="233819"/>
                </a:lnTo>
                <a:lnTo>
                  <a:pt x="19329" y="273850"/>
                </a:lnTo>
                <a:lnTo>
                  <a:pt x="41783" y="309168"/>
                </a:lnTo>
                <a:lnTo>
                  <a:pt x="71234" y="338632"/>
                </a:lnTo>
                <a:lnTo>
                  <a:pt x="106553" y="361086"/>
                </a:lnTo>
                <a:lnTo>
                  <a:pt x="146583" y="375399"/>
                </a:lnTo>
                <a:lnTo>
                  <a:pt x="190195" y="380415"/>
                </a:lnTo>
                <a:lnTo>
                  <a:pt x="233794" y="375399"/>
                </a:lnTo>
                <a:lnTo>
                  <a:pt x="273837" y="361086"/>
                </a:lnTo>
                <a:lnTo>
                  <a:pt x="309143" y="338632"/>
                </a:lnTo>
                <a:lnTo>
                  <a:pt x="338607" y="309168"/>
                </a:lnTo>
                <a:lnTo>
                  <a:pt x="361048" y="273850"/>
                </a:lnTo>
                <a:lnTo>
                  <a:pt x="375361" y="233819"/>
                </a:lnTo>
                <a:lnTo>
                  <a:pt x="380390" y="190207"/>
                </a:lnTo>
                <a:close/>
              </a:path>
              <a:path w="1461770" h="695960">
                <a:moveTo>
                  <a:pt x="1039050" y="511949"/>
                </a:moveTo>
                <a:lnTo>
                  <a:pt x="1022591" y="450278"/>
                </a:lnTo>
                <a:lnTo>
                  <a:pt x="987463" y="423011"/>
                </a:lnTo>
                <a:lnTo>
                  <a:pt x="955027" y="416572"/>
                </a:lnTo>
                <a:lnTo>
                  <a:pt x="932942" y="419519"/>
                </a:lnTo>
                <a:lnTo>
                  <a:pt x="912672" y="427939"/>
                </a:lnTo>
                <a:lnTo>
                  <a:pt x="895235" y="441248"/>
                </a:lnTo>
                <a:lnTo>
                  <a:pt x="859955" y="486918"/>
                </a:lnTo>
                <a:lnTo>
                  <a:pt x="832142" y="508127"/>
                </a:lnTo>
                <a:lnTo>
                  <a:pt x="799871" y="521538"/>
                </a:lnTo>
                <a:lnTo>
                  <a:pt x="764794" y="526224"/>
                </a:lnTo>
                <a:lnTo>
                  <a:pt x="729691" y="521538"/>
                </a:lnTo>
                <a:lnTo>
                  <a:pt x="697407" y="508101"/>
                </a:lnTo>
                <a:lnTo>
                  <a:pt x="669607" y="486892"/>
                </a:lnTo>
                <a:lnTo>
                  <a:pt x="634339" y="441185"/>
                </a:lnTo>
                <a:lnTo>
                  <a:pt x="616915" y="427837"/>
                </a:lnTo>
                <a:lnTo>
                  <a:pt x="596646" y="419404"/>
                </a:lnTo>
                <a:lnTo>
                  <a:pt x="574573" y="416458"/>
                </a:lnTo>
                <a:lnTo>
                  <a:pt x="563460" y="417195"/>
                </a:lnTo>
                <a:lnTo>
                  <a:pt x="518502" y="437642"/>
                </a:lnTo>
                <a:lnTo>
                  <a:pt x="492696" y="479399"/>
                </a:lnTo>
                <a:lnTo>
                  <a:pt x="489978" y="495935"/>
                </a:lnTo>
                <a:lnTo>
                  <a:pt x="490524" y="512419"/>
                </a:lnTo>
                <a:lnTo>
                  <a:pt x="527240" y="581672"/>
                </a:lnTo>
                <a:lnTo>
                  <a:pt x="558292" y="614883"/>
                </a:lnTo>
                <a:lnTo>
                  <a:pt x="593674" y="642937"/>
                </a:lnTo>
                <a:lnTo>
                  <a:pt x="632701" y="665454"/>
                </a:lnTo>
                <a:lnTo>
                  <a:pt x="674687" y="682028"/>
                </a:lnTo>
                <a:lnTo>
                  <a:pt x="718959" y="692264"/>
                </a:lnTo>
                <a:lnTo>
                  <a:pt x="764794" y="695769"/>
                </a:lnTo>
                <a:lnTo>
                  <a:pt x="810615" y="692264"/>
                </a:lnTo>
                <a:lnTo>
                  <a:pt x="854862" y="682028"/>
                </a:lnTo>
                <a:lnTo>
                  <a:pt x="896861" y="665454"/>
                </a:lnTo>
                <a:lnTo>
                  <a:pt x="935888" y="642950"/>
                </a:lnTo>
                <a:lnTo>
                  <a:pt x="971283" y="614908"/>
                </a:lnTo>
                <a:lnTo>
                  <a:pt x="1002334" y="581710"/>
                </a:lnTo>
                <a:lnTo>
                  <a:pt x="1028369" y="543788"/>
                </a:lnTo>
                <a:lnTo>
                  <a:pt x="1039050" y="511949"/>
                </a:lnTo>
                <a:close/>
              </a:path>
              <a:path w="1461770" h="695960">
                <a:moveTo>
                  <a:pt x="1461414" y="52857"/>
                </a:moveTo>
                <a:lnTo>
                  <a:pt x="1450365" y="41795"/>
                </a:lnTo>
                <a:lnTo>
                  <a:pt x="1415046" y="19342"/>
                </a:lnTo>
                <a:lnTo>
                  <a:pt x="1375003" y="5029"/>
                </a:lnTo>
                <a:lnTo>
                  <a:pt x="1331391" y="0"/>
                </a:lnTo>
                <a:lnTo>
                  <a:pt x="1287780" y="5029"/>
                </a:lnTo>
                <a:lnTo>
                  <a:pt x="1247749" y="19342"/>
                </a:lnTo>
                <a:lnTo>
                  <a:pt x="1212430" y="41795"/>
                </a:lnTo>
                <a:lnTo>
                  <a:pt x="1182979" y="71247"/>
                </a:lnTo>
                <a:lnTo>
                  <a:pt x="1160526" y="106565"/>
                </a:lnTo>
                <a:lnTo>
                  <a:pt x="1146225" y="146596"/>
                </a:lnTo>
                <a:lnTo>
                  <a:pt x="1141196" y="190207"/>
                </a:lnTo>
                <a:lnTo>
                  <a:pt x="1146225" y="233819"/>
                </a:lnTo>
                <a:lnTo>
                  <a:pt x="1160526" y="273850"/>
                </a:lnTo>
                <a:lnTo>
                  <a:pt x="1182979" y="309168"/>
                </a:lnTo>
                <a:lnTo>
                  <a:pt x="1212430" y="338632"/>
                </a:lnTo>
                <a:lnTo>
                  <a:pt x="1247749" y="361086"/>
                </a:lnTo>
                <a:lnTo>
                  <a:pt x="1287780" y="375399"/>
                </a:lnTo>
                <a:lnTo>
                  <a:pt x="1331391" y="380415"/>
                </a:lnTo>
                <a:lnTo>
                  <a:pt x="1375003" y="375399"/>
                </a:lnTo>
                <a:lnTo>
                  <a:pt x="1415046" y="361086"/>
                </a:lnTo>
                <a:lnTo>
                  <a:pt x="1450365" y="338632"/>
                </a:lnTo>
                <a:lnTo>
                  <a:pt x="1461414" y="327571"/>
                </a:lnTo>
                <a:lnTo>
                  <a:pt x="1461414" y="52857"/>
                </a:lnTo>
                <a:close/>
              </a:path>
            </a:pathLst>
          </a:custGeom>
          <a:solidFill>
            <a:srgbClr val="F05A94">
              <a:alpha val="14999"/>
            </a:srgbClr>
          </a:solidFill>
        </p:spPr>
        <p:txBody>
          <a:bodyPr wrap="square" lIns="0" tIns="0" rIns="0" bIns="0" rtlCol="0"/>
          <a:lstStyle/>
          <a:p>
            <a:endParaRPr/>
          </a:p>
        </p:txBody>
      </p:sp>
      <p:sp>
        <p:nvSpPr>
          <p:cNvPr id="26" name="bg object 26"/>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27" name="bg object 27"/>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28" name="bg object 28"/>
          <p:cNvPicPr/>
          <p:nvPr/>
        </p:nvPicPr>
        <p:blipFill>
          <a:blip r:embed="rId5" cstate="print"/>
          <a:stretch>
            <a:fillRect/>
          </a:stretch>
        </p:blipFill>
        <p:spPr>
          <a:xfrm>
            <a:off x="574457" y="302610"/>
            <a:ext cx="156940" cy="71766"/>
          </a:xfrm>
          <a:prstGeom prst="rect">
            <a:avLst/>
          </a:prstGeom>
        </p:spPr>
      </p:pic>
      <p:sp>
        <p:nvSpPr>
          <p:cNvPr id="2" name="Holder 2"/>
          <p:cNvSpPr>
            <a:spLocks noGrp="1"/>
          </p:cNvSpPr>
          <p:nvPr>
            <p:ph type="title"/>
          </p:nvPr>
        </p:nvSpPr>
        <p:spPr/>
        <p:txBody>
          <a:bodyPr lIns="0" tIns="0" rIns="0" bIns="0"/>
          <a:lstStyle>
            <a:lvl1pPr>
              <a:defRPr sz="2000" b="1" i="0">
                <a:solidFill>
                  <a:schemeClr val="bg1"/>
                </a:solidFill>
                <a:latin typeface="Microsoft YaHei UI"/>
                <a:cs typeface="Microsoft YaHei UI"/>
              </a:defRPr>
            </a:lvl1pPr>
          </a:lstStyle>
          <a:p>
            <a:endParaRPr/>
          </a:p>
        </p:txBody>
      </p:sp>
      <p:sp>
        <p:nvSpPr>
          <p:cNvPr id="3" name="Holder 3"/>
          <p:cNvSpPr>
            <a:spLocks noGrp="1"/>
          </p:cNvSpPr>
          <p:nvPr>
            <p:ph sz="half" idx="2"/>
          </p:nvPr>
        </p:nvSpPr>
        <p:spPr>
          <a:xfrm>
            <a:off x="533082" y="1739455"/>
            <a:ext cx="4637818"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490749" y="1739455"/>
            <a:ext cx="4637818"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bg1"/>
                </a:solidFill>
                <a:latin typeface="Microsoft YaHei UI"/>
                <a:cs typeface="Microsoft YaHei U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5089757"/>
            <a:ext cx="10655998" cy="2470247"/>
          </a:xfrm>
          <a:prstGeom prst="rect">
            <a:avLst/>
          </a:prstGeom>
        </p:spPr>
      </p:pic>
      <p:sp>
        <p:nvSpPr>
          <p:cNvPr id="17" name="bg object 17"/>
          <p:cNvSpPr/>
          <p:nvPr/>
        </p:nvSpPr>
        <p:spPr>
          <a:xfrm>
            <a:off x="0" y="6744248"/>
            <a:ext cx="2774315" cy="815975"/>
          </a:xfrm>
          <a:custGeom>
            <a:avLst/>
            <a:gdLst/>
            <a:ahLst/>
            <a:cxnLst/>
            <a:rect l="l" t="t" r="r" b="b"/>
            <a:pathLst>
              <a:path w="2774315" h="815975">
                <a:moveTo>
                  <a:pt x="0" y="0"/>
                </a:moveTo>
                <a:lnTo>
                  <a:pt x="0" y="815756"/>
                </a:lnTo>
                <a:lnTo>
                  <a:pt x="2774075" y="815756"/>
                </a:lnTo>
                <a:lnTo>
                  <a:pt x="2630608" y="751508"/>
                </a:lnTo>
                <a:lnTo>
                  <a:pt x="2484008" y="688300"/>
                </a:lnTo>
                <a:lnTo>
                  <a:pt x="2335958" y="626991"/>
                </a:lnTo>
                <a:lnTo>
                  <a:pt x="2186409" y="567659"/>
                </a:lnTo>
                <a:lnTo>
                  <a:pt x="2035314" y="510382"/>
                </a:lnTo>
                <a:lnTo>
                  <a:pt x="1882624" y="455238"/>
                </a:lnTo>
                <a:lnTo>
                  <a:pt x="1728294" y="402305"/>
                </a:lnTo>
                <a:lnTo>
                  <a:pt x="1572274" y="351660"/>
                </a:lnTo>
                <a:lnTo>
                  <a:pt x="1414516" y="303381"/>
                </a:lnTo>
                <a:lnTo>
                  <a:pt x="1254975" y="257547"/>
                </a:lnTo>
                <a:lnTo>
                  <a:pt x="1093600" y="214234"/>
                </a:lnTo>
                <a:lnTo>
                  <a:pt x="930346" y="173521"/>
                </a:lnTo>
                <a:lnTo>
                  <a:pt x="765163" y="135485"/>
                </a:lnTo>
                <a:lnTo>
                  <a:pt x="598005" y="100204"/>
                </a:lnTo>
                <a:lnTo>
                  <a:pt x="428824" y="67757"/>
                </a:lnTo>
                <a:lnTo>
                  <a:pt x="257572" y="38220"/>
                </a:lnTo>
                <a:lnTo>
                  <a:pt x="84201" y="11672"/>
                </a:lnTo>
                <a:lnTo>
                  <a:pt x="0" y="0"/>
                </a:lnTo>
                <a:close/>
              </a:path>
            </a:pathLst>
          </a:custGeom>
          <a:solidFill>
            <a:srgbClr val="FFFFFF">
              <a:alpha val="17999"/>
            </a:srgbClr>
          </a:solidFill>
        </p:spPr>
        <p:txBody>
          <a:bodyPr wrap="square" lIns="0" tIns="0" rIns="0" bIns="0" rtlCol="0"/>
          <a:lstStyle/>
          <a:p>
            <a:endParaRPr/>
          </a:p>
        </p:txBody>
      </p:sp>
      <p:sp>
        <p:nvSpPr>
          <p:cNvPr id="18" name="bg object 18"/>
          <p:cNvSpPr/>
          <p:nvPr/>
        </p:nvSpPr>
        <p:spPr>
          <a:xfrm>
            <a:off x="0" y="7344362"/>
            <a:ext cx="761365" cy="215900"/>
          </a:xfrm>
          <a:custGeom>
            <a:avLst/>
            <a:gdLst/>
            <a:ahLst/>
            <a:cxnLst/>
            <a:rect l="l" t="t" r="r" b="b"/>
            <a:pathLst>
              <a:path w="761365" h="215900">
                <a:moveTo>
                  <a:pt x="0" y="0"/>
                </a:moveTo>
                <a:lnTo>
                  <a:pt x="0" y="141072"/>
                </a:lnTo>
                <a:lnTo>
                  <a:pt x="248623" y="215642"/>
                </a:lnTo>
                <a:lnTo>
                  <a:pt x="761324" y="215642"/>
                </a:lnTo>
                <a:lnTo>
                  <a:pt x="0" y="0"/>
                </a:lnTo>
                <a:close/>
              </a:path>
            </a:pathLst>
          </a:custGeom>
          <a:solidFill>
            <a:srgbClr val="FFFFFF">
              <a:alpha val="23999"/>
            </a:srgbClr>
          </a:solidFill>
        </p:spPr>
        <p:txBody>
          <a:bodyPr wrap="square" lIns="0" tIns="0" rIns="0" bIns="0" rtlCol="0"/>
          <a:lstStyle/>
          <a:p>
            <a:endParaRPr/>
          </a:p>
        </p:txBody>
      </p:sp>
      <p:pic>
        <p:nvPicPr>
          <p:cNvPr id="19" name="bg object 19"/>
          <p:cNvPicPr/>
          <p:nvPr/>
        </p:nvPicPr>
        <p:blipFill>
          <a:blip r:embed="rId8" cstate="print"/>
          <a:stretch>
            <a:fillRect/>
          </a:stretch>
        </p:blipFill>
        <p:spPr>
          <a:xfrm>
            <a:off x="0" y="4854059"/>
            <a:ext cx="10655998" cy="2705946"/>
          </a:xfrm>
          <a:prstGeom prst="rect">
            <a:avLst/>
          </a:prstGeom>
        </p:spPr>
      </p:pic>
      <p:sp>
        <p:nvSpPr>
          <p:cNvPr id="20" name="bg object 20"/>
          <p:cNvSpPr/>
          <p:nvPr/>
        </p:nvSpPr>
        <p:spPr>
          <a:xfrm>
            <a:off x="8152614" y="6643915"/>
            <a:ext cx="2503805" cy="916305"/>
          </a:xfrm>
          <a:custGeom>
            <a:avLst/>
            <a:gdLst/>
            <a:ahLst/>
            <a:cxnLst/>
            <a:rect l="l" t="t" r="r" b="b"/>
            <a:pathLst>
              <a:path w="2503804" h="916304">
                <a:moveTo>
                  <a:pt x="2503383" y="0"/>
                </a:moveTo>
                <a:lnTo>
                  <a:pt x="2238874" y="87007"/>
                </a:lnTo>
                <a:lnTo>
                  <a:pt x="1917977" y="197786"/>
                </a:lnTo>
                <a:lnTo>
                  <a:pt x="1425355" y="376084"/>
                </a:lnTo>
                <a:lnTo>
                  <a:pt x="0" y="916089"/>
                </a:lnTo>
                <a:lnTo>
                  <a:pt x="345679" y="916089"/>
                </a:lnTo>
                <a:lnTo>
                  <a:pt x="1302695" y="561475"/>
                </a:lnTo>
                <a:lnTo>
                  <a:pt x="1763825" y="398915"/>
                </a:lnTo>
                <a:lnTo>
                  <a:pt x="2065174" y="298144"/>
                </a:lnTo>
                <a:lnTo>
                  <a:pt x="2288037" y="227249"/>
                </a:lnTo>
                <a:lnTo>
                  <a:pt x="2503383" y="162259"/>
                </a:lnTo>
                <a:lnTo>
                  <a:pt x="2503383" y="0"/>
                </a:lnTo>
                <a:close/>
              </a:path>
            </a:pathLst>
          </a:custGeom>
          <a:solidFill>
            <a:srgbClr val="FFFFFF">
              <a:alpha val="36000"/>
            </a:srgbClr>
          </a:solidFill>
        </p:spPr>
        <p:txBody>
          <a:bodyPr wrap="square" lIns="0" tIns="0" rIns="0" bIns="0" rtlCol="0"/>
          <a:lstStyle/>
          <a:p>
            <a:endParaRPr/>
          </a:p>
        </p:txBody>
      </p:sp>
      <p:sp>
        <p:nvSpPr>
          <p:cNvPr id="21" name="bg object 21"/>
          <p:cNvSpPr/>
          <p:nvPr/>
        </p:nvSpPr>
        <p:spPr>
          <a:xfrm>
            <a:off x="6474264" y="5702501"/>
            <a:ext cx="4182110" cy="1858010"/>
          </a:xfrm>
          <a:custGeom>
            <a:avLst/>
            <a:gdLst/>
            <a:ahLst/>
            <a:cxnLst/>
            <a:rect l="l" t="t" r="r" b="b"/>
            <a:pathLst>
              <a:path w="4182110" h="1858009">
                <a:moveTo>
                  <a:pt x="4181734" y="0"/>
                </a:moveTo>
                <a:lnTo>
                  <a:pt x="4097401" y="33183"/>
                </a:lnTo>
                <a:lnTo>
                  <a:pt x="3746775" y="175489"/>
                </a:lnTo>
                <a:lnTo>
                  <a:pt x="3393846" y="324842"/>
                </a:lnTo>
                <a:lnTo>
                  <a:pt x="2859840" y="559855"/>
                </a:lnTo>
                <a:lnTo>
                  <a:pt x="753846" y="1524374"/>
                </a:lnTo>
                <a:lnTo>
                  <a:pt x="0" y="1857503"/>
                </a:lnTo>
                <a:lnTo>
                  <a:pt x="118342" y="1857503"/>
                </a:lnTo>
                <a:lnTo>
                  <a:pt x="2861446" y="625307"/>
                </a:lnTo>
                <a:lnTo>
                  <a:pt x="3400389" y="393396"/>
                </a:lnTo>
                <a:lnTo>
                  <a:pt x="3755957" y="246478"/>
                </a:lnTo>
                <a:lnTo>
                  <a:pt x="4108591" y="106854"/>
                </a:lnTo>
                <a:lnTo>
                  <a:pt x="4181734" y="78790"/>
                </a:lnTo>
                <a:lnTo>
                  <a:pt x="4181734" y="0"/>
                </a:lnTo>
                <a:close/>
              </a:path>
            </a:pathLst>
          </a:custGeom>
          <a:solidFill>
            <a:srgbClr val="FFFFFF">
              <a:alpha val="23999"/>
            </a:srgbClr>
          </a:solidFill>
        </p:spPr>
        <p:txBody>
          <a:bodyPr wrap="square" lIns="0" tIns="0" rIns="0" bIns="0" rtlCol="0"/>
          <a:lstStyle/>
          <a:p>
            <a:endParaRPr/>
          </a:p>
        </p:txBody>
      </p:sp>
      <p:pic>
        <p:nvPicPr>
          <p:cNvPr id="22" name="bg object 22"/>
          <p:cNvPicPr/>
          <p:nvPr/>
        </p:nvPicPr>
        <p:blipFill>
          <a:blip r:embed="rId9" cstate="print"/>
          <a:stretch>
            <a:fillRect/>
          </a:stretch>
        </p:blipFill>
        <p:spPr>
          <a:xfrm>
            <a:off x="7545512" y="6756237"/>
            <a:ext cx="3110485" cy="803767"/>
          </a:xfrm>
          <a:prstGeom prst="rect">
            <a:avLst/>
          </a:prstGeom>
        </p:spPr>
      </p:pic>
      <p:sp>
        <p:nvSpPr>
          <p:cNvPr id="23" name="bg object 23"/>
          <p:cNvSpPr/>
          <p:nvPr/>
        </p:nvSpPr>
        <p:spPr>
          <a:xfrm>
            <a:off x="8336406" y="4628629"/>
            <a:ext cx="2319655" cy="2749550"/>
          </a:xfrm>
          <a:custGeom>
            <a:avLst/>
            <a:gdLst/>
            <a:ahLst/>
            <a:cxnLst/>
            <a:rect l="l" t="t" r="r" b="b"/>
            <a:pathLst>
              <a:path w="2319654" h="2749550">
                <a:moveTo>
                  <a:pt x="879406" y="0"/>
                </a:moveTo>
                <a:lnTo>
                  <a:pt x="830905" y="1345"/>
                </a:lnTo>
                <a:lnTo>
                  <a:pt x="782852" y="5317"/>
                </a:lnTo>
                <a:lnTo>
                  <a:pt x="735339" y="11886"/>
                </a:lnTo>
                <a:lnTo>
                  <a:pt x="688458" y="21008"/>
                </a:lnTo>
                <a:lnTo>
                  <a:pt x="642301" y="32640"/>
                </a:lnTo>
                <a:lnTo>
                  <a:pt x="596959" y="46739"/>
                </a:lnTo>
                <a:lnTo>
                  <a:pt x="552525" y="63263"/>
                </a:lnTo>
                <a:lnTo>
                  <a:pt x="509090" y="82167"/>
                </a:lnTo>
                <a:lnTo>
                  <a:pt x="466747" y="103410"/>
                </a:lnTo>
                <a:lnTo>
                  <a:pt x="425587" y="126949"/>
                </a:lnTo>
                <a:lnTo>
                  <a:pt x="385703" y="152740"/>
                </a:lnTo>
                <a:lnTo>
                  <a:pt x="347186" y="180741"/>
                </a:lnTo>
                <a:lnTo>
                  <a:pt x="310128" y="210908"/>
                </a:lnTo>
                <a:lnTo>
                  <a:pt x="274622" y="243199"/>
                </a:lnTo>
                <a:lnTo>
                  <a:pt x="240759" y="277571"/>
                </a:lnTo>
                <a:lnTo>
                  <a:pt x="208630" y="313980"/>
                </a:lnTo>
                <a:lnTo>
                  <a:pt x="178527" y="352112"/>
                </a:lnTo>
                <a:lnTo>
                  <a:pt x="150711" y="391622"/>
                </a:lnTo>
                <a:lnTo>
                  <a:pt x="125197" y="432448"/>
                </a:lnTo>
                <a:lnTo>
                  <a:pt x="102001" y="474525"/>
                </a:lnTo>
                <a:lnTo>
                  <a:pt x="81137" y="517791"/>
                </a:lnTo>
                <a:lnTo>
                  <a:pt x="62622" y="562182"/>
                </a:lnTo>
                <a:lnTo>
                  <a:pt x="46470" y="607634"/>
                </a:lnTo>
                <a:lnTo>
                  <a:pt x="32696" y="654084"/>
                </a:lnTo>
                <a:lnTo>
                  <a:pt x="21316" y="701469"/>
                </a:lnTo>
                <a:lnTo>
                  <a:pt x="12345" y="749725"/>
                </a:lnTo>
                <a:lnTo>
                  <a:pt x="5798" y="798788"/>
                </a:lnTo>
                <a:lnTo>
                  <a:pt x="1690" y="848596"/>
                </a:lnTo>
                <a:lnTo>
                  <a:pt x="0" y="899084"/>
                </a:lnTo>
                <a:lnTo>
                  <a:pt x="852" y="950190"/>
                </a:lnTo>
                <a:lnTo>
                  <a:pt x="4153" y="1001849"/>
                </a:lnTo>
                <a:lnTo>
                  <a:pt x="9954" y="1053998"/>
                </a:lnTo>
                <a:lnTo>
                  <a:pt x="18270" y="1106575"/>
                </a:lnTo>
                <a:lnTo>
                  <a:pt x="28002" y="1155238"/>
                </a:lnTo>
                <a:lnTo>
                  <a:pt x="39276" y="1202704"/>
                </a:lnTo>
                <a:lnTo>
                  <a:pt x="52064" y="1249020"/>
                </a:lnTo>
                <a:lnTo>
                  <a:pt x="66335" y="1294234"/>
                </a:lnTo>
                <a:lnTo>
                  <a:pt x="82061" y="1338394"/>
                </a:lnTo>
                <a:lnTo>
                  <a:pt x="99214" y="1381546"/>
                </a:lnTo>
                <a:lnTo>
                  <a:pt x="117763" y="1423739"/>
                </a:lnTo>
                <a:lnTo>
                  <a:pt x="137680" y="1465019"/>
                </a:lnTo>
                <a:lnTo>
                  <a:pt x="158935" y="1505436"/>
                </a:lnTo>
                <a:lnTo>
                  <a:pt x="181501" y="1545034"/>
                </a:lnTo>
                <a:lnTo>
                  <a:pt x="205347" y="1583864"/>
                </a:lnTo>
                <a:lnTo>
                  <a:pt x="230444" y="1621971"/>
                </a:lnTo>
                <a:lnTo>
                  <a:pt x="256764" y="1659404"/>
                </a:lnTo>
                <a:lnTo>
                  <a:pt x="284277" y="1696209"/>
                </a:lnTo>
                <a:lnTo>
                  <a:pt x="312955" y="1732435"/>
                </a:lnTo>
                <a:lnTo>
                  <a:pt x="342768" y="1768129"/>
                </a:lnTo>
                <a:lnTo>
                  <a:pt x="373688" y="1803339"/>
                </a:lnTo>
                <a:lnTo>
                  <a:pt x="405684" y="1838111"/>
                </a:lnTo>
                <a:lnTo>
                  <a:pt x="438729" y="1872494"/>
                </a:lnTo>
                <a:lnTo>
                  <a:pt x="472792" y="1906535"/>
                </a:lnTo>
                <a:lnTo>
                  <a:pt x="507846" y="1940281"/>
                </a:lnTo>
                <a:lnTo>
                  <a:pt x="543861" y="1973780"/>
                </a:lnTo>
                <a:lnTo>
                  <a:pt x="580808" y="2007079"/>
                </a:lnTo>
                <a:lnTo>
                  <a:pt x="618657" y="2040227"/>
                </a:lnTo>
                <a:lnTo>
                  <a:pt x="657380" y="2073270"/>
                </a:lnTo>
                <a:lnTo>
                  <a:pt x="696948" y="2106256"/>
                </a:lnTo>
                <a:lnTo>
                  <a:pt x="737332" y="2139232"/>
                </a:lnTo>
                <a:lnTo>
                  <a:pt x="778502" y="2172246"/>
                </a:lnTo>
                <a:lnTo>
                  <a:pt x="820430" y="2205346"/>
                </a:lnTo>
                <a:lnTo>
                  <a:pt x="863086" y="2238579"/>
                </a:lnTo>
                <a:lnTo>
                  <a:pt x="950467" y="2305634"/>
                </a:lnTo>
                <a:lnTo>
                  <a:pt x="1125314" y="2437840"/>
                </a:lnTo>
                <a:lnTo>
                  <a:pt x="1286299" y="2560062"/>
                </a:lnTo>
                <a:lnTo>
                  <a:pt x="1369518" y="2624252"/>
                </a:lnTo>
                <a:lnTo>
                  <a:pt x="1454424" y="2690798"/>
                </a:lnTo>
                <a:lnTo>
                  <a:pt x="1492335" y="2715865"/>
                </a:lnTo>
                <a:lnTo>
                  <a:pt x="1533742" y="2734213"/>
                </a:lnTo>
                <a:lnTo>
                  <a:pt x="1577625" y="2745483"/>
                </a:lnTo>
                <a:lnTo>
                  <a:pt x="1622966" y="2749316"/>
                </a:lnTo>
                <a:lnTo>
                  <a:pt x="1668270" y="2745483"/>
                </a:lnTo>
                <a:lnTo>
                  <a:pt x="1712134" y="2734213"/>
                </a:lnTo>
                <a:lnTo>
                  <a:pt x="1753534" y="2715865"/>
                </a:lnTo>
                <a:lnTo>
                  <a:pt x="1791444" y="2690798"/>
                </a:lnTo>
                <a:lnTo>
                  <a:pt x="1834119" y="2657216"/>
                </a:lnTo>
                <a:lnTo>
                  <a:pt x="1918227" y="2591874"/>
                </a:lnTo>
                <a:lnTo>
                  <a:pt x="2000588" y="2528769"/>
                </a:lnTo>
                <a:lnTo>
                  <a:pt x="2319591" y="2287129"/>
                </a:lnTo>
                <a:lnTo>
                  <a:pt x="2319591" y="1305"/>
                </a:lnTo>
                <a:lnTo>
                  <a:pt x="2270967" y="5277"/>
                </a:lnTo>
                <a:lnTo>
                  <a:pt x="2223662" y="11813"/>
                </a:lnTo>
                <a:lnTo>
                  <a:pt x="2176740" y="20910"/>
                </a:lnTo>
                <a:lnTo>
                  <a:pt x="2130271" y="32538"/>
                </a:lnTo>
                <a:lnTo>
                  <a:pt x="2084320" y="46666"/>
                </a:lnTo>
                <a:lnTo>
                  <a:pt x="2038955" y="63263"/>
                </a:lnTo>
                <a:lnTo>
                  <a:pt x="1994242" y="82299"/>
                </a:lnTo>
                <a:lnTo>
                  <a:pt x="1950250" y="103743"/>
                </a:lnTo>
                <a:lnTo>
                  <a:pt x="1907046" y="127563"/>
                </a:lnTo>
                <a:lnTo>
                  <a:pt x="1864696" y="153731"/>
                </a:lnTo>
                <a:lnTo>
                  <a:pt x="1823267" y="182214"/>
                </a:lnTo>
                <a:lnTo>
                  <a:pt x="1782828" y="212982"/>
                </a:lnTo>
                <a:lnTo>
                  <a:pt x="1743444" y="246005"/>
                </a:lnTo>
                <a:lnTo>
                  <a:pt x="1705184" y="281252"/>
                </a:lnTo>
                <a:lnTo>
                  <a:pt x="1668114" y="318692"/>
                </a:lnTo>
                <a:lnTo>
                  <a:pt x="1655959" y="328524"/>
                </a:lnTo>
                <a:lnTo>
                  <a:pt x="1643549" y="334219"/>
                </a:lnTo>
                <a:lnTo>
                  <a:pt x="1632135" y="336850"/>
                </a:lnTo>
                <a:lnTo>
                  <a:pt x="1622966" y="337488"/>
                </a:lnTo>
                <a:lnTo>
                  <a:pt x="1613764" y="336851"/>
                </a:lnTo>
                <a:lnTo>
                  <a:pt x="1602355" y="334227"/>
                </a:lnTo>
                <a:lnTo>
                  <a:pt x="1589978" y="328551"/>
                </a:lnTo>
                <a:lnTo>
                  <a:pt x="1577868" y="318756"/>
                </a:lnTo>
                <a:lnTo>
                  <a:pt x="1540777" y="281304"/>
                </a:lnTo>
                <a:lnTo>
                  <a:pt x="1502499" y="246048"/>
                </a:lnTo>
                <a:lnTo>
                  <a:pt x="1463102" y="213017"/>
                </a:lnTo>
                <a:lnTo>
                  <a:pt x="1422653" y="182241"/>
                </a:lnTo>
                <a:lnTo>
                  <a:pt x="1381217" y="153751"/>
                </a:lnTo>
                <a:lnTo>
                  <a:pt x="1338862" y="127579"/>
                </a:lnTo>
                <a:lnTo>
                  <a:pt x="1295653" y="103754"/>
                </a:lnTo>
                <a:lnTo>
                  <a:pt x="1251659" y="82307"/>
                </a:lnTo>
                <a:lnTo>
                  <a:pt x="1206945" y="63269"/>
                </a:lnTo>
                <a:lnTo>
                  <a:pt x="1161579" y="46669"/>
                </a:lnTo>
                <a:lnTo>
                  <a:pt x="1115627" y="32540"/>
                </a:lnTo>
                <a:lnTo>
                  <a:pt x="1069155" y="20911"/>
                </a:lnTo>
                <a:lnTo>
                  <a:pt x="1022230" y="11813"/>
                </a:lnTo>
                <a:lnTo>
                  <a:pt x="974919" y="5277"/>
                </a:lnTo>
                <a:lnTo>
                  <a:pt x="927289" y="1333"/>
                </a:lnTo>
                <a:lnTo>
                  <a:pt x="879406" y="0"/>
                </a:lnTo>
                <a:close/>
              </a:path>
            </a:pathLst>
          </a:custGeom>
          <a:solidFill>
            <a:srgbClr val="F05A94">
              <a:alpha val="14999"/>
            </a:srgbClr>
          </a:solidFill>
        </p:spPr>
        <p:txBody>
          <a:bodyPr wrap="square" lIns="0" tIns="0" rIns="0" bIns="0" rtlCol="0"/>
          <a:lstStyle/>
          <a:p>
            <a:endParaRPr/>
          </a:p>
        </p:txBody>
      </p:sp>
      <p:sp>
        <p:nvSpPr>
          <p:cNvPr id="24" name="bg object 24"/>
          <p:cNvSpPr/>
          <p:nvPr/>
        </p:nvSpPr>
        <p:spPr>
          <a:xfrm>
            <a:off x="8624501" y="4916965"/>
            <a:ext cx="2032000" cy="2168525"/>
          </a:xfrm>
          <a:custGeom>
            <a:avLst/>
            <a:gdLst/>
            <a:ahLst/>
            <a:cxnLst/>
            <a:rect l="l" t="t" r="r" b="b"/>
            <a:pathLst>
              <a:path w="2032000" h="2168525">
                <a:moveTo>
                  <a:pt x="591502" y="0"/>
                </a:moveTo>
                <a:lnTo>
                  <a:pt x="545410" y="1757"/>
                </a:lnTo>
                <a:lnTo>
                  <a:pt x="499987" y="7018"/>
                </a:lnTo>
                <a:lnTo>
                  <a:pt x="455343" y="15767"/>
                </a:lnTo>
                <a:lnTo>
                  <a:pt x="411584" y="27987"/>
                </a:lnTo>
                <a:lnTo>
                  <a:pt x="368820" y="43662"/>
                </a:lnTo>
                <a:lnTo>
                  <a:pt x="323297" y="64735"/>
                </a:lnTo>
                <a:lnTo>
                  <a:pt x="279897" y="89548"/>
                </a:lnTo>
                <a:lnTo>
                  <a:pt x="238846" y="117902"/>
                </a:lnTo>
                <a:lnTo>
                  <a:pt x="200369" y="149596"/>
                </a:lnTo>
                <a:lnTo>
                  <a:pt x="164691" y="184429"/>
                </a:lnTo>
                <a:lnTo>
                  <a:pt x="132035" y="222202"/>
                </a:lnTo>
                <a:lnTo>
                  <a:pt x="102629" y="262714"/>
                </a:lnTo>
                <a:lnTo>
                  <a:pt x="76695" y="305765"/>
                </a:lnTo>
                <a:lnTo>
                  <a:pt x="56579" y="346178"/>
                </a:lnTo>
                <a:lnTo>
                  <a:pt x="39493" y="388133"/>
                </a:lnTo>
                <a:lnTo>
                  <a:pt x="25451" y="431524"/>
                </a:lnTo>
                <a:lnTo>
                  <a:pt x="14466" y="476248"/>
                </a:lnTo>
                <a:lnTo>
                  <a:pt x="6553" y="522201"/>
                </a:lnTo>
                <a:lnTo>
                  <a:pt x="1726" y="569280"/>
                </a:lnTo>
                <a:lnTo>
                  <a:pt x="0" y="617381"/>
                </a:lnTo>
                <a:lnTo>
                  <a:pt x="1387" y="666399"/>
                </a:lnTo>
                <a:lnTo>
                  <a:pt x="5904" y="716232"/>
                </a:lnTo>
                <a:lnTo>
                  <a:pt x="13563" y="766775"/>
                </a:lnTo>
                <a:lnTo>
                  <a:pt x="22601" y="811125"/>
                </a:lnTo>
                <a:lnTo>
                  <a:pt x="33372" y="854363"/>
                </a:lnTo>
                <a:lnTo>
                  <a:pt x="45847" y="896546"/>
                </a:lnTo>
                <a:lnTo>
                  <a:pt x="59998" y="937734"/>
                </a:lnTo>
                <a:lnTo>
                  <a:pt x="75796" y="977986"/>
                </a:lnTo>
                <a:lnTo>
                  <a:pt x="93213" y="1017361"/>
                </a:lnTo>
                <a:lnTo>
                  <a:pt x="112221" y="1055920"/>
                </a:lnTo>
                <a:lnTo>
                  <a:pt x="132791" y="1093720"/>
                </a:lnTo>
                <a:lnTo>
                  <a:pt x="154894" y="1130821"/>
                </a:lnTo>
                <a:lnTo>
                  <a:pt x="178502" y="1167282"/>
                </a:lnTo>
                <a:lnTo>
                  <a:pt x="203587" y="1203163"/>
                </a:lnTo>
                <a:lnTo>
                  <a:pt x="230121" y="1238523"/>
                </a:lnTo>
                <a:lnTo>
                  <a:pt x="258074" y="1273421"/>
                </a:lnTo>
                <a:lnTo>
                  <a:pt x="287418" y="1307916"/>
                </a:lnTo>
                <a:lnTo>
                  <a:pt x="318125" y="1342067"/>
                </a:lnTo>
                <a:lnTo>
                  <a:pt x="350167" y="1375935"/>
                </a:lnTo>
                <a:lnTo>
                  <a:pt x="383514" y="1409577"/>
                </a:lnTo>
                <a:lnTo>
                  <a:pt x="418139" y="1443053"/>
                </a:lnTo>
                <a:lnTo>
                  <a:pt x="454013" y="1476423"/>
                </a:lnTo>
                <a:lnTo>
                  <a:pt x="491107" y="1509745"/>
                </a:lnTo>
                <a:lnTo>
                  <a:pt x="529394" y="1543079"/>
                </a:lnTo>
                <a:lnTo>
                  <a:pt x="568844" y="1576484"/>
                </a:lnTo>
                <a:lnTo>
                  <a:pt x="609429" y="1610020"/>
                </a:lnTo>
                <a:lnTo>
                  <a:pt x="651121" y="1643745"/>
                </a:lnTo>
                <a:lnTo>
                  <a:pt x="693892" y="1677719"/>
                </a:lnTo>
                <a:lnTo>
                  <a:pt x="737712" y="1712001"/>
                </a:lnTo>
                <a:lnTo>
                  <a:pt x="782553" y="1746650"/>
                </a:lnTo>
                <a:lnTo>
                  <a:pt x="828387" y="1781725"/>
                </a:lnTo>
                <a:lnTo>
                  <a:pt x="1169899" y="2040500"/>
                </a:lnTo>
                <a:lnTo>
                  <a:pt x="1251542" y="2103402"/>
                </a:lnTo>
                <a:lnTo>
                  <a:pt x="1334820" y="2168525"/>
                </a:lnTo>
                <a:lnTo>
                  <a:pt x="1376405" y="2135873"/>
                </a:lnTo>
                <a:lnTo>
                  <a:pt x="1458410" y="2072253"/>
                </a:lnTo>
                <a:lnTo>
                  <a:pt x="1539146" y="2010437"/>
                </a:lnTo>
                <a:lnTo>
                  <a:pt x="1794547" y="1817285"/>
                </a:lnTo>
                <a:lnTo>
                  <a:pt x="1887172" y="1746647"/>
                </a:lnTo>
                <a:lnTo>
                  <a:pt x="1932010" y="1711996"/>
                </a:lnTo>
                <a:lnTo>
                  <a:pt x="1975826" y="1677713"/>
                </a:lnTo>
                <a:lnTo>
                  <a:pt x="2031495" y="1633299"/>
                </a:lnTo>
                <a:lnTo>
                  <a:pt x="2031495" y="1837"/>
                </a:lnTo>
                <a:lnTo>
                  <a:pt x="1986464" y="7040"/>
                </a:lnTo>
                <a:lnTo>
                  <a:pt x="1941305" y="15800"/>
                </a:lnTo>
                <a:lnTo>
                  <a:pt x="1896821" y="28016"/>
                </a:lnTo>
                <a:lnTo>
                  <a:pt x="1854952" y="43002"/>
                </a:lnTo>
                <a:lnTo>
                  <a:pt x="1813834" y="61067"/>
                </a:lnTo>
                <a:lnTo>
                  <a:pt x="1773536" y="82156"/>
                </a:lnTo>
                <a:lnTo>
                  <a:pt x="1734127" y="106214"/>
                </a:lnTo>
                <a:lnTo>
                  <a:pt x="1695675" y="133186"/>
                </a:lnTo>
                <a:lnTo>
                  <a:pt x="1658249" y="163018"/>
                </a:lnTo>
                <a:lnTo>
                  <a:pt x="1621918" y="195654"/>
                </a:lnTo>
                <a:lnTo>
                  <a:pt x="1586749" y="231040"/>
                </a:lnTo>
                <a:lnTo>
                  <a:pt x="1552813" y="269121"/>
                </a:lnTo>
                <a:lnTo>
                  <a:pt x="1520177" y="309842"/>
                </a:lnTo>
                <a:lnTo>
                  <a:pt x="1488910" y="353148"/>
                </a:lnTo>
                <a:lnTo>
                  <a:pt x="1470393" y="380212"/>
                </a:lnTo>
                <a:lnTo>
                  <a:pt x="1443840" y="410198"/>
                </a:lnTo>
                <a:lnTo>
                  <a:pt x="1411381" y="432631"/>
                </a:lnTo>
                <a:lnTo>
                  <a:pt x="1374547" y="446692"/>
                </a:lnTo>
                <a:lnTo>
                  <a:pt x="1334871" y="451561"/>
                </a:lnTo>
                <a:lnTo>
                  <a:pt x="1295055" y="446680"/>
                </a:lnTo>
                <a:lnTo>
                  <a:pt x="1258146" y="432584"/>
                </a:lnTo>
                <a:lnTo>
                  <a:pt x="1225677" y="410091"/>
                </a:lnTo>
                <a:lnTo>
                  <a:pt x="1199184" y="380022"/>
                </a:lnTo>
                <a:lnTo>
                  <a:pt x="1180846" y="353212"/>
                </a:lnTo>
                <a:lnTo>
                  <a:pt x="1149561" y="309890"/>
                </a:lnTo>
                <a:lnTo>
                  <a:pt x="1116908" y="269156"/>
                </a:lnTo>
                <a:lnTo>
                  <a:pt x="1082955" y="231065"/>
                </a:lnTo>
                <a:lnTo>
                  <a:pt x="1047772" y="195671"/>
                </a:lnTo>
                <a:lnTo>
                  <a:pt x="1011426" y="163028"/>
                </a:lnTo>
                <a:lnTo>
                  <a:pt x="973988" y="133192"/>
                </a:lnTo>
                <a:lnTo>
                  <a:pt x="935526" y="106217"/>
                </a:lnTo>
                <a:lnTo>
                  <a:pt x="896109" y="82157"/>
                </a:lnTo>
                <a:lnTo>
                  <a:pt x="855807" y="61067"/>
                </a:lnTo>
                <a:lnTo>
                  <a:pt x="814687" y="43002"/>
                </a:lnTo>
                <a:lnTo>
                  <a:pt x="772820" y="28016"/>
                </a:lnTo>
                <a:lnTo>
                  <a:pt x="728430" y="15800"/>
                </a:lnTo>
                <a:lnTo>
                  <a:pt x="683304" y="7040"/>
                </a:lnTo>
                <a:lnTo>
                  <a:pt x="637607" y="1764"/>
                </a:lnTo>
                <a:lnTo>
                  <a:pt x="591502" y="0"/>
                </a:lnTo>
                <a:close/>
              </a:path>
            </a:pathLst>
          </a:custGeom>
          <a:solidFill>
            <a:srgbClr val="FBD4DA">
              <a:alpha val="14999"/>
            </a:srgbClr>
          </a:solidFill>
        </p:spPr>
        <p:txBody>
          <a:bodyPr wrap="square" lIns="0" tIns="0" rIns="0" bIns="0" rtlCol="0"/>
          <a:lstStyle/>
          <a:p>
            <a:endParaRPr/>
          </a:p>
        </p:txBody>
      </p:sp>
      <p:sp>
        <p:nvSpPr>
          <p:cNvPr id="2" name="Holder 2"/>
          <p:cNvSpPr>
            <a:spLocks noGrp="1"/>
          </p:cNvSpPr>
          <p:nvPr>
            <p:ph type="title"/>
          </p:nvPr>
        </p:nvSpPr>
        <p:spPr>
          <a:xfrm>
            <a:off x="884758" y="169523"/>
            <a:ext cx="4074161" cy="333502"/>
          </a:xfrm>
          <a:prstGeom prst="rect">
            <a:avLst/>
          </a:prstGeom>
        </p:spPr>
        <p:txBody>
          <a:bodyPr wrap="square" lIns="0" tIns="0" rIns="0" bIns="0">
            <a:spAutoFit/>
          </a:bodyPr>
          <a:lstStyle>
            <a:lvl1pPr>
              <a:defRPr sz="2000" b="1" i="0">
                <a:solidFill>
                  <a:schemeClr val="bg1"/>
                </a:solidFill>
                <a:latin typeface="Microsoft YaHei UI"/>
                <a:cs typeface="Microsoft YaHei UI"/>
              </a:defRPr>
            </a:lvl1pPr>
          </a:lstStyle>
          <a:p>
            <a:endParaRPr/>
          </a:p>
        </p:txBody>
      </p:sp>
      <p:sp>
        <p:nvSpPr>
          <p:cNvPr id="3" name="Holder 3"/>
          <p:cNvSpPr>
            <a:spLocks noGrp="1"/>
          </p:cNvSpPr>
          <p:nvPr>
            <p:ph type="body" idx="1"/>
          </p:nvPr>
        </p:nvSpPr>
        <p:spPr>
          <a:xfrm>
            <a:off x="5649886" y="1183462"/>
            <a:ext cx="4702809" cy="211010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624961" y="7033450"/>
            <a:ext cx="341172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3082" y="7033450"/>
            <a:ext cx="2452179"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3/21/2026</a:t>
            </a:fld>
            <a:endParaRPr lang="en-US"/>
          </a:p>
        </p:txBody>
      </p:sp>
      <p:sp>
        <p:nvSpPr>
          <p:cNvPr id="6" name="Holder 6"/>
          <p:cNvSpPr>
            <a:spLocks noGrp="1"/>
          </p:cNvSpPr>
          <p:nvPr>
            <p:ph type="sldNum" sz="quarter" idx="7"/>
          </p:nvPr>
        </p:nvSpPr>
        <p:spPr>
          <a:xfrm>
            <a:off x="7676388" y="7033450"/>
            <a:ext cx="2452179"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20.png"/></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20.pn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20.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1.png"/></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4854046"/>
            <a:ext cx="10656570" cy="2706370"/>
            <a:chOff x="0" y="4854046"/>
            <a:chExt cx="10656570" cy="2706370"/>
          </a:xfrm>
        </p:grpSpPr>
        <p:pic>
          <p:nvPicPr>
            <p:cNvPr id="3" name="object 3"/>
            <p:cNvPicPr/>
            <p:nvPr/>
          </p:nvPicPr>
          <p:blipFill>
            <a:blip r:embed="rId2" cstate="print"/>
            <a:stretch>
              <a:fillRect/>
            </a:stretch>
          </p:blipFill>
          <p:spPr>
            <a:xfrm>
              <a:off x="0" y="5089733"/>
              <a:ext cx="10655998" cy="2470271"/>
            </a:xfrm>
            <a:prstGeom prst="rect">
              <a:avLst/>
            </a:prstGeom>
          </p:spPr>
        </p:pic>
        <p:sp>
          <p:nvSpPr>
            <p:cNvPr id="4" name="object 4"/>
            <p:cNvSpPr/>
            <p:nvPr/>
          </p:nvSpPr>
          <p:spPr>
            <a:xfrm>
              <a:off x="0" y="6744237"/>
              <a:ext cx="2774315" cy="815975"/>
            </a:xfrm>
            <a:custGeom>
              <a:avLst/>
              <a:gdLst/>
              <a:ahLst/>
              <a:cxnLst/>
              <a:rect l="l" t="t" r="r" b="b"/>
              <a:pathLst>
                <a:path w="2774315" h="815975">
                  <a:moveTo>
                    <a:pt x="0" y="0"/>
                  </a:moveTo>
                  <a:lnTo>
                    <a:pt x="0" y="815767"/>
                  </a:lnTo>
                  <a:lnTo>
                    <a:pt x="2774102" y="815767"/>
                  </a:lnTo>
                  <a:lnTo>
                    <a:pt x="2630612" y="751508"/>
                  </a:lnTo>
                  <a:lnTo>
                    <a:pt x="2484013" y="688300"/>
                  </a:lnTo>
                  <a:lnTo>
                    <a:pt x="2335962" y="626991"/>
                  </a:lnTo>
                  <a:lnTo>
                    <a:pt x="2186413" y="567659"/>
                  </a:lnTo>
                  <a:lnTo>
                    <a:pt x="2035317" y="510383"/>
                  </a:lnTo>
                  <a:lnTo>
                    <a:pt x="1882628" y="455239"/>
                  </a:lnTo>
                  <a:lnTo>
                    <a:pt x="1728297" y="402305"/>
                  </a:lnTo>
                  <a:lnTo>
                    <a:pt x="1572277" y="351660"/>
                  </a:lnTo>
                  <a:lnTo>
                    <a:pt x="1414520" y="303382"/>
                  </a:lnTo>
                  <a:lnTo>
                    <a:pt x="1254978" y="257547"/>
                  </a:lnTo>
                  <a:lnTo>
                    <a:pt x="1093603" y="214234"/>
                  </a:lnTo>
                  <a:lnTo>
                    <a:pt x="930349" y="173521"/>
                  </a:lnTo>
                  <a:lnTo>
                    <a:pt x="765166" y="135485"/>
                  </a:lnTo>
                  <a:lnTo>
                    <a:pt x="598008" y="100204"/>
                  </a:lnTo>
                  <a:lnTo>
                    <a:pt x="428827" y="67757"/>
                  </a:lnTo>
                  <a:lnTo>
                    <a:pt x="257574" y="38220"/>
                  </a:lnTo>
                  <a:lnTo>
                    <a:pt x="84203" y="11672"/>
                  </a:lnTo>
                  <a:lnTo>
                    <a:pt x="0" y="0"/>
                  </a:lnTo>
                  <a:close/>
                </a:path>
              </a:pathLst>
            </a:custGeom>
            <a:solidFill>
              <a:srgbClr val="FFFFFF">
                <a:alpha val="17999"/>
              </a:srgbClr>
            </a:solidFill>
          </p:spPr>
          <p:txBody>
            <a:bodyPr wrap="square" lIns="0" tIns="0" rIns="0" bIns="0" rtlCol="0"/>
            <a:lstStyle/>
            <a:p>
              <a:endParaRPr/>
            </a:p>
          </p:txBody>
        </p:sp>
        <p:sp>
          <p:nvSpPr>
            <p:cNvPr id="5" name="object 5"/>
            <p:cNvSpPr/>
            <p:nvPr/>
          </p:nvSpPr>
          <p:spPr>
            <a:xfrm>
              <a:off x="0" y="7344350"/>
              <a:ext cx="761365" cy="215900"/>
            </a:xfrm>
            <a:custGeom>
              <a:avLst/>
              <a:gdLst/>
              <a:ahLst/>
              <a:cxnLst/>
              <a:rect l="l" t="t" r="r" b="b"/>
              <a:pathLst>
                <a:path w="761365" h="215900">
                  <a:moveTo>
                    <a:pt x="0" y="0"/>
                  </a:moveTo>
                  <a:lnTo>
                    <a:pt x="0" y="141073"/>
                  </a:lnTo>
                  <a:lnTo>
                    <a:pt x="248660" y="215654"/>
                  </a:lnTo>
                  <a:lnTo>
                    <a:pt x="761365" y="215654"/>
                  </a:lnTo>
                  <a:lnTo>
                    <a:pt x="0" y="0"/>
                  </a:lnTo>
                  <a:close/>
                </a:path>
              </a:pathLst>
            </a:custGeom>
            <a:solidFill>
              <a:srgbClr val="FFFFFF">
                <a:alpha val="23999"/>
              </a:srgbClr>
            </a:solidFill>
          </p:spPr>
          <p:txBody>
            <a:bodyPr wrap="square" lIns="0" tIns="0" rIns="0" bIns="0" rtlCol="0"/>
            <a:lstStyle/>
            <a:p>
              <a:endParaRPr/>
            </a:p>
          </p:txBody>
        </p:sp>
        <p:pic>
          <p:nvPicPr>
            <p:cNvPr id="6" name="object 6"/>
            <p:cNvPicPr/>
            <p:nvPr/>
          </p:nvPicPr>
          <p:blipFill>
            <a:blip r:embed="rId3" cstate="print"/>
            <a:stretch>
              <a:fillRect/>
            </a:stretch>
          </p:blipFill>
          <p:spPr>
            <a:xfrm>
              <a:off x="0" y="4854046"/>
              <a:ext cx="10655998" cy="2705958"/>
            </a:xfrm>
            <a:prstGeom prst="rect">
              <a:avLst/>
            </a:prstGeom>
          </p:spPr>
        </p:pic>
        <p:sp>
          <p:nvSpPr>
            <p:cNvPr id="7" name="object 7"/>
            <p:cNvSpPr/>
            <p:nvPr/>
          </p:nvSpPr>
          <p:spPr>
            <a:xfrm>
              <a:off x="8152589" y="6643907"/>
              <a:ext cx="2503805" cy="916305"/>
            </a:xfrm>
            <a:custGeom>
              <a:avLst/>
              <a:gdLst/>
              <a:ahLst/>
              <a:cxnLst/>
              <a:rect l="l" t="t" r="r" b="b"/>
              <a:pathLst>
                <a:path w="2503804" h="916304">
                  <a:moveTo>
                    <a:pt x="2503408" y="0"/>
                  </a:moveTo>
                  <a:lnTo>
                    <a:pt x="2238899" y="87007"/>
                  </a:lnTo>
                  <a:lnTo>
                    <a:pt x="1918002" y="197785"/>
                  </a:lnTo>
                  <a:lnTo>
                    <a:pt x="1425380" y="376084"/>
                  </a:lnTo>
                  <a:lnTo>
                    <a:pt x="0" y="916097"/>
                  </a:lnTo>
                  <a:lnTo>
                    <a:pt x="345666" y="916097"/>
                  </a:lnTo>
                  <a:lnTo>
                    <a:pt x="1302716" y="561471"/>
                  </a:lnTo>
                  <a:lnTo>
                    <a:pt x="1763846" y="398911"/>
                  </a:lnTo>
                  <a:lnTo>
                    <a:pt x="2065196" y="298140"/>
                  </a:lnTo>
                  <a:lnTo>
                    <a:pt x="2288059" y="227245"/>
                  </a:lnTo>
                  <a:lnTo>
                    <a:pt x="2503408" y="162254"/>
                  </a:lnTo>
                  <a:lnTo>
                    <a:pt x="2503408" y="0"/>
                  </a:lnTo>
                  <a:close/>
                </a:path>
              </a:pathLst>
            </a:custGeom>
            <a:solidFill>
              <a:srgbClr val="FFFFFF">
                <a:alpha val="36000"/>
              </a:srgbClr>
            </a:solidFill>
          </p:spPr>
          <p:txBody>
            <a:bodyPr wrap="square" lIns="0" tIns="0" rIns="0" bIns="0" rtlCol="0"/>
            <a:lstStyle/>
            <a:p>
              <a:endParaRPr/>
            </a:p>
          </p:txBody>
        </p:sp>
        <p:sp>
          <p:nvSpPr>
            <p:cNvPr id="8" name="object 8"/>
            <p:cNvSpPr/>
            <p:nvPr/>
          </p:nvSpPr>
          <p:spPr>
            <a:xfrm>
              <a:off x="6474243" y="5702493"/>
              <a:ext cx="4182110" cy="1858010"/>
            </a:xfrm>
            <a:custGeom>
              <a:avLst/>
              <a:gdLst/>
              <a:ahLst/>
              <a:cxnLst/>
              <a:rect l="l" t="t" r="r" b="b"/>
              <a:pathLst>
                <a:path w="4182109" h="1858009">
                  <a:moveTo>
                    <a:pt x="4181754" y="0"/>
                  </a:moveTo>
                  <a:lnTo>
                    <a:pt x="4097419" y="33184"/>
                  </a:lnTo>
                  <a:lnTo>
                    <a:pt x="3746793" y="175490"/>
                  </a:lnTo>
                  <a:lnTo>
                    <a:pt x="3393863" y="324843"/>
                  </a:lnTo>
                  <a:lnTo>
                    <a:pt x="2859858" y="559855"/>
                  </a:lnTo>
                  <a:lnTo>
                    <a:pt x="753864" y="1524375"/>
                  </a:lnTo>
                  <a:lnTo>
                    <a:pt x="0" y="1857512"/>
                  </a:lnTo>
                  <a:lnTo>
                    <a:pt x="118361" y="1857512"/>
                  </a:lnTo>
                  <a:lnTo>
                    <a:pt x="2861469" y="625314"/>
                  </a:lnTo>
                  <a:lnTo>
                    <a:pt x="3400412" y="393403"/>
                  </a:lnTo>
                  <a:lnTo>
                    <a:pt x="3755981" y="246485"/>
                  </a:lnTo>
                  <a:lnTo>
                    <a:pt x="4108615" y="106861"/>
                  </a:lnTo>
                  <a:lnTo>
                    <a:pt x="4181754" y="78799"/>
                  </a:lnTo>
                  <a:lnTo>
                    <a:pt x="4181754" y="0"/>
                  </a:lnTo>
                  <a:close/>
                </a:path>
              </a:pathLst>
            </a:custGeom>
            <a:solidFill>
              <a:srgbClr val="FFFFFF">
                <a:alpha val="23999"/>
              </a:srgbClr>
            </a:solidFill>
          </p:spPr>
          <p:txBody>
            <a:bodyPr wrap="square" lIns="0" tIns="0" rIns="0" bIns="0" rtlCol="0"/>
            <a:lstStyle/>
            <a:p>
              <a:endParaRPr/>
            </a:p>
          </p:txBody>
        </p:sp>
        <p:pic>
          <p:nvPicPr>
            <p:cNvPr id="9" name="object 9"/>
            <p:cNvPicPr/>
            <p:nvPr/>
          </p:nvPicPr>
          <p:blipFill>
            <a:blip r:embed="rId4" cstate="print"/>
            <a:stretch>
              <a:fillRect/>
            </a:stretch>
          </p:blipFill>
          <p:spPr>
            <a:xfrm>
              <a:off x="7545473" y="6756233"/>
              <a:ext cx="3110525" cy="803771"/>
            </a:xfrm>
            <a:prstGeom prst="rect">
              <a:avLst/>
            </a:prstGeom>
          </p:spPr>
        </p:pic>
      </p:grpSp>
      <p:pic>
        <p:nvPicPr>
          <p:cNvPr id="10" name="object 10"/>
          <p:cNvPicPr/>
          <p:nvPr/>
        </p:nvPicPr>
        <p:blipFill>
          <a:blip r:embed="rId5" cstate="print"/>
          <a:stretch>
            <a:fillRect/>
          </a:stretch>
        </p:blipFill>
        <p:spPr>
          <a:xfrm>
            <a:off x="0" y="0"/>
            <a:ext cx="10655997" cy="3780015"/>
          </a:xfrm>
          <a:prstGeom prst="rect">
            <a:avLst/>
          </a:prstGeom>
        </p:spPr>
      </p:pic>
      <p:grpSp>
        <p:nvGrpSpPr>
          <p:cNvPr id="11" name="object 11"/>
          <p:cNvGrpSpPr/>
          <p:nvPr/>
        </p:nvGrpSpPr>
        <p:grpSpPr>
          <a:xfrm>
            <a:off x="8336406" y="4628616"/>
            <a:ext cx="2319655" cy="2749550"/>
            <a:chOff x="8336406" y="4628616"/>
            <a:chExt cx="2319655" cy="2749550"/>
          </a:xfrm>
        </p:grpSpPr>
        <p:sp>
          <p:nvSpPr>
            <p:cNvPr id="12" name="object 12"/>
            <p:cNvSpPr/>
            <p:nvPr/>
          </p:nvSpPr>
          <p:spPr>
            <a:xfrm>
              <a:off x="8336406" y="4628616"/>
              <a:ext cx="2319655" cy="2749550"/>
            </a:xfrm>
            <a:custGeom>
              <a:avLst/>
              <a:gdLst/>
              <a:ahLst/>
              <a:cxnLst/>
              <a:rect l="l" t="t" r="r" b="b"/>
              <a:pathLst>
                <a:path w="2319654" h="2749550">
                  <a:moveTo>
                    <a:pt x="879402" y="0"/>
                  </a:moveTo>
                  <a:lnTo>
                    <a:pt x="830902" y="1347"/>
                  </a:lnTo>
                  <a:lnTo>
                    <a:pt x="782849" y="5320"/>
                  </a:lnTo>
                  <a:lnTo>
                    <a:pt x="735336" y="11889"/>
                  </a:lnTo>
                  <a:lnTo>
                    <a:pt x="688454" y="21011"/>
                  </a:lnTo>
                  <a:lnTo>
                    <a:pt x="642297" y="32643"/>
                  </a:lnTo>
                  <a:lnTo>
                    <a:pt x="596955" y="46742"/>
                  </a:lnTo>
                  <a:lnTo>
                    <a:pt x="552521" y="63266"/>
                  </a:lnTo>
                  <a:lnTo>
                    <a:pt x="509086" y="82171"/>
                  </a:lnTo>
                  <a:lnTo>
                    <a:pt x="466743" y="103415"/>
                  </a:lnTo>
                  <a:lnTo>
                    <a:pt x="425584" y="126954"/>
                  </a:lnTo>
                  <a:lnTo>
                    <a:pt x="385699" y="152747"/>
                  </a:lnTo>
                  <a:lnTo>
                    <a:pt x="347182" y="180748"/>
                  </a:lnTo>
                  <a:lnTo>
                    <a:pt x="310125" y="210917"/>
                  </a:lnTo>
                  <a:lnTo>
                    <a:pt x="274618" y="243210"/>
                  </a:lnTo>
                  <a:lnTo>
                    <a:pt x="240755" y="277584"/>
                  </a:lnTo>
                  <a:lnTo>
                    <a:pt x="208627" y="313995"/>
                  </a:lnTo>
                  <a:lnTo>
                    <a:pt x="178525" y="352127"/>
                  </a:lnTo>
                  <a:lnTo>
                    <a:pt x="150711" y="391637"/>
                  </a:lnTo>
                  <a:lnTo>
                    <a:pt x="125199" y="432462"/>
                  </a:lnTo>
                  <a:lnTo>
                    <a:pt x="102004" y="474539"/>
                  </a:lnTo>
                  <a:lnTo>
                    <a:pt x="81142" y="517804"/>
                  </a:lnTo>
                  <a:lnTo>
                    <a:pt x="62627" y="562194"/>
                  </a:lnTo>
                  <a:lnTo>
                    <a:pt x="46476" y="607645"/>
                  </a:lnTo>
                  <a:lnTo>
                    <a:pt x="32703" y="654095"/>
                  </a:lnTo>
                  <a:lnTo>
                    <a:pt x="21324" y="701479"/>
                  </a:lnTo>
                  <a:lnTo>
                    <a:pt x="12353" y="749735"/>
                  </a:lnTo>
                  <a:lnTo>
                    <a:pt x="5806" y="798798"/>
                  </a:lnTo>
                  <a:lnTo>
                    <a:pt x="1698" y="848606"/>
                  </a:lnTo>
                  <a:lnTo>
                    <a:pt x="0" y="899094"/>
                  </a:lnTo>
                  <a:lnTo>
                    <a:pt x="861" y="950200"/>
                  </a:lnTo>
                  <a:lnTo>
                    <a:pt x="4162" y="1001861"/>
                  </a:lnTo>
                  <a:lnTo>
                    <a:pt x="9963" y="1054012"/>
                  </a:lnTo>
                  <a:lnTo>
                    <a:pt x="18279" y="1106590"/>
                  </a:lnTo>
                  <a:lnTo>
                    <a:pt x="28010" y="1155253"/>
                  </a:lnTo>
                  <a:lnTo>
                    <a:pt x="39283" y="1202719"/>
                  </a:lnTo>
                  <a:lnTo>
                    <a:pt x="52070" y="1249035"/>
                  </a:lnTo>
                  <a:lnTo>
                    <a:pt x="66340" y="1294249"/>
                  </a:lnTo>
                  <a:lnTo>
                    <a:pt x="82066" y="1338408"/>
                  </a:lnTo>
                  <a:lnTo>
                    <a:pt x="99217" y="1381560"/>
                  </a:lnTo>
                  <a:lnTo>
                    <a:pt x="117766" y="1423753"/>
                  </a:lnTo>
                  <a:lnTo>
                    <a:pt x="137682" y="1465033"/>
                  </a:lnTo>
                  <a:lnTo>
                    <a:pt x="158937" y="1505449"/>
                  </a:lnTo>
                  <a:lnTo>
                    <a:pt x="181502" y="1545047"/>
                  </a:lnTo>
                  <a:lnTo>
                    <a:pt x="205347" y="1583876"/>
                  </a:lnTo>
                  <a:lnTo>
                    <a:pt x="230444" y="1621983"/>
                  </a:lnTo>
                  <a:lnTo>
                    <a:pt x="256764" y="1659415"/>
                  </a:lnTo>
                  <a:lnTo>
                    <a:pt x="284277" y="1696220"/>
                  </a:lnTo>
                  <a:lnTo>
                    <a:pt x="312955" y="1732446"/>
                  </a:lnTo>
                  <a:lnTo>
                    <a:pt x="342768" y="1768139"/>
                  </a:lnTo>
                  <a:lnTo>
                    <a:pt x="373687" y="1803348"/>
                  </a:lnTo>
                  <a:lnTo>
                    <a:pt x="405683" y="1838120"/>
                  </a:lnTo>
                  <a:lnTo>
                    <a:pt x="438728" y="1872502"/>
                  </a:lnTo>
                  <a:lnTo>
                    <a:pt x="472792" y="1906542"/>
                  </a:lnTo>
                  <a:lnTo>
                    <a:pt x="507846" y="1940288"/>
                  </a:lnTo>
                  <a:lnTo>
                    <a:pt x="543861" y="1973786"/>
                  </a:lnTo>
                  <a:lnTo>
                    <a:pt x="580808" y="2007085"/>
                  </a:lnTo>
                  <a:lnTo>
                    <a:pt x="618658" y="2040232"/>
                  </a:lnTo>
                  <a:lnTo>
                    <a:pt x="657381" y="2073275"/>
                  </a:lnTo>
                  <a:lnTo>
                    <a:pt x="696950" y="2106260"/>
                  </a:lnTo>
                  <a:lnTo>
                    <a:pt x="737334" y="2139236"/>
                  </a:lnTo>
                  <a:lnTo>
                    <a:pt x="778505" y="2172250"/>
                  </a:lnTo>
                  <a:lnTo>
                    <a:pt x="820433" y="2205350"/>
                  </a:lnTo>
                  <a:lnTo>
                    <a:pt x="863090" y="2238582"/>
                  </a:lnTo>
                  <a:lnTo>
                    <a:pt x="950473" y="2305637"/>
                  </a:lnTo>
                  <a:lnTo>
                    <a:pt x="1286301" y="2560068"/>
                  </a:lnTo>
                  <a:lnTo>
                    <a:pt x="1369520" y="2624255"/>
                  </a:lnTo>
                  <a:lnTo>
                    <a:pt x="1454420" y="2690800"/>
                  </a:lnTo>
                  <a:lnTo>
                    <a:pt x="1492331" y="2715873"/>
                  </a:lnTo>
                  <a:lnTo>
                    <a:pt x="1533738" y="2734220"/>
                  </a:lnTo>
                  <a:lnTo>
                    <a:pt x="1577621" y="2745488"/>
                  </a:lnTo>
                  <a:lnTo>
                    <a:pt x="1622962" y="2749322"/>
                  </a:lnTo>
                  <a:lnTo>
                    <a:pt x="1668266" y="2745488"/>
                  </a:lnTo>
                  <a:lnTo>
                    <a:pt x="1712130" y="2734220"/>
                  </a:lnTo>
                  <a:lnTo>
                    <a:pt x="1753530" y="2715873"/>
                  </a:lnTo>
                  <a:lnTo>
                    <a:pt x="1791440" y="2690800"/>
                  </a:lnTo>
                  <a:lnTo>
                    <a:pt x="1834115" y="2657219"/>
                  </a:lnTo>
                  <a:lnTo>
                    <a:pt x="1918223" y="2591880"/>
                  </a:lnTo>
                  <a:lnTo>
                    <a:pt x="2000585" y="2528778"/>
                  </a:lnTo>
                  <a:lnTo>
                    <a:pt x="2319591" y="2287140"/>
                  </a:lnTo>
                  <a:lnTo>
                    <a:pt x="2319591" y="1307"/>
                  </a:lnTo>
                  <a:lnTo>
                    <a:pt x="2270967" y="5279"/>
                  </a:lnTo>
                  <a:lnTo>
                    <a:pt x="2223664" y="11815"/>
                  </a:lnTo>
                  <a:lnTo>
                    <a:pt x="2176744" y="20913"/>
                  </a:lnTo>
                  <a:lnTo>
                    <a:pt x="2130275" y="32541"/>
                  </a:lnTo>
                  <a:lnTo>
                    <a:pt x="2084325" y="46669"/>
                  </a:lnTo>
                  <a:lnTo>
                    <a:pt x="2038960" y="63267"/>
                  </a:lnTo>
                  <a:lnTo>
                    <a:pt x="1994248" y="82303"/>
                  </a:lnTo>
                  <a:lnTo>
                    <a:pt x="1950256" y="103747"/>
                  </a:lnTo>
                  <a:lnTo>
                    <a:pt x="1907051" y="127569"/>
                  </a:lnTo>
                  <a:lnTo>
                    <a:pt x="1864700" y="153737"/>
                  </a:lnTo>
                  <a:lnTo>
                    <a:pt x="1823271" y="182222"/>
                  </a:lnTo>
                  <a:lnTo>
                    <a:pt x="1782830" y="212992"/>
                  </a:lnTo>
                  <a:lnTo>
                    <a:pt x="1743445" y="246016"/>
                  </a:lnTo>
                  <a:lnTo>
                    <a:pt x="1705183" y="281265"/>
                  </a:lnTo>
                  <a:lnTo>
                    <a:pt x="1668111" y="318707"/>
                  </a:lnTo>
                  <a:lnTo>
                    <a:pt x="1655957" y="328538"/>
                  </a:lnTo>
                  <a:lnTo>
                    <a:pt x="1643550" y="334228"/>
                  </a:lnTo>
                  <a:lnTo>
                    <a:pt x="1632136" y="336854"/>
                  </a:lnTo>
                  <a:lnTo>
                    <a:pt x="1622962" y="337490"/>
                  </a:lnTo>
                  <a:lnTo>
                    <a:pt x="1613767" y="336855"/>
                  </a:lnTo>
                  <a:lnTo>
                    <a:pt x="1602363" y="334235"/>
                  </a:lnTo>
                  <a:lnTo>
                    <a:pt x="1589987" y="328559"/>
                  </a:lnTo>
                  <a:lnTo>
                    <a:pt x="1577877" y="318758"/>
                  </a:lnTo>
                  <a:lnTo>
                    <a:pt x="1540785" y="281307"/>
                  </a:lnTo>
                  <a:lnTo>
                    <a:pt x="1502507" y="246050"/>
                  </a:lnTo>
                  <a:lnTo>
                    <a:pt x="1463109" y="213019"/>
                  </a:lnTo>
                  <a:lnTo>
                    <a:pt x="1422658" y="182243"/>
                  </a:lnTo>
                  <a:lnTo>
                    <a:pt x="1381220" y="153754"/>
                  </a:lnTo>
                  <a:lnTo>
                    <a:pt x="1338863" y="127581"/>
                  </a:lnTo>
                  <a:lnTo>
                    <a:pt x="1295653" y="103756"/>
                  </a:lnTo>
                  <a:lnTo>
                    <a:pt x="1251657" y="82309"/>
                  </a:lnTo>
                  <a:lnTo>
                    <a:pt x="1206942" y="63271"/>
                  </a:lnTo>
                  <a:lnTo>
                    <a:pt x="1161574" y="46672"/>
                  </a:lnTo>
                  <a:lnTo>
                    <a:pt x="1115620" y="32543"/>
                  </a:lnTo>
                  <a:lnTo>
                    <a:pt x="1069147" y="20914"/>
                  </a:lnTo>
                  <a:lnTo>
                    <a:pt x="1022223" y="11816"/>
                  </a:lnTo>
                  <a:lnTo>
                    <a:pt x="974912" y="5279"/>
                  </a:lnTo>
                  <a:lnTo>
                    <a:pt x="927283" y="1335"/>
                  </a:lnTo>
                  <a:lnTo>
                    <a:pt x="879402" y="0"/>
                  </a:lnTo>
                  <a:close/>
                </a:path>
              </a:pathLst>
            </a:custGeom>
            <a:solidFill>
              <a:srgbClr val="F05A94">
                <a:alpha val="14999"/>
              </a:srgbClr>
            </a:solidFill>
          </p:spPr>
          <p:txBody>
            <a:bodyPr wrap="square" lIns="0" tIns="0" rIns="0" bIns="0" rtlCol="0"/>
            <a:lstStyle/>
            <a:p>
              <a:endParaRPr/>
            </a:p>
          </p:txBody>
        </p:sp>
        <p:sp>
          <p:nvSpPr>
            <p:cNvPr id="13" name="object 13"/>
            <p:cNvSpPr/>
            <p:nvPr/>
          </p:nvSpPr>
          <p:spPr>
            <a:xfrm>
              <a:off x="8624507" y="4916968"/>
              <a:ext cx="2032000" cy="2168525"/>
            </a:xfrm>
            <a:custGeom>
              <a:avLst/>
              <a:gdLst/>
              <a:ahLst/>
              <a:cxnLst/>
              <a:rect l="l" t="t" r="r" b="b"/>
              <a:pathLst>
                <a:path w="2032000" h="2168525">
                  <a:moveTo>
                    <a:pt x="591492" y="0"/>
                  </a:moveTo>
                  <a:lnTo>
                    <a:pt x="545401" y="1757"/>
                  </a:lnTo>
                  <a:lnTo>
                    <a:pt x="499981" y="7017"/>
                  </a:lnTo>
                  <a:lnTo>
                    <a:pt x="455338" y="15762"/>
                  </a:lnTo>
                  <a:lnTo>
                    <a:pt x="411579" y="27974"/>
                  </a:lnTo>
                  <a:lnTo>
                    <a:pt x="368810" y="43637"/>
                  </a:lnTo>
                  <a:lnTo>
                    <a:pt x="323287" y="64714"/>
                  </a:lnTo>
                  <a:lnTo>
                    <a:pt x="279887" y="89531"/>
                  </a:lnTo>
                  <a:lnTo>
                    <a:pt x="238836" y="117887"/>
                  </a:lnTo>
                  <a:lnTo>
                    <a:pt x="200359" y="149583"/>
                  </a:lnTo>
                  <a:lnTo>
                    <a:pt x="164681" y="184419"/>
                  </a:lnTo>
                  <a:lnTo>
                    <a:pt x="132025" y="222195"/>
                  </a:lnTo>
                  <a:lnTo>
                    <a:pt x="102619" y="262710"/>
                  </a:lnTo>
                  <a:lnTo>
                    <a:pt x="76685" y="305765"/>
                  </a:lnTo>
                  <a:lnTo>
                    <a:pt x="56570" y="346175"/>
                  </a:lnTo>
                  <a:lnTo>
                    <a:pt x="39485" y="388126"/>
                  </a:lnTo>
                  <a:lnTo>
                    <a:pt x="25443" y="431515"/>
                  </a:lnTo>
                  <a:lnTo>
                    <a:pt x="14460" y="476238"/>
                  </a:lnTo>
                  <a:lnTo>
                    <a:pt x="6549" y="522190"/>
                  </a:lnTo>
                  <a:lnTo>
                    <a:pt x="1724" y="569268"/>
                  </a:lnTo>
                  <a:lnTo>
                    <a:pt x="0" y="617368"/>
                  </a:lnTo>
                  <a:lnTo>
                    <a:pt x="1389" y="666387"/>
                  </a:lnTo>
                  <a:lnTo>
                    <a:pt x="5906" y="716219"/>
                  </a:lnTo>
                  <a:lnTo>
                    <a:pt x="13566" y="766762"/>
                  </a:lnTo>
                  <a:lnTo>
                    <a:pt x="22604" y="811113"/>
                  </a:lnTo>
                  <a:lnTo>
                    <a:pt x="33375" y="854350"/>
                  </a:lnTo>
                  <a:lnTo>
                    <a:pt x="45850" y="896533"/>
                  </a:lnTo>
                  <a:lnTo>
                    <a:pt x="60000" y="937722"/>
                  </a:lnTo>
                  <a:lnTo>
                    <a:pt x="75799" y="977974"/>
                  </a:lnTo>
                  <a:lnTo>
                    <a:pt x="93216" y="1017350"/>
                  </a:lnTo>
                  <a:lnTo>
                    <a:pt x="112224" y="1055908"/>
                  </a:lnTo>
                  <a:lnTo>
                    <a:pt x="132793" y="1093709"/>
                  </a:lnTo>
                  <a:lnTo>
                    <a:pt x="154897" y="1130811"/>
                  </a:lnTo>
                  <a:lnTo>
                    <a:pt x="178505" y="1167273"/>
                  </a:lnTo>
                  <a:lnTo>
                    <a:pt x="203590" y="1203154"/>
                  </a:lnTo>
                  <a:lnTo>
                    <a:pt x="230124" y="1238515"/>
                  </a:lnTo>
                  <a:lnTo>
                    <a:pt x="258077" y="1273413"/>
                  </a:lnTo>
                  <a:lnTo>
                    <a:pt x="287421" y="1307909"/>
                  </a:lnTo>
                  <a:lnTo>
                    <a:pt x="318128" y="1342061"/>
                  </a:lnTo>
                  <a:lnTo>
                    <a:pt x="350170" y="1375929"/>
                  </a:lnTo>
                  <a:lnTo>
                    <a:pt x="383517" y="1409571"/>
                  </a:lnTo>
                  <a:lnTo>
                    <a:pt x="418142" y="1443048"/>
                  </a:lnTo>
                  <a:lnTo>
                    <a:pt x="454016" y="1476419"/>
                  </a:lnTo>
                  <a:lnTo>
                    <a:pt x="491110" y="1509741"/>
                  </a:lnTo>
                  <a:lnTo>
                    <a:pt x="529397" y="1543076"/>
                  </a:lnTo>
                  <a:lnTo>
                    <a:pt x="568847" y="1576482"/>
                  </a:lnTo>
                  <a:lnTo>
                    <a:pt x="609432" y="1610018"/>
                  </a:lnTo>
                  <a:lnTo>
                    <a:pt x="651124" y="1643743"/>
                  </a:lnTo>
                  <a:lnTo>
                    <a:pt x="693894" y="1677718"/>
                  </a:lnTo>
                  <a:lnTo>
                    <a:pt x="737714" y="1712000"/>
                  </a:lnTo>
                  <a:lnTo>
                    <a:pt x="782556" y="1746649"/>
                  </a:lnTo>
                  <a:lnTo>
                    <a:pt x="828390" y="1781725"/>
                  </a:lnTo>
                  <a:lnTo>
                    <a:pt x="1169895" y="2040497"/>
                  </a:lnTo>
                  <a:lnTo>
                    <a:pt x="1251534" y="2103396"/>
                  </a:lnTo>
                  <a:lnTo>
                    <a:pt x="1334810" y="2168512"/>
                  </a:lnTo>
                  <a:lnTo>
                    <a:pt x="1376399" y="2135861"/>
                  </a:lnTo>
                  <a:lnTo>
                    <a:pt x="1458408" y="2072244"/>
                  </a:lnTo>
                  <a:lnTo>
                    <a:pt x="1539146" y="2010432"/>
                  </a:lnTo>
                  <a:lnTo>
                    <a:pt x="1794538" y="1817285"/>
                  </a:lnTo>
                  <a:lnTo>
                    <a:pt x="1887163" y="1746646"/>
                  </a:lnTo>
                  <a:lnTo>
                    <a:pt x="1932000" y="1711996"/>
                  </a:lnTo>
                  <a:lnTo>
                    <a:pt x="1975817" y="1677712"/>
                  </a:lnTo>
                  <a:lnTo>
                    <a:pt x="2031489" y="1633296"/>
                  </a:lnTo>
                  <a:lnTo>
                    <a:pt x="2031489" y="1837"/>
                  </a:lnTo>
                  <a:lnTo>
                    <a:pt x="1986455" y="7040"/>
                  </a:lnTo>
                  <a:lnTo>
                    <a:pt x="1941299" y="15800"/>
                  </a:lnTo>
                  <a:lnTo>
                    <a:pt x="1896811" y="28016"/>
                  </a:lnTo>
                  <a:lnTo>
                    <a:pt x="1854942" y="43002"/>
                  </a:lnTo>
                  <a:lnTo>
                    <a:pt x="1813825" y="61066"/>
                  </a:lnTo>
                  <a:lnTo>
                    <a:pt x="1773529" y="82154"/>
                  </a:lnTo>
                  <a:lnTo>
                    <a:pt x="1734121" y="106210"/>
                  </a:lnTo>
                  <a:lnTo>
                    <a:pt x="1695670" y="133181"/>
                  </a:lnTo>
                  <a:lnTo>
                    <a:pt x="1658245" y="163011"/>
                  </a:lnTo>
                  <a:lnTo>
                    <a:pt x="1621913" y="195645"/>
                  </a:lnTo>
                  <a:lnTo>
                    <a:pt x="1586745" y="231030"/>
                  </a:lnTo>
                  <a:lnTo>
                    <a:pt x="1552807" y="269110"/>
                  </a:lnTo>
                  <a:lnTo>
                    <a:pt x="1520170" y="309830"/>
                  </a:lnTo>
                  <a:lnTo>
                    <a:pt x="1488900" y="353136"/>
                  </a:lnTo>
                  <a:lnTo>
                    <a:pt x="1470383" y="380187"/>
                  </a:lnTo>
                  <a:lnTo>
                    <a:pt x="1443830" y="410186"/>
                  </a:lnTo>
                  <a:lnTo>
                    <a:pt x="1411372" y="432622"/>
                  </a:lnTo>
                  <a:lnTo>
                    <a:pt x="1374542" y="446681"/>
                  </a:lnTo>
                  <a:lnTo>
                    <a:pt x="1334874" y="451548"/>
                  </a:lnTo>
                  <a:lnTo>
                    <a:pt x="1295053" y="446669"/>
                  </a:lnTo>
                  <a:lnTo>
                    <a:pt x="1258142" y="432576"/>
                  </a:lnTo>
                  <a:lnTo>
                    <a:pt x="1225673" y="410084"/>
                  </a:lnTo>
                  <a:lnTo>
                    <a:pt x="1199174" y="380009"/>
                  </a:lnTo>
                  <a:lnTo>
                    <a:pt x="1180848" y="353199"/>
                  </a:lnTo>
                  <a:lnTo>
                    <a:pt x="1149561" y="309878"/>
                  </a:lnTo>
                  <a:lnTo>
                    <a:pt x="1116906" y="269144"/>
                  </a:lnTo>
                  <a:lnTo>
                    <a:pt x="1082952" y="231054"/>
                  </a:lnTo>
                  <a:lnTo>
                    <a:pt x="1047768" y="195662"/>
                  </a:lnTo>
                  <a:lnTo>
                    <a:pt x="1011423" y="163021"/>
                  </a:lnTo>
                  <a:lnTo>
                    <a:pt x="973985" y="133187"/>
                  </a:lnTo>
                  <a:lnTo>
                    <a:pt x="935523" y="106213"/>
                  </a:lnTo>
                  <a:lnTo>
                    <a:pt x="896105" y="82155"/>
                  </a:lnTo>
                  <a:lnTo>
                    <a:pt x="855802" y="61066"/>
                  </a:lnTo>
                  <a:lnTo>
                    <a:pt x="814680" y="43002"/>
                  </a:lnTo>
                  <a:lnTo>
                    <a:pt x="772810" y="28016"/>
                  </a:lnTo>
                  <a:lnTo>
                    <a:pt x="728427" y="15800"/>
                  </a:lnTo>
                  <a:lnTo>
                    <a:pt x="683304" y="7040"/>
                  </a:lnTo>
                  <a:lnTo>
                    <a:pt x="637604" y="1764"/>
                  </a:lnTo>
                  <a:lnTo>
                    <a:pt x="591492" y="0"/>
                  </a:lnTo>
                  <a:close/>
                </a:path>
              </a:pathLst>
            </a:custGeom>
            <a:solidFill>
              <a:srgbClr val="FBD4DA">
                <a:alpha val="14999"/>
              </a:srgbClr>
            </a:solidFill>
          </p:spPr>
          <p:txBody>
            <a:bodyPr wrap="square" lIns="0" tIns="0" rIns="0" bIns="0" rtlCol="0"/>
            <a:lstStyle/>
            <a:p>
              <a:endParaRPr/>
            </a:p>
          </p:txBody>
        </p:sp>
        <p:sp>
          <p:nvSpPr>
            <p:cNvPr id="14" name="object 14"/>
            <p:cNvSpPr/>
            <p:nvPr/>
          </p:nvSpPr>
          <p:spPr>
            <a:xfrm>
              <a:off x="9194558" y="5619940"/>
              <a:ext cx="1461770" cy="695960"/>
            </a:xfrm>
            <a:custGeom>
              <a:avLst/>
              <a:gdLst/>
              <a:ahLst/>
              <a:cxnLst/>
              <a:rect l="l" t="t" r="r" b="b"/>
              <a:pathLst>
                <a:path w="1461770" h="695960">
                  <a:moveTo>
                    <a:pt x="380403" y="190207"/>
                  </a:moveTo>
                  <a:lnTo>
                    <a:pt x="375386" y="146596"/>
                  </a:lnTo>
                  <a:lnTo>
                    <a:pt x="361073" y="106565"/>
                  </a:lnTo>
                  <a:lnTo>
                    <a:pt x="338620" y="71247"/>
                  </a:lnTo>
                  <a:lnTo>
                    <a:pt x="309168" y="41795"/>
                  </a:lnTo>
                  <a:lnTo>
                    <a:pt x="273850" y="19342"/>
                  </a:lnTo>
                  <a:lnTo>
                    <a:pt x="233807" y="5029"/>
                  </a:lnTo>
                  <a:lnTo>
                    <a:pt x="190195" y="0"/>
                  </a:lnTo>
                  <a:lnTo>
                    <a:pt x="146583" y="5029"/>
                  </a:lnTo>
                  <a:lnTo>
                    <a:pt x="106553" y="19342"/>
                  </a:lnTo>
                  <a:lnTo>
                    <a:pt x="71234" y="41795"/>
                  </a:lnTo>
                  <a:lnTo>
                    <a:pt x="41783" y="71247"/>
                  </a:lnTo>
                  <a:lnTo>
                    <a:pt x="19329" y="106565"/>
                  </a:lnTo>
                  <a:lnTo>
                    <a:pt x="5029" y="146596"/>
                  </a:lnTo>
                  <a:lnTo>
                    <a:pt x="0" y="190207"/>
                  </a:lnTo>
                  <a:lnTo>
                    <a:pt x="5029" y="233819"/>
                  </a:lnTo>
                  <a:lnTo>
                    <a:pt x="19329" y="273850"/>
                  </a:lnTo>
                  <a:lnTo>
                    <a:pt x="41783" y="309168"/>
                  </a:lnTo>
                  <a:lnTo>
                    <a:pt x="71234" y="338620"/>
                  </a:lnTo>
                  <a:lnTo>
                    <a:pt x="106553" y="361073"/>
                  </a:lnTo>
                  <a:lnTo>
                    <a:pt x="146583" y="375386"/>
                  </a:lnTo>
                  <a:lnTo>
                    <a:pt x="190195" y="380403"/>
                  </a:lnTo>
                  <a:lnTo>
                    <a:pt x="233807" y="375386"/>
                  </a:lnTo>
                  <a:lnTo>
                    <a:pt x="273850" y="361073"/>
                  </a:lnTo>
                  <a:lnTo>
                    <a:pt x="309168" y="338620"/>
                  </a:lnTo>
                  <a:lnTo>
                    <a:pt x="338620" y="309168"/>
                  </a:lnTo>
                  <a:lnTo>
                    <a:pt x="361073" y="273850"/>
                  </a:lnTo>
                  <a:lnTo>
                    <a:pt x="375386" y="233819"/>
                  </a:lnTo>
                  <a:lnTo>
                    <a:pt x="380403" y="190207"/>
                  </a:lnTo>
                  <a:close/>
                </a:path>
                <a:path w="1461770" h="695960">
                  <a:moveTo>
                    <a:pt x="1039063" y="511949"/>
                  </a:moveTo>
                  <a:lnTo>
                    <a:pt x="1022604" y="450278"/>
                  </a:lnTo>
                  <a:lnTo>
                    <a:pt x="987475" y="423024"/>
                  </a:lnTo>
                  <a:lnTo>
                    <a:pt x="955040" y="416572"/>
                  </a:lnTo>
                  <a:lnTo>
                    <a:pt x="932954" y="419519"/>
                  </a:lnTo>
                  <a:lnTo>
                    <a:pt x="912672" y="427951"/>
                  </a:lnTo>
                  <a:lnTo>
                    <a:pt x="895248" y="441248"/>
                  </a:lnTo>
                  <a:lnTo>
                    <a:pt x="859967" y="486930"/>
                  </a:lnTo>
                  <a:lnTo>
                    <a:pt x="832154" y="508139"/>
                  </a:lnTo>
                  <a:lnTo>
                    <a:pt x="799896" y="521563"/>
                  </a:lnTo>
                  <a:lnTo>
                    <a:pt x="764819" y="526237"/>
                  </a:lnTo>
                  <a:lnTo>
                    <a:pt x="729703" y="521550"/>
                  </a:lnTo>
                  <a:lnTo>
                    <a:pt x="697420" y="508114"/>
                  </a:lnTo>
                  <a:lnTo>
                    <a:pt x="669620" y="486892"/>
                  </a:lnTo>
                  <a:lnTo>
                    <a:pt x="634352" y="441185"/>
                  </a:lnTo>
                  <a:lnTo>
                    <a:pt x="616927" y="427850"/>
                  </a:lnTo>
                  <a:lnTo>
                    <a:pt x="596658" y="419404"/>
                  </a:lnTo>
                  <a:lnTo>
                    <a:pt x="574598" y="416458"/>
                  </a:lnTo>
                  <a:lnTo>
                    <a:pt x="563486" y="417195"/>
                  </a:lnTo>
                  <a:lnTo>
                    <a:pt x="518515" y="437642"/>
                  </a:lnTo>
                  <a:lnTo>
                    <a:pt x="492721" y="479399"/>
                  </a:lnTo>
                  <a:lnTo>
                    <a:pt x="489991" y="495935"/>
                  </a:lnTo>
                  <a:lnTo>
                    <a:pt x="490524" y="512419"/>
                  </a:lnTo>
                  <a:lnTo>
                    <a:pt x="527265" y="581685"/>
                  </a:lnTo>
                  <a:lnTo>
                    <a:pt x="558304" y="614883"/>
                  </a:lnTo>
                  <a:lnTo>
                    <a:pt x="593674" y="642950"/>
                  </a:lnTo>
                  <a:lnTo>
                    <a:pt x="632714" y="665467"/>
                  </a:lnTo>
                  <a:lnTo>
                    <a:pt x="674700" y="682040"/>
                  </a:lnTo>
                  <a:lnTo>
                    <a:pt x="718972" y="692277"/>
                  </a:lnTo>
                  <a:lnTo>
                    <a:pt x="764819" y="695769"/>
                  </a:lnTo>
                  <a:lnTo>
                    <a:pt x="810641" y="692277"/>
                  </a:lnTo>
                  <a:lnTo>
                    <a:pt x="854887" y="682040"/>
                  </a:lnTo>
                  <a:lnTo>
                    <a:pt x="896874" y="665467"/>
                  </a:lnTo>
                  <a:lnTo>
                    <a:pt x="935901" y="642962"/>
                  </a:lnTo>
                  <a:lnTo>
                    <a:pt x="971296" y="614908"/>
                  </a:lnTo>
                  <a:lnTo>
                    <a:pt x="1002347" y="581723"/>
                  </a:lnTo>
                  <a:lnTo>
                    <a:pt x="1028382" y="543788"/>
                  </a:lnTo>
                  <a:lnTo>
                    <a:pt x="1039063" y="511949"/>
                  </a:lnTo>
                  <a:close/>
                </a:path>
                <a:path w="1461770" h="695960">
                  <a:moveTo>
                    <a:pt x="1461439" y="52857"/>
                  </a:moveTo>
                  <a:lnTo>
                    <a:pt x="1450378" y="41795"/>
                  </a:lnTo>
                  <a:lnTo>
                    <a:pt x="1415059" y="19342"/>
                  </a:lnTo>
                  <a:lnTo>
                    <a:pt x="1375016" y="5029"/>
                  </a:lnTo>
                  <a:lnTo>
                    <a:pt x="1331404" y="0"/>
                  </a:lnTo>
                  <a:lnTo>
                    <a:pt x="1287792" y="5029"/>
                  </a:lnTo>
                  <a:lnTo>
                    <a:pt x="1247762" y="19342"/>
                  </a:lnTo>
                  <a:lnTo>
                    <a:pt x="1212443" y="41795"/>
                  </a:lnTo>
                  <a:lnTo>
                    <a:pt x="1182992" y="71247"/>
                  </a:lnTo>
                  <a:lnTo>
                    <a:pt x="1160538" y="106565"/>
                  </a:lnTo>
                  <a:lnTo>
                    <a:pt x="1146238" y="146596"/>
                  </a:lnTo>
                  <a:lnTo>
                    <a:pt x="1141209" y="190207"/>
                  </a:lnTo>
                  <a:lnTo>
                    <a:pt x="1146238" y="233819"/>
                  </a:lnTo>
                  <a:lnTo>
                    <a:pt x="1160538" y="273850"/>
                  </a:lnTo>
                  <a:lnTo>
                    <a:pt x="1182992" y="309168"/>
                  </a:lnTo>
                  <a:lnTo>
                    <a:pt x="1212443" y="338620"/>
                  </a:lnTo>
                  <a:lnTo>
                    <a:pt x="1247762" y="361073"/>
                  </a:lnTo>
                  <a:lnTo>
                    <a:pt x="1287792" y="375386"/>
                  </a:lnTo>
                  <a:lnTo>
                    <a:pt x="1331404" y="380403"/>
                  </a:lnTo>
                  <a:lnTo>
                    <a:pt x="1375016" y="375386"/>
                  </a:lnTo>
                  <a:lnTo>
                    <a:pt x="1415059" y="361073"/>
                  </a:lnTo>
                  <a:lnTo>
                    <a:pt x="1450378" y="338620"/>
                  </a:lnTo>
                  <a:lnTo>
                    <a:pt x="1461439" y="327571"/>
                  </a:lnTo>
                  <a:lnTo>
                    <a:pt x="1461439" y="52857"/>
                  </a:lnTo>
                  <a:close/>
                </a:path>
              </a:pathLst>
            </a:custGeom>
            <a:solidFill>
              <a:srgbClr val="F05A94">
                <a:alpha val="14999"/>
              </a:srgbClr>
            </a:solidFill>
          </p:spPr>
          <p:txBody>
            <a:bodyPr wrap="square" lIns="0" tIns="0" rIns="0" bIns="0" rtlCol="0"/>
            <a:lstStyle/>
            <a:p>
              <a:endParaRPr/>
            </a:p>
          </p:txBody>
        </p:sp>
      </p:grpSp>
      <p:sp>
        <p:nvSpPr>
          <p:cNvPr id="15" name="object 15"/>
          <p:cNvSpPr txBox="1"/>
          <p:nvPr/>
        </p:nvSpPr>
        <p:spPr>
          <a:xfrm>
            <a:off x="5688001" y="6983989"/>
            <a:ext cx="4626610" cy="216535"/>
          </a:xfrm>
          <a:prstGeom prst="rect">
            <a:avLst/>
          </a:prstGeom>
          <a:ln w="9004">
            <a:solidFill>
              <a:srgbClr val="414042"/>
            </a:solidFill>
          </a:ln>
        </p:spPr>
        <p:txBody>
          <a:bodyPr vert="horz" wrap="square" lIns="0" tIns="31115" rIns="0" bIns="0" rtlCol="0">
            <a:spAutoFit/>
          </a:bodyPr>
          <a:lstStyle/>
          <a:p>
            <a:pPr marL="78105">
              <a:lnSpc>
                <a:spcPct val="100000"/>
              </a:lnSpc>
              <a:spcBef>
                <a:spcPts val="245"/>
              </a:spcBef>
            </a:pPr>
            <a:r>
              <a:rPr sz="1000" spc="-45" dirty="0">
                <a:solidFill>
                  <a:srgbClr val="414042"/>
                </a:solidFill>
                <a:latin typeface="BIZ UDPゴシック"/>
                <a:cs typeface="BIZ UDPゴシック"/>
              </a:rPr>
              <a:t>※本手帳は長崎県、岡山県などの全国の心臓病手帳を参考にして作成しています</a:t>
            </a:r>
            <a:endParaRPr sz="1000">
              <a:latin typeface="BIZ UDPゴシック"/>
              <a:cs typeface="BIZ UDPゴシック"/>
            </a:endParaRPr>
          </a:p>
        </p:txBody>
      </p:sp>
      <p:sp>
        <p:nvSpPr>
          <p:cNvPr id="16" name="object 16"/>
          <p:cNvSpPr txBox="1"/>
          <p:nvPr/>
        </p:nvSpPr>
        <p:spPr>
          <a:xfrm>
            <a:off x="7253033" y="5973380"/>
            <a:ext cx="1449070" cy="193040"/>
          </a:xfrm>
          <a:prstGeom prst="rect">
            <a:avLst/>
          </a:prstGeom>
        </p:spPr>
        <p:txBody>
          <a:bodyPr vert="horz" wrap="square" lIns="0" tIns="12700" rIns="0" bIns="0" rtlCol="0">
            <a:spAutoFit/>
          </a:bodyPr>
          <a:lstStyle/>
          <a:p>
            <a:pPr marL="12700">
              <a:lnSpc>
                <a:spcPct val="100000"/>
              </a:lnSpc>
              <a:spcBef>
                <a:spcPts val="100"/>
              </a:spcBef>
            </a:pPr>
            <a:r>
              <a:rPr sz="1100" b="1" spc="-10" dirty="0">
                <a:solidFill>
                  <a:srgbClr val="F05A88"/>
                </a:solidFill>
                <a:latin typeface="Microsoft JhengHei"/>
                <a:cs typeface="Microsoft JhengHei"/>
              </a:rPr>
              <a:t>本手帳の問い合わせ先</a:t>
            </a:r>
            <a:endParaRPr sz="1100">
              <a:latin typeface="Microsoft JhengHei"/>
              <a:cs typeface="Microsoft JhengHei"/>
            </a:endParaRPr>
          </a:p>
        </p:txBody>
      </p:sp>
      <p:sp>
        <p:nvSpPr>
          <p:cNvPr id="17" name="object 17"/>
          <p:cNvSpPr txBox="1"/>
          <p:nvPr/>
        </p:nvSpPr>
        <p:spPr>
          <a:xfrm>
            <a:off x="6074943" y="6245376"/>
            <a:ext cx="3831590" cy="351378"/>
          </a:xfrm>
          <a:prstGeom prst="rect">
            <a:avLst/>
          </a:prstGeom>
        </p:spPr>
        <p:txBody>
          <a:bodyPr vert="horz" wrap="square" lIns="0" tIns="12700" rIns="0" bIns="0" rtlCol="0">
            <a:spAutoFit/>
          </a:bodyPr>
          <a:lstStyle/>
          <a:p>
            <a:pPr marL="12700">
              <a:lnSpc>
                <a:spcPct val="100000"/>
              </a:lnSpc>
              <a:spcBef>
                <a:spcPts val="100"/>
              </a:spcBef>
            </a:pPr>
            <a:r>
              <a:rPr lang="ja-JP" altLang="en-US" sz="1100" b="1" spc="-40" dirty="0">
                <a:solidFill>
                  <a:srgbClr val="414042"/>
                </a:solidFill>
                <a:latin typeface="Microsoft JhengHei"/>
                <a:cs typeface="Microsoft JhengHei"/>
              </a:rPr>
              <a:t>群馬大学医学部附属病院 脳卒中・心臓病等総合支援センター（ぐんまのうしん）</a:t>
            </a:r>
            <a:endParaRPr sz="1100" dirty="0">
              <a:latin typeface="Microsoft JhengHei"/>
              <a:cs typeface="Microsoft JhengHei"/>
            </a:endParaRPr>
          </a:p>
        </p:txBody>
      </p:sp>
      <p:sp>
        <p:nvSpPr>
          <p:cNvPr id="18" name="object 18"/>
          <p:cNvSpPr txBox="1"/>
          <p:nvPr/>
        </p:nvSpPr>
        <p:spPr>
          <a:xfrm>
            <a:off x="6826522" y="6433978"/>
            <a:ext cx="2305685" cy="474345"/>
          </a:xfrm>
          <a:prstGeom prst="rect">
            <a:avLst/>
          </a:prstGeom>
        </p:spPr>
        <p:txBody>
          <a:bodyPr vert="horz" wrap="square" lIns="0" tIns="12700" rIns="0" bIns="0" rtlCol="0">
            <a:spAutoFit/>
          </a:bodyPr>
          <a:lstStyle/>
          <a:p>
            <a:pPr algn="ctr">
              <a:lnSpc>
                <a:spcPts val="1050"/>
              </a:lnSpc>
              <a:spcBef>
                <a:spcPts val="100"/>
              </a:spcBef>
            </a:pPr>
            <a:r>
              <a:rPr sz="800" dirty="0">
                <a:solidFill>
                  <a:srgbClr val="414042"/>
                </a:solidFill>
                <a:latin typeface="BIZ UDPゴシック"/>
                <a:cs typeface="BIZ UDPゴシック"/>
              </a:rPr>
              <a:t>住所 前橋市昭和町</a:t>
            </a:r>
            <a:r>
              <a:rPr sz="900" dirty="0">
                <a:solidFill>
                  <a:srgbClr val="414042"/>
                </a:solidFill>
                <a:latin typeface="Calibri"/>
                <a:cs typeface="Calibri"/>
              </a:rPr>
              <a:t>3-39-</a:t>
            </a:r>
            <a:r>
              <a:rPr sz="900" spc="-25" dirty="0">
                <a:solidFill>
                  <a:srgbClr val="414042"/>
                </a:solidFill>
                <a:latin typeface="Calibri"/>
                <a:cs typeface="Calibri"/>
              </a:rPr>
              <a:t>15</a:t>
            </a:r>
            <a:endParaRPr sz="900">
              <a:latin typeface="Calibri"/>
              <a:cs typeface="Calibri"/>
            </a:endParaRPr>
          </a:p>
          <a:p>
            <a:pPr algn="ctr">
              <a:lnSpc>
                <a:spcPts val="1350"/>
              </a:lnSpc>
            </a:pPr>
            <a:r>
              <a:rPr sz="1150" spc="155" dirty="0">
                <a:solidFill>
                  <a:srgbClr val="414042"/>
                </a:solidFill>
                <a:latin typeface="Calibri"/>
                <a:cs typeface="Calibri"/>
              </a:rPr>
              <a:t>TEL</a:t>
            </a:r>
            <a:r>
              <a:rPr sz="1150" spc="35" dirty="0">
                <a:solidFill>
                  <a:srgbClr val="414042"/>
                </a:solidFill>
                <a:latin typeface="Calibri"/>
                <a:cs typeface="Calibri"/>
              </a:rPr>
              <a:t> </a:t>
            </a:r>
            <a:r>
              <a:rPr sz="1150" spc="55" dirty="0">
                <a:solidFill>
                  <a:srgbClr val="414042"/>
                </a:solidFill>
                <a:latin typeface="Calibri"/>
                <a:cs typeface="Calibri"/>
              </a:rPr>
              <a:t>027-220-</a:t>
            </a:r>
            <a:r>
              <a:rPr sz="1150" spc="40" dirty="0">
                <a:solidFill>
                  <a:srgbClr val="414042"/>
                </a:solidFill>
                <a:latin typeface="Calibri"/>
                <a:cs typeface="Calibri"/>
              </a:rPr>
              <a:t>8536</a:t>
            </a:r>
            <a:endParaRPr sz="1150">
              <a:latin typeface="Calibri"/>
              <a:cs typeface="Calibri"/>
            </a:endParaRPr>
          </a:p>
          <a:p>
            <a:pPr algn="ctr">
              <a:lnSpc>
                <a:spcPct val="100000"/>
              </a:lnSpc>
              <a:spcBef>
                <a:spcPts val="55"/>
              </a:spcBef>
            </a:pPr>
            <a:r>
              <a:rPr sz="900" spc="90" dirty="0">
                <a:solidFill>
                  <a:srgbClr val="414042"/>
                </a:solidFill>
                <a:latin typeface="Calibri"/>
                <a:cs typeface="Calibri"/>
              </a:rPr>
              <a:t>URL</a:t>
            </a:r>
            <a:r>
              <a:rPr sz="900" spc="350" dirty="0">
                <a:solidFill>
                  <a:srgbClr val="414042"/>
                </a:solidFill>
                <a:latin typeface="Calibri"/>
                <a:cs typeface="Calibri"/>
              </a:rPr>
              <a:t>  </a:t>
            </a:r>
            <a:r>
              <a:rPr sz="900" dirty="0">
                <a:solidFill>
                  <a:srgbClr val="414042"/>
                </a:solidFill>
                <a:latin typeface="Calibri"/>
                <a:cs typeface="Calibri"/>
              </a:rPr>
              <a:t>https://gunma-heart-brain-</a:t>
            </a:r>
            <a:r>
              <a:rPr sz="900" spc="-10" dirty="0">
                <a:solidFill>
                  <a:srgbClr val="414042"/>
                </a:solidFill>
                <a:latin typeface="Calibri"/>
                <a:cs typeface="Calibri"/>
              </a:rPr>
              <a:t>support.org/</a:t>
            </a:r>
            <a:endParaRPr sz="900">
              <a:latin typeface="Calibri"/>
              <a:cs typeface="Calibri"/>
            </a:endParaRPr>
          </a:p>
        </p:txBody>
      </p:sp>
      <p:grpSp>
        <p:nvGrpSpPr>
          <p:cNvPr id="19" name="object 19"/>
          <p:cNvGrpSpPr/>
          <p:nvPr/>
        </p:nvGrpSpPr>
        <p:grpSpPr>
          <a:xfrm>
            <a:off x="6110800" y="3354902"/>
            <a:ext cx="3737610" cy="1667510"/>
            <a:chOff x="6110800" y="3354902"/>
            <a:chExt cx="3737610" cy="1667510"/>
          </a:xfrm>
        </p:grpSpPr>
        <p:sp>
          <p:nvSpPr>
            <p:cNvPr id="20" name="object 20"/>
            <p:cNvSpPr/>
            <p:nvPr/>
          </p:nvSpPr>
          <p:spPr>
            <a:xfrm>
              <a:off x="6125405" y="3369507"/>
              <a:ext cx="3708400" cy="1638300"/>
            </a:xfrm>
            <a:custGeom>
              <a:avLst/>
              <a:gdLst/>
              <a:ahLst/>
              <a:cxnLst/>
              <a:rect l="l" t="t" r="r" b="b"/>
              <a:pathLst>
                <a:path w="3708400" h="1638300">
                  <a:moveTo>
                    <a:pt x="3527996" y="0"/>
                  </a:moveTo>
                  <a:lnTo>
                    <a:pt x="179997" y="0"/>
                  </a:lnTo>
                  <a:lnTo>
                    <a:pt x="132144" y="6429"/>
                  </a:lnTo>
                  <a:lnTo>
                    <a:pt x="89146" y="24573"/>
                  </a:lnTo>
                  <a:lnTo>
                    <a:pt x="52717" y="52717"/>
                  </a:lnTo>
                  <a:lnTo>
                    <a:pt x="24573" y="89146"/>
                  </a:lnTo>
                  <a:lnTo>
                    <a:pt x="6429" y="132144"/>
                  </a:lnTo>
                  <a:lnTo>
                    <a:pt x="0" y="179997"/>
                  </a:lnTo>
                  <a:lnTo>
                    <a:pt x="0" y="1457998"/>
                  </a:lnTo>
                  <a:lnTo>
                    <a:pt x="6429" y="1505846"/>
                  </a:lnTo>
                  <a:lnTo>
                    <a:pt x="24573" y="1548843"/>
                  </a:lnTo>
                  <a:lnTo>
                    <a:pt x="52717" y="1585272"/>
                  </a:lnTo>
                  <a:lnTo>
                    <a:pt x="89146" y="1613418"/>
                  </a:lnTo>
                  <a:lnTo>
                    <a:pt x="132144" y="1631565"/>
                  </a:lnTo>
                  <a:lnTo>
                    <a:pt x="179997" y="1637995"/>
                  </a:lnTo>
                  <a:lnTo>
                    <a:pt x="3527996" y="1637995"/>
                  </a:lnTo>
                  <a:lnTo>
                    <a:pt x="3575848" y="1631565"/>
                  </a:lnTo>
                  <a:lnTo>
                    <a:pt x="3618847" y="1613418"/>
                  </a:lnTo>
                  <a:lnTo>
                    <a:pt x="3655275" y="1585272"/>
                  </a:lnTo>
                  <a:lnTo>
                    <a:pt x="3683420" y="1548843"/>
                  </a:lnTo>
                  <a:lnTo>
                    <a:pt x="3701564" y="1505846"/>
                  </a:lnTo>
                  <a:lnTo>
                    <a:pt x="3707993" y="1457998"/>
                  </a:lnTo>
                  <a:lnTo>
                    <a:pt x="3707993" y="179997"/>
                  </a:lnTo>
                  <a:lnTo>
                    <a:pt x="3701564" y="132144"/>
                  </a:lnTo>
                  <a:lnTo>
                    <a:pt x="3683420" y="89146"/>
                  </a:lnTo>
                  <a:lnTo>
                    <a:pt x="3655275" y="52717"/>
                  </a:lnTo>
                  <a:lnTo>
                    <a:pt x="3618847" y="24573"/>
                  </a:lnTo>
                  <a:lnTo>
                    <a:pt x="3575848" y="6429"/>
                  </a:lnTo>
                  <a:lnTo>
                    <a:pt x="3527996" y="0"/>
                  </a:lnTo>
                  <a:close/>
                </a:path>
              </a:pathLst>
            </a:custGeom>
            <a:solidFill>
              <a:srgbClr val="FFFFFF"/>
            </a:solidFill>
          </p:spPr>
          <p:txBody>
            <a:bodyPr wrap="square" lIns="0" tIns="0" rIns="0" bIns="0" rtlCol="0"/>
            <a:lstStyle/>
            <a:p>
              <a:endParaRPr/>
            </a:p>
          </p:txBody>
        </p:sp>
        <p:sp>
          <p:nvSpPr>
            <p:cNvPr id="21" name="object 21"/>
            <p:cNvSpPr/>
            <p:nvPr/>
          </p:nvSpPr>
          <p:spPr>
            <a:xfrm>
              <a:off x="6125405" y="3369507"/>
              <a:ext cx="3708400" cy="1638300"/>
            </a:xfrm>
            <a:custGeom>
              <a:avLst/>
              <a:gdLst/>
              <a:ahLst/>
              <a:cxnLst/>
              <a:rect l="l" t="t" r="r" b="b"/>
              <a:pathLst>
                <a:path w="3708400" h="1638300">
                  <a:moveTo>
                    <a:pt x="3527996" y="1637995"/>
                  </a:moveTo>
                  <a:lnTo>
                    <a:pt x="179997" y="1637995"/>
                  </a:lnTo>
                  <a:lnTo>
                    <a:pt x="132144" y="1631565"/>
                  </a:lnTo>
                  <a:lnTo>
                    <a:pt x="89146" y="1613418"/>
                  </a:lnTo>
                  <a:lnTo>
                    <a:pt x="52717" y="1585272"/>
                  </a:lnTo>
                  <a:lnTo>
                    <a:pt x="24573" y="1548843"/>
                  </a:lnTo>
                  <a:lnTo>
                    <a:pt x="6429" y="1505846"/>
                  </a:lnTo>
                  <a:lnTo>
                    <a:pt x="0" y="1457998"/>
                  </a:lnTo>
                  <a:lnTo>
                    <a:pt x="0" y="179997"/>
                  </a:lnTo>
                  <a:lnTo>
                    <a:pt x="6429" y="132144"/>
                  </a:lnTo>
                  <a:lnTo>
                    <a:pt x="24573" y="89146"/>
                  </a:lnTo>
                  <a:lnTo>
                    <a:pt x="52717" y="52717"/>
                  </a:lnTo>
                  <a:lnTo>
                    <a:pt x="89146" y="24573"/>
                  </a:lnTo>
                  <a:lnTo>
                    <a:pt x="132144" y="6429"/>
                  </a:lnTo>
                  <a:lnTo>
                    <a:pt x="179997" y="0"/>
                  </a:lnTo>
                  <a:lnTo>
                    <a:pt x="3527996" y="0"/>
                  </a:lnTo>
                  <a:lnTo>
                    <a:pt x="3575848" y="6429"/>
                  </a:lnTo>
                  <a:lnTo>
                    <a:pt x="3618847" y="24573"/>
                  </a:lnTo>
                  <a:lnTo>
                    <a:pt x="3655275" y="52717"/>
                  </a:lnTo>
                  <a:lnTo>
                    <a:pt x="3683420" y="89146"/>
                  </a:lnTo>
                  <a:lnTo>
                    <a:pt x="3701564" y="132144"/>
                  </a:lnTo>
                  <a:lnTo>
                    <a:pt x="3707993" y="179997"/>
                  </a:lnTo>
                  <a:lnTo>
                    <a:pt x="3707993" y="1457998"/>
                  </a:lnTo>
                  <a:lnTo>
                    <a:pt x="3701564" y="1505846"/>
                  </a:lnTo>
                  <a:lnTo>
                    <a:pt x="3683420" y="1548843"/>
                  </a:lnTo>
                  <a:lnTo>
                    <a:pt x="3655275" y="1585272"/>
                  </a:lnTo>
                  <a:lnTo>
                    <a:pt x="3618847" y="1613418"/>
                  </a:lnTo>
                  <a:lnTo>
                    <a:pt x="3575848" y="1631565"/>
                  </a:lnTo>
                  <a:lnTo>
                    <a:pt x="3527996" y="1637995"/>
                  </a:lnTo>
                  <a:close/>
                </a:path>
              </a:pathLst>
            </a:custGeom>
            <a:ln w="28803">
              <a:solidFill>
                <a:srgbClr val="F05A88"/>
              </a:solidFill>
            </a:ln>
          </p:spPr>
          <p:txBody>
            <a:bodyPr wrap="square" lIns="0" tIns="0" rIns="0" bIns="0" rtlCol="0"/>
            <a:lstStyle/>
            <a:p>
              <a:endParaRPr/>
            </a:p>
          </p:txBody>
        </p:sp>
        <p:sp>
          <p:nvSpPr>
            <p:cNvPr id="22" name="object 22"/>
            <p:cNvSpPr/>
            <p:nvPr/>
          </p:nvSpPr>
          <p:spPr>
            <a:xfrm>
              <a:off x="6240151" y="4188513"/>
              <a:ext cx="3478529" cy="0"/>
            </a:xfrm>
            <a:custGeom>
              <a:avLst/>
              <a:gdLst/>
              <a:ahLst/>
              <a:cxnLst/>
              <a:rect l="l" t="t" r="r" b="b"/>
              <a:pathLst>
                <a:path w="3478529">
                  <a:moveTo>
                    <a:pt x="0" y="0"/>
                  </a:moveTo>
                  <a:lnTo>
                    <a:pt x="3478504" y="0"/>
                  </a:lnTo>
                </a:path>
              </a:pathLst>
            </a:custGeom>
            <a:ln w="10795">
              <a:solidFill>
                <a:srgbClr val="F05A88"/>
              </a:solidFill>
            </a:ln>
          </p:spPr>
          <p:txBody>
            <a:bodyPr wrap="square" lIns="0" tIns="0" rIns="0" bIns="0" rtlCol="0"/>
            <a:lstStyle/>
            <a:p>
              <a:endParaRPr/>
            </a:p>
          </p:txBody>
        </p:sp>
      </p:grpSp>
      <p:sp>
        <p:nvSpPr>
          <p:cNvPr id="23" name="object 23"/>
          <p:cNvSpPr txBox="1"/>
          <p:nvPr/>
        </p:nvSpPr>
        <p:spPr>
          <a:xfrm>
            <a:off x="6939992" y="3022056"/>
            <a:ext cx="2118360" cy="238760"/>
          </a:xfrm>
          <a:prstGeom prst="rect">
            <a:avLst/>
          </a:prstGeom>
        </p:spPr>
        <p:txBody>
          <a:bodyPr vert="horz" wrap="square" lIns="0" tIns="12700" rIns="0" bIns="0" rtlCol="0">
            <a:spAutoFit/>
          </a:bodyPr>
          <a:lstStyle/>
          <a:p>
            <a:pPr marL="12700">
              <a:lnSpc>
                <a:spcPct val="100000"/>
              </a:lnSpc>
              <a:spcBef>
                <a:spcPts val="100"/>
              </a:spcBef>
            </a:pPr>
            <a:r>
              <a:rPr sz="1400" b="1" spc="80" dirty="0">
                <a:solidFill>
                  <a:srgbClr val="F05A88"/>
                </a:solidFill>
                <a:latin typeface="Microsoft YaHei UI"/>
                <a:cs typeface="Microsoft YaHei UI"/>
              </a:rPr>
              <a:t>受診時にお持ちください</a:t>
            </a:r>
            <a:endParaRPr sz="1400">
              <a:latin typeface="Microsoft YaHei UI"/>
              <a:cs typeface="Microsoft YaHei UI"/>
            </a:endParaRPr>
          </a:p>
        </p:txBody>
      </p:sp>
      <p:sp>
        <p:nvSpPr>
          <p:cNvPr id="24" name="object 24"/>
          <p:cNvSpPr txBox="1"/>
          <p:nvPr/>
        </p:nvSpPr>
        <p:spPr>
          <a:xfrm>
            <a:off x="6434317" y="4249888"/>
            <a:ext cx="723900" cy="193040"/>
          </a:xfrm>
          <a:prstGeom prst="rect">
            <a:avLst/>
          </a:prstGeom>
        </p:spPr>
        <p:txBody>
          <a:bodyPr vert="horz" wrap="square" lIns="0" tIns="12700" rIns="0" bIns="0" rtlCol="0">
            <a:spAutoFit/>
          </a:bodyPr>
          <a:lstStyle/>
          <a:p>
            <a:pPr marL="12700">
              <a:lnSpc>
                <a:spcPct val="100000"/>
              </a:lnSpc>
              <a:spcBef>
                <a:spcPts val="100"/>
              </a:spcBef>
            </a:pPr>
            <a:r>
              <a:rPr sz="1100" spc="-10" dirty="0">
                <a:solidFill>
                  <a:srgbClr val="414042"/>
                </a:solidFill>
                <a:latin typeface="BIZ UDPゴシック"/>
                <a:cs typeface="BIZ UDPゴシック"/>
              </a:rPr>
              <a:t>使用開始日</a:t>
            </a:r>
            <a:endParaRPr sz="1100">
              <a:latin typeface="BIZ UDPゴシック"/>
              <a:cs typeface="BIZ UDPゴシック"/>
            </a:endParaRPr>
          </a:p>
        </p:txBody>
      </p:sp>
      <p:sp>
        <p:nvSpPr>
          <p:cNvPr id="25" name="object 25"/>
          <p:cNvSpPr txBox="1"/>
          <p:nvPr/>
        </p:nvSpPr>
        <p:spPr>
          <a:xfrm>
            <a:off x="9375754" y="4714939"/>
            <a:ext cx="355600" cy="223520"/>
          </a:xfrm>
          <a:prstGeom prst="rect">
            <a:avLst/>
          </a:prstGeom>
        </p:spPr>
        <p:txBody>
          <a:bodyPr vert="horz" wrap="square" lIns="0" tIns="12700" rIns="0" bIns="0" rtlCol="0">
            <a:spAutoFit/>
          </a:bodyPr>
          <a:lstStyle/>
          <a:p>
            <a:pPr marL="12700">
              <a:lnSpc>
                <a:spcPct val="100000"/>
              </a:lnSpc>
              <a:spcBef>
                <a:spcPts val="100"/>
              </a:spcBef>
            </a:pPr>
            <a:r>
              <a:rPr sz="1300" b="1" dirty="0">
                <a:solidFill>
                  <a:srgbClr val="414042"/>
                </a:solidFill>
                <a:latin typeface="Microsoft JhengHei"/>
                <a:cs typeface="Microsoft JhengHei"/>
              </a:rPr>
              <a:t>日</a:t>
            </a:r>
            <a:r>
              <a:rPr sz="1300" b="1" spc="-50" dirty="0">
                <a:solidFill>
                  <a:srgbClr val="414042"/>
                </a:solidFill>
                <a:latin typeface="Microsoft JhengHei"/>
                <a:cs typeface="Microsoft JhengHei"/>
              </a:rPr>
              <a:t>～</a:t>
            </a:r>
            <a:endParaRPr sz="1300">
              <a:latin typeface="Microsoft JhengHei"/>
              <a:cs typeface="Microsoft JhengHei"/>
            </a:endParaRPr>
          </a:p>
        </p:txBody>
      </p:sp>
      <p:sp>
        <p:nvSpPr>
          <p:cNvPr id="26" name="object 26"/>
          <p:cNvSpPr txBox="1"/>
          <p:nvPr/>
        </p:nvSpPr>
        <p:spPr>
          <a:xfrm>
            <a:off x="6434317" y="3430837"/>
            <a:ext cx="444500" cy="193040"/>
          </a:xfrm>
          <a:prstGeom prst="rect">
            <a:avLst/>
          </a:prstGeom>
        </p:spPr>
        <p:txBody>
          <a:bodyPr vert="horz" wrap="square" lIns="0" tIns="12700" rIns="0" bIns="0" rtlCol="0">
            <a:spAutoFit/>
          </a:bodyPr>
          <a:lstStyle/>
          <a:p>
            <a:pPr marL="12700">
              <a:lnSpc>
                <a:spcPct val="100000"/>
              </a:lnSpc>
              <a:spcBef>
                <a:spcPts val="100"/>
              </a:spcBef>
              <a:tabLst>
                <a:tab pos="291465" algn="l"/>
              </a:tabLst>
            </a:pPr>
            <a:r>
              <a:rPr sz="1100" spc="-50" dirty="0">
                <a:solidFill>
                  <a:srgbClr val="414042"/>
                </a:solidFill>
                <a:latin typeface="BIZ UDPゴシック"/>
                <a:cs typeface="BIZ UDPゴシック"/>
              </a:rPr>
              <a:t>氏</a:t>
            </a:r>
            <a:r>
              <a:rPr sz="1100" dirty="0">
                <a:solidFill>
                  <a:srgbClr val="414042"/>
                </a:solidFill>
                <a:latin typeface="BIZ UDPゴシック"/>
                <a:cs typeface="BIZ UDPゴシック"/>
              </a:rPr>
              <a:t>	</a:t>
            </a:r>
            <a:r>
              <a:rPr sz="1100" spc="-50" dirty="0">
                <a:solidFill>
                  <a:srgbClr val="414042"/>
                </a:solidFill>
                <a:latin typeface="BIZ UDPゴシック"/>
                <a:cs typeface="BIZ UDPゴシック"/>
              </a:rPr>
              <a:t>名</a:t>
            </a:r>
            <a:endParaRPr sz="1100">
              <a:latin typeface="BIZ UDPゴシック"/>
              <a:cs typeface="BIZ UDPゴシック"/>
            </a:endParaRPr>
          </a:p>
        </p:txBody>
      </p:sp>
      <p:grpSp>
        <p:nvGrpSpPr>
          <p:cNvPr id="27" name="object 27"/>
          <p:cNvGrpSpPr/>
          <p:nvPr/>
        </p:nvGrpSpPr>
        <p:grpSpPr>
          <a:xfrm>
            <a:off x="6792510" y="3058389"/>
            <a:ext cx="94615" cy="209550"/>
            <a:chOff x="6792510" y="3058389"/>
            <a:chExt cx="94615" cy="209550"/>
          </a:xfrm>
        </p:grpSpPr>
        <p:sp>
          <p:nvSpPr>
            <p:cNvPr id="28" name="object 28"/>
            <p:cNvSpPr/>
            <p:nvPr/>
          </p:nvSpPr>
          <p:spPr>
            <a:xfrm>
              <a:off x="6801508" y="3067387"/>
              <a:ext cx="76835" cy="191770"/>
            </a:xfrm>
            <a:custGeom>
              <a:avLst/>
              <a:gdLst/>
              <a:ahLst/>
              <a:cxnLst/>
              <a:rect l="l" t="t" r="r" b="b"/>
              <a:pathLst>
                <a:path w="76834" h="191770">
                  <a:moveTo>
                    <a:pt x="0" y="0"/>
                  </a:moveTo>
                  <a:lnTo>
                    <a:pt x="76504" y="191249"/>
                  </a:lnTo>
                </a:path>
              </a:pathLst>
            </a:custGeom>
            <a:solidFill>
              <a:srgbClr val="FFFFFF"/>
            </a:solidFill>
          </p:spPr>
          <p:txBody>
            <a:bodyPr wrap="square" lIns="0" tIns="0" rIns="0" bIns="0" rtlCol="0"/>
            <a:lstStyle/>
            <a:p>
              <a:endParaRPr/>
            </a:p>
          </p:txBody>
        </p:sp>
        <p:sp>
          <p:nvSpPr>
            <p:cNvPr id="29" name="object 29"/>
            <p:cNvSpPr/>
            <p:nvPr/>
          </p:nvSpPr>
          <p:spPr>
            <a:xfrm>
              <a:off x="6801508" y="3067387"/>
              <a:ext cx="76835" cy="191770"/>
            </a:xfrm>
            <a:custGeom>
              <a:avLst/>
              <a:gdLst/>
              <a:ahLst/>
              <a:cxnLst/>
              <a:rect l="l" t="t" r="r" b="b"/>
              <a:pathLst>
                <a:path w="76834" h="191770">
                  <a:moveTo>
                    <a:pt x="76504" y="191249"/>
                  </a:moveTo>
                  <a:lnTo>
                    <a:pt x="0" y="0"/>
                  </a:lnTo>
                </a:path>
              </a:pathLst>
            </a:custGeom>
            <a:ln w="17995">
              <a:solidFill>
                <a:srgbClr val="F05A88"/>
              </a:solidFill>
            </a:ln>
          </p:spPr>
          <p:txBody>
            <a:bodyPr wrap="square" lIns="0" tIns="0" rIns="0" bIns="0" rtlCol="0"/>
            <a:lstStyle/>
            <a:p>
              <a:endParaRPr/>
            </a:p>
          </p:txBody>
        </p:sp>
      </p:grpSp>
      <p:grpSp>
        <p:nvGrpSpPr>
          <p:cNvPr id="30" name="object 30"/>
          <p:cNvGrpSpPr/>
          <p:nvPr/>
        </p:nvGrpSpPr>
        <p:grpSpPr>
          <a:xfrm>
            <a:off x="9097743" y="3058389"/>
            <a:ext cx="94615" cy="209550"/>
            <a:chOff x="9097743" y="3058389"/>
            <a:chExt cx="94615" cy="209550"/>
          </a:xfrm>
        </p:grpSpPr>
        <p:sp>
          <p:nvSpPr>
            <p:cNvPr id="31" name="object 31"/>
            <p:cNvSpPr/>
            <p:nvPr/>
          </p:nvSpPr>
          <p:spPr>
            <a:xfrm>
              <a:off x="9106741" y="3067387"/>
              <a:ext cx="76835" cy="191770"/>
            </a:xfrm>
            <a:custGeom>
              <a:avLst/>
              <a:gdLst/>
              <a:ahLst/>
              <a:cxnLst/>
              <a:rect l="l" t="t" r="r" b="b"/>
              <a:pathLst>
                <a:path w="76834" h="191770">
                  <a:moveTo>
                    <a:pt x="76504" y="0"/>
                  </a:moveTo>
                  <a:lnTo>
                    <a:pt x="0" y="191249"/>
                  </a:lnTo>
                </a:path>
              </a:pathLst>
            </a:custGeom>
            <a:solidFill>
              <a:srgbClr val="FFFFFF"/>
            </a:solidFill>
          </p:spPr>
          <p:txBody>
            <a:bodyPr wrap="square" lIns="0" tIns="0" rIns="0" bIns="0" rtlCol="0"/>
            <a:lstStyle/>
            <a:p>
              <a:endParaRPr/>
            </a:p>
          </p:txBody>
        </p:sp>
        <p:sp>
          <p:nvSpPr>
            <p:cNvPr id="32" name="object 32"/>
            <p:cNvSpPr/>
            <p:nvPr/>
          </p:nvSpPr>
          <p:spPr>
            <a:xfrm>
              <a:off x="9106741" y="3067387"/>
              <a:ext cx="76835" cy="191770"/>
            </a:xfrm>
            <a:custGeom>
              <a:avLst/>
              <a:gdLst/>
              <a:ahLst/>
              <a:cxnLst/>
              <a:rect l="l" t="t" r="r" b="b"/>
              <a:pathLst>
                <a:path w="76834" h="191770">
                  <a:moveTo>
                    <a:pt x="0" y="191249"/>
                  </a:moveTo>
                  <a:lnTo>
                    <a:pt x="76504" y="0"/>
                  </a:lnTo>
                </a:path>
              </a:pathLst>
            </a:custGeom>
            <a:ln w="17995">
              <a:solidFill>
                <a:srgbClr val="F05A88"/>
              </a:solidFill>
            </a:ln>
          </p:spPr>
          <p:txBody>
            <a:bodyPr wrap="square" lIns="0" tIns="0" rIns="0" bIns="0" rtlCol="0"/>
            <a:lstStyle/>
            <a:p>
              <a:endParaRPr/>
            </a:p>
          </p:txBody>
        </p:sp>
      </p:grpSp>
      <p:grpSp>
        <p:nvGrpSpPr>
          <p:cNvPr id="33" name="object 33"/>
          <p:cNvGrpSpPr/>
          <p:nvPr/>
        </p:nvGrpSpPr>
        <p:grpSpPr>
          <a:xfrm>
            <a:off x="6071399" y="3466833"/>
            <a:ext cx="4238625" cy="3456304"/>
            <a:chOff x="6071399" y="3466833"/>
            <a:chExt cx="4238625" cy="3456304"/>
          </a:xfrm>
        </p:grpSpPr>
        <p:pic>
          <p:nvPicPr>
            <p:cNvPr id="34" name="object 34"/>
            <p:cNvPicPr/>
            <p:nvPr/>
          </p:nvPicPr>
          <p:blipFill>
            <a:blip r:embed="rId6" cstate="print"/>
            <a:stretch>
              <a:fillRect/>
            </a:stretch>
          </p:blipFill>
          <p:spPr>
            <a:xfrm>
              <a:off x="6240985" y="3466833"/>
              <a:ext cx="151333" cy="128512"/>
            </a:xfrm>
            <a:prstGeom prst="rect">
              <a:avLst/>
            </a:prstGeom>
          </p:spPr>
        </p:pic>
        <p:pic>
          <p:nvPicPr>
            <p:cNvPr id="35" name="object 35"/>
            <p:cNvPicPr/>
            <p:nvPr/>
          </p:nvPicPr>
          <p:blipFill>
            <a:blip r:embed="rId7" cstate="print"/>
            <a:stretch>
              <a:fillRect/>
            </a:stretch>
          </p:blipFill>
          <p:spPr>
            <a:xfrm>
              <a:off x="6240985" y="4285842"/>
              <a:ext cx="151333" cy="128512"/>
            </a:xfrm>
            <a:prstGeom prst="rect">
              <a:avLst/>
            </a:prstGeom>
          </p:spPr>
        </p:pic>
        <p:sp>
          <p:nvSpPr>
            <p:cNvPr id="36" name="object 36"/>
            <p:cNvSpPr/>
            <p:nvPr/>
          </p:nvSpPr>
          <p:spPr>
            <a:xfrm>
              <a:off x="6071399" y="6197782"/>
              <a:ext cx="3816350" cy="0"/>
            </a:xfrm>
            <a:custGeom>
              <a:avLst/>
              <a:gdLst/>
              <a:ahLst/>
              <a:cxnLst/>
              <a:rect l="l" t="t" r="r" b="b"/>
              <a:pathLst>
                <a:path w="3816350">
                  <a:moveTo>
                    <a:pt x="0" y="0"/>
                  </a:moveTo>
                  <a:lnTo>
                    <a:pt x="3815994" y="0"/>
                  </a:lnTo>
                </a:path>
              </a:pathLst>
            </a:custGeom>
            <a:ln w="10820">
              <a:solidFill>
                <a:srgbClr val="F05A88"/>
              </a:solidFill>
            </a:ln>
          </p:spPr>
          <p:txBody>
            <a:bodyPr wrap="square" lIns="0" tIns="0" rIns="0" bIns="0" rtlCol="0"/>
            <a:lstStyle/>
            <a:p>
              <a:endParaRPr/>
            </a:p>
          </p:txBody>
        </p:sp>
        <p:sp>
          <p:nvSpPr>
            <p:cNvPr id="37" name="object 37"/>
            <p:cNvSpPr/>
            <p:nvPr/>
          </p:nvSpPr>
          <p:spPr>
            <a:xfrm>
              <a:off x="9827704" y="6437490"/>
              <a:ext cx="482600" cy="482600"/>
            </a:xfrm>
            <a:custGeom>
              <a:avLst/>
              <a:gdLst/>
              <a:ahLst/>
              <a:cxnLst/>
              <a:rect l="l" t="t" r="r" b="b"/>
              <a:pathLst>
                <a:path w="482600" h="482600">
                  <a:moveTo>
                    <a:pt x="482295" y="0"/>
                  </a:moveTo>
                  <a:lnTo>
                    <a:pt x="0" y="0"/>
                  </a:lnTo>
                  <a:lnTo>
                    <a:pt x="0" y="482295"/>
                  </a:lnTo>
                  <a:lnTo>
                    <a:pt x="482295" y="482295"/>
                  </a:lnTo>
                  <a:lnTo>
                    <a:pt x="482295" y="0"/>
                  </a:lnTo>
                  <a:close/>
                </a:path>
              </a:pathLst>
            </a:custGeom>
            <a:solidFill>
              <a:srgbClr val="FFFFFF"/>
            </a:solidFill>
          </p:spPr>
          <p:txBody>
            <a:bodyPr wrap="square" lIns="0" tIns="0" rIns="0" bIns="0" rtlCol="0"/>
            <a:lstStyle/>
            <a:p>
              <a:endParaRPr/>
            </a:p>
          </p:txBody>
        </p:sp>
        <p:sp>
          <p:nvSpPr>
            <p:cNvPr id="38" name="object 38"/>
            <p:cNvSpPr/>
            <p:nvPr/>
          </p:nvSpPr>
          <p:spPr>
            <a:xfrm>
              <a:off x="9879851" y="6489636"/>
              <a:ext cx="378460" cy="52705"/>
            </a:xfrm>
            <a:custGeom>
              <a:avLst/>
              <a:gdLst/>
              <a:ahLst/>
              <a:cxnLst/>
              <a:rect l="l" t="t" r="r" b="b"/>
              <a:pathLst>
                <a:path w="378459" h="52704">
                  <a:moveTo>
                    <a:pt x="65163" y="26060"/>
                  </a:moveTo>
                  <a:lnTo>
                    <a:pt x="26060" y="26060"/>
                  </a:lnTo>
                  <a:lnTo>
                    <a:pt x="26060" y="39103"/>
                  </a:lnTo>
                  <a:lnTo>
                    <a:pt x="26060" y="52146"/>
                  </a:lnTo>
                  <a:lnTo>
                    <a:pt x="65163" y="52146"/>
                  </a:lnTo>
                  <a:lnTo>
                    <a:pt x="65163" y="39103"/>
                  </a:lnTo>
                  <a:lnTo>
                    <a:pt x="65163" y="26060"/>
                  </a:lnTo>
                  <a:close/>
                </a:path>
                <a:path w="378459" h="52704">
                  <a:moveTo>
                    <a:pt x="91249" y="0"/>
                  </a:moveTo>
                  <a:lnTo>
                    <a:pt x="0" y="0"/>
                  </a:lnTo>
                  <a:lnTo>
                    <a:pt x="0" y="13042"/>
                  </a:lnTo>
                  <a:lnTo>
                    <a:pt x="0" y="26060"/>
                  </a:lnTo>
                  <a:lnTo>
                    <a:pt x="0" y="39103"/>
                  </a:lnTo>
                  <a:lnTo>
                    <a:pt x="0" y="52146"/>
                  </a:lnTo>
                  <a:lnTo>
                    <a:pt x="13042" y="52146"/>
                  </a:lnTo>
                  <a:lnTo>
                    <a:pt x="13042" y="39103"/>
                  </a:lnTo>
                  <a:lnTo>
                    <a:pt x="13042" y="26085"/>
                  </a:lnTo>
                  <a:lnTo>
                    <a:pt x="13042" y="13042"/>
                  </a:lnTo>
                  <a:lnTo>
                    <a:pt x="78206" y="13042"/>
                  </a:lnTo>
                  <a:lnTo>
                    <a:pt x="78206" y="26060"/>
                  </a:lnTo>
                  <a:lnTo>
                    <a:pt x="78206" y="39103"/>
                  </a:lnTo>
                  <a:lnTo>
                    <a:pt x="78206" y="52146"/>
                  </a:lnTo>
                  <a:lnTo>
                    <a:pt x="91249" y="52146"/>
                  </a:lnTo>
                  <a:lnTo>
                    <a:pt x="91249" y="39103"/>
                  </a:lnTo>
                  <a:lnTo>
                    <a:pt x="91249" y="26085"/>
                  </a:lnTo>
                  <a:lnTo>
                    <a:pt x="91249" y="13042"/>
                  </a:lnTo>
                  <a:lnTo>
                    <a:pt x="91249" y="0"/>
                  </a:lnTo>
                  <a:close/>
                </a:path>
                <a:path w="378459" h="52704">
                  <a:moveTo>
                    <a:pt x="117309" y="13042"/>
                  </a:moveTo>
                  <a:lnTo>
                    <a:pt x="104267" y="13042"/>
                  </a:lnTo>
                  <a:lnTo>
                    <a:pt x="104267" y="26085"/>
                  </a:lnTo>
                  <a:lnTo>
                    <a:pt x="117309" y="26085"/>
                  </a:lnTo>
                  <a:lnTo>
                    <a:pt x="117309" y="13042"/>
                  </a:lnTo>
                  <a:close/>
                </a:path>
                <a:path w="378459" h="52704">
                  <a:moveTo>
                    <a:pt x="156387" y="13042"/>
                  </a:moveTo>
                  <a:lnTo>
                    <a:pt x="143370" y="13042"/>
                  </a:lnTo>
                  <a:lnTo>
                    <a:pt x="143370" y="0"/>
                  </a:lnTo>
                  <a:lnTo>
                    <a:pt x="130327" y="0"/>
                  </a:lnTo>
                  <a:lnTo>
                    <a:pt x="130327" y="13042"/>
                  </a:lnTo>
                  <a:lnTo>
                    <a:pt x="130327" y="26060"/>
                  </a:lnTo>
                  <a:lnTo>
                    <a:pt x="130327" y="39103"/>
                  </a:lnTo>
                  <a:lnTo>
                    <a:pt x="143370" y="39103"/>
                  </a:lnTo>
                  <a:lnTo>
                    <a:pt x="143370" y="26085"/>
                  </a:lnTo>
                  <a:lnTo>
                    <a:pt x="156387" y="26085"/>
                  </a:lnTo>
                  <a:lnTo>
                    <a:pt x="156387" y="13042"/>
                  </a:lnTo>
                  <a:close/>
                </a:path>
                <a:path w="378459" h="52704">
                  <a:moveTo>
                    <a:pt x="156413" y="39103"/>
                  </a:moveTo>
                  <a:lnTo>
                    <a:pt x="143370" y="39103"/>
                  </a:lnTo>
                  <a:lnTo>
                    <a:pt x="143370" y="52146"/>
                  </a:lnTo>
                  <a:lnTo>
                    <a:pt x="156413" y="52146"/>
                  </a:lnTo>
                  <a:lnTo>
                    <a:pt x="156413" y="39103"/>
                  </a:lnTo>
                  <a:close/>
                </a:path>
                <a:path w="378459" h="52704">
                  <a:moveTo>
                    <a:pt x="169456" y="26060"/>
                  </a:moveTo>
                  <a:lnTo>
                    <a:pt x="156413" y="26060"/>
                  </a:lnTo>
                  <a:lnTo>
                    <a:pt x="156413" y="39103"/>
                  </a:lnTo>
                  <a:lnTo>
                    <a:pt x="169456" y="39103"/>
                  </a:lnTo>
                  <a:lnTo>
                    <a:pt x="169456" y="26060"/>
                  </a:lnTo>
                  <a:close/>
                </a:path>
                <a:path w="378459" h="52704">
                  <a:moveTo>
                    <a:pt x="234619" y="13042"/>
                  </a:moveTo>
                  <a:lnTo>
                    <a:pt x="221576" y="13042"/>
                  </a:lnTo>
                  <a:lnTo>
                    <a:pt x="221576" y="26060"/>
                  </a:lnTo>
                  <a:lnTo>
                    <a:pt x="208534" y="26060"/>
                  </a:lnTo>
                  <a:lnTo>
                    <a:pt x="208534" y="13042"/>
                  </a:lnTo>
                  <a:lnTo>
                    <a:pt x="208534" y="0"/>
                  </a:lnTo>
                  <a:lnTo>
                    <a:pt x="182473" y="0"/>
                  </a:lnTo>
                  <a:lnTo>
                    <a:pt x="182473" y="13042"/>
                  </a:lnTo>
                  <a:lnTo>
                    <a:pt x="182473" y="26085"/>
                  </a:lnTo>
                  <a:lnTo>
                    <a:pt x="195516" y="26085"/>
                  </a:lnTo>
                  <a:lnTo>
                    <a:pt x="195516" y="39103"/>
                  </a:lnTo>
                  <a:lnTo>
                    <a:pt x="221576" y="39103"/>
                  </a:lnTo>
                  <a:lnTo>
                    <a:pt x="221576" y="26085"/>
                  </a:lnTo>
                  <a:lnTo>
                    <a:pt x="234619" y="26085"/>
                  </a:lnTo>
                  <a:lnTo>
                    <a:pt x="234619" y="13042"/>
                  </a:lnTo>
                  <a:close/>
                </a:path>
                <a:path w="378459" h="52704">
                  <a:moveTo>
                    <a:pt x="273697" y="26060"/>
                  </a:moveTo>
                  <a:lnTo>
                    <a:pt x="260680" y="26060"/>
                  </a:lnTo>
                  <a:lnTo>
                    <a:pt x="260680" y="13042"/>
                  </a:lnTo>
                  <a:lnTo>
                    <a:pt x="260680" y="0"/>
                  </a:lnTo>
                  <a:lnTo>
                    <a:pt x="234619" y="0"/>
                  </a:lnTo>
                  <a:lnTo>
                    <a:pt x="234619" y="13042"/>
                  </a:lnTo>
                  <a:lnTo>
                    <a:pt x="247637" y="13042"/>
                  </a:lnTo>
                  <a:lnTo>
                    <a:pt x="247637" y="26060"/>
                  </a:lnTo>
                  <a:lnTo>
                    <a:pt x="247637" y="39103"/>
                  </a:lnTo>
                  <a:lnTo>
                    <a:pt x="273697" y="39103"/>
                  </a:lnTo>
                  <a:lnTo>
                    <a:pt x="273697" y="26060"/>
                  </a:lnTo>
                  <a:close/>
                </a:path>
                <a:path w="378459" h="52704">
                  <a:moveTo>
                    <a:pt x="351929" y="26060"/>
                  </a:moveTo>
                  <a:lnTo>
                    <a:pt x="312839" y="26060"/>
                  </a:lnTo>
                  <a:lnTo>
                    <a:pt x="312839" y="39103"/>
                  </a:lnTo>
                  <a:lnTo>
                    <a:pt x="351929" y="39103"/>
                  </a:lnTo>
                  <a:lnTo>
                    <a:pt x="351929" y="26060"/>
                  </a:lnTo>
                  <a:close/>
                </a:path>
                <a:path w="378459" h="52704">
                  <a:moveTo>
                    <a:pt x="377990" y="0"/>
                  </a:moveTo>
                  <a:lnTo>
                    <a:pt x="286740" y="0"/>
                  </a:lnTo>
                  <a:lnTo>
                    <a:pt x="286740" y="13042"/>
                  </a:lnTo>
                  <a:lnTo>
                    <a:pt x="286740" y="26060"/>
                  </a:lnTo>
                  <a:lnTo>
                    <a:pt x="286740" y="39103"/>
                  </a:lnTo>
                  <a:lnTo>
                    <a:pt x="299783" y="39103"/>
                  </a:lnTo>
                  <a:lnTo>
                    <a:pt x="299783" y="26085"/>
                  </a:lnTo>
                  <a:lnTo>
                    <a:pt x="299783" y="13042"/>
                  </a:lnTo>
                  <a:lnTo>
                    <a:pt x="364947" y="13042"/>
                  </a:lnTo>
                  <a:lnTo>
                    <a:pt x="364947" y="26060"/>
                  </a:lnTo>
                  <a:lnTo>
                    <a:pt x="364947" y="39103"/>
                  </a:lnTo>
                  <a:lnTo>
                    <a:pt x="377990" y="39103"/>
                  </a:lnTo>
                  <a:lnTo>
                    <a:pt x="377990" y="26085"/>
                  </a:lnTo>
                  <a:lnTo>
                    <a:pt x="377990" y="13042"/>
                  </a:lnTo>
                  <a:lnTo>
                    <a:pt x="377990" y="0"/>
                  </a:lnTo>
                  <a:close/>
                </a:path>
              </a:pathLst>
            </a:custGeom>
            <a:solidFill>
              <a:srgbClr val="231F20"/>
            </a:solidFill>
          </p:spPr>
          <p:txBody>
            <a:bodyPr wrap="square" lIns="0" tIns="0" rIns="0" bIns="0" rtlCol="0"/>
            <a:lstStyle/>
            <a:p>
              <a:endParaRPr/>
            </a:p>
          </p:txBody>
        </p:sp>
        <p:sp>
          <p:nvSpPr>
            <p:cNvPr id="39" name="object 39"/>
            <p:cNvSpPr/>
            <p:nvPr/>
          </p:nvSpPr>
          <p:spPr>
            <a:xfrm>
              <a:off x="10075367" y="6535261"/>
              <a:ext cx="182880" cy="0"/>
            </a:xfrm>
            <a:custGeom>
              <a:avLst/>
              <a:gdLst/>
              <a:ahLst/>
              <a:cxnLst/>
              <a:rect l="l" t="t" r="r" b="b"/>
              <a:pathLst>
                <a:path w="182879">
                  <a:moveTo>
                    <a:pt x="0" y="0"/>
                  </a:moveTo>
                  <a:lnTo>
                    <a:pt x="182473" y="0"/>
                  </a:lnTo>
                </a:path>
              </a:pathLst>
            </a:custGeom>
            <a:ln w="13042">
              <a:solidFill>
                <a:srgbClr val="231F20"/>
              </a:solidFill>
              <a:prstDash val="sysDot"/>
            </a:ln>
          </p:spPr>
          <p:txBody>
            <a:bodyPr wrap="square" lIns="0" tIns="0" rIns="0" bIns="0" rtlCol="0"/>
            <a:lstStyle/>
            <a:p>
              <a:endParaRPr/>
            </a:p>
          </p:txBody>
        </p:sp>
        <p:sp>
          <p:nvSpPr>
            <p:cNvPr id="40" name="object 40"/>
            <p:cNvSpPr/>
            <p:nvPr/>
          </p:nvSpPr>
          <p:spPr>
            <a:xfrm>
              <a:off x="9879851" y="6541782"/>
              <a:ext cx="378460" cy="26670"/>
            </a:xfrm>
            <a:custGeom>
              <a:avLst/>
              <a:gdLst/>
              <a:ahLst/>
              <a:cxnLst/>
              <a:rect l="l" t="t" r="r" b="b"/>
              <a:pathLst>
                <a:path w="378459" h="26670">
                  <a:moveTo>
                    <a:pt x="13042" y="0"/>
                  </a:moveTo>
                  <a:lnTo>
                    <a:pt x="0" y="0"/>
                  </a:lnTo>
                  <a:lnTo>
                    <a:pt x="0" y="13017"/>
                  </a:lnTo>
                  <a:lnTo>
                    <a:pt x="0" y="26060"/>
                  </a:lnTo>
                  <a:lnTo>
                    <a:pt x="13042" y="26060"/>
                  </a:lnTo>
                  <a:lnTo>
                    <a:pt x="13042" y="13042"/>
                  </a:lnTo>
                  <a:lnTo>
                    <a:pt x="13042" y="0"/>
                  </a:lnTo>
                  <a:close/>
                </a:path>
                <a:path w="378459" h="26670">
                  <a:moveTo>
                    <a:pt x="65163" y="0"/>
                  </a:moveTo>
                  <a:lnTo>
                    <a:pt x="26060" y="0"/>
                  </a:lnTo>
                  <a:lnTo>
                    <a:pt x="26060" y="13042"/>
                  </a:lnTo>
                  <a:lnTo>
                    <a:pt x="65163" y="13042"/>
                  </a:lnTo>
                  <a:lnTo>
                    <a:pt x="65163" y="0"/>
                  </a:lnTo>
                  <a:close/>
                </a:path>
                <a:path w="378459" h="26670">
                  <a:moveTo>
                    <a:pt x="91249" y="0"/>
                  </a:moveTo>
                  <a:lnTo>
                    <a:pt x="78206" y="0"/>
                  </a:lnTo>
                  <a:lnTo>
                    <a:pt x="78206" y="13017"/>
                  </a:lnTo>
                  <a:lnTo>
                    <a:pt x="78206" y="26060"/>
                  </a:lnTo>
                  <a:lnTo>
                    <a:pt x="91249" y="26060"/>
                  </a:lnTo>
                  <a:lnTo>
                    <a:pt x="91249" y="13042"/>
                  </a:lnTo>
                  <a:lnTo>
                    <a:pt x="91249" y="0"/>
                  </a:lnTo>
                  <a:close/>
                </a:path>
                <a:path w="378459" h="26670">
                  <a:moveTo>
                    <a:pt x="260680" y="0"/>
                  </a:moveTo>
                  <a:lnTo>
                    <a:pt x="221576" y="0"/>
                  </a:lnTo>
                  <a:lnTo>
                    <a:pt x="221576" y="13017"/>
                  </a:lnTo>
                  <a:lnTo>
                    <a:pt x="208534" y="13017"/>
                  </a:lnTo>
                  <a:lnTo>
                    <a:pt x="208534" y="0"/>
                  </a:lnTo>
                  <a:lnTo>
                    <a:pt x="104267" y="0"/>
                  </a:lnTo>
                  <a:lnTo>
                    <a:pt x="104267" y="13042"/>
                  </a:lnTo>
                  <a:lnTo>
                    <a:pt x="156413" y="13042"/>
                  </a:lnTo>
                  <a:lnTo>
                    <a:pt x="156413" y="26060"/>
                  </a:lnTo>
                  <a:lnTo>
                    <a:pt x="169456" y="26060"/>
                  </a:lnTo>
                  <a:lnTo>
                    <a:pt x="169456" y="13042"/>
                  </a:lnTo>
                  <a:lnTo>
                    <a:pt x="182473" y="13042"/>
                  </a:lnTo>
                  <a:lnTo>
                    <a:pt x="182473" y="26060"/>
                  </a:lnTo>
                  <a:lnTo>
                    <a:pt x="234619" y="26060"/>
                  </a:lnTo>
                  <a:lnTo>
                    <a:pt x="234619" y="13042"/>
                  </a:lnTo>
                  <a:lnTo>
                    <a:pt x="247637" y="13042"/>
                  </a:lnTo>
                  <a:lnTo>
                    <a:pt x="247637" y="26060"/>
                  </a:lnTo>
                  <a:lnTo>
                    <a:pt x="260680" y="26060"/>
                  </a:lnTo>
                  <a:lnTo>
                    <a:pt x="260680" y="13042"/>
                  </a:lnTo>
                  <a:lnTo>
                    <a:pt x="260680" y="0"/>
                  </a:lnTo>
                  <a:close/>
                </a:path>
                <a:path w="378459" h="26670">
                  <a:moveTo>
                    <a:pt x="299783" y="0"/>
                  </a:moveTo>
                  <a:lnTo>
                    <a:pt x="286740" y="0"/>
                  </a:lnTo>
                  <a:lnTo>
                    <a:pt x="286740" y="13017"/>
                  </a:lnTo>
                  <a:lnTo>
                    <a:pt x="286740" y="26060"/>
                  </a:lnTo>
                  <a:lnTo>
                    <a:pt x="299783" y="26060"/>
                  </a:lnTo>
                  <a:lnTo>
                    <a:pt x="299783" y="13042"/>
                  </a:lnTo>
                  <a:lnTo>
                    <a:pt x="299783" y="0"/>
                  </a:lnTo>
                  <a:close/>
                </a:path>
                <a:path w="378459" h="26670">
                  <a:moveTo>
                    <a:pt x="351929" y="0"/>
                  </a:moveTo>
                  <a:lnTo>
                    <a:pt x="312839" y="0"/>
                  </a:lnTo>
                  <a:lnTo>
                    <a:pt x="312839" y="13042"/>
                  </a:lnTo>
                  <a:lnTo>
                    <a:pt x="351929" y="13042"/>
                  </a:lnTo>
                  <a:lnTo>
                    <a:pt x="351929" y="0"/>
                  </a:lnTo>
                  <a:close/>
                </a:path>
                <a:path w="378459" h="26670">
                  <a:moveTo>
                    <a:pt x="377990" y="0"/>
                  </a:moveTo>
                  <a:lnTo>
                    <a:pt x="364947" y="0"/>
                  </a:lnTo>
                  <a:lnTo>
                    <a:pt x="364947" y="13017"/>
                  </a:lnTo>
                  <a:lnTo>
                    <a:pt x="364947" y="26060"/>
                  </a:lnTo>
                  <a:lnTo>
                    <a:pt x="377990" y="26060"/>
                  </a:lnTo>
                  <a:lnTo>
                    <a:pt x="377990" y="13042"/>
                  </a:lnTo>
                  <a:lnTo>
                    <a:pt x="377990" y="0"/>
                  </a:lnTo>
                  <a:close/>
                </a:path>
              </a:pathLst>
            </a:custGeom>
            <a:solidFill>
              <a:srgbClr val="231F20"/>
            </a:solidFill>
          </p:spPr>
          <p:txBody>
            <a:bodyPr wrap="square" lIns="0" tIns="0" rIns="0" bIns="0" rtlCol="0"/>
            <a:lstStyle/>
            <a:p>
              <a:endParaRPr/>
            </a:p>
          </p:txBody>
        </p:sp>
        <p:sp>
          <p:nvSpPr>
            <p:cNvPr id="41" name="object 41"/>
            <p:cNvSpPr/>
            <p:nvPr/>
          </p:nvSpPr>
          <p:spPr>
            <a:xfrm>
              <a:off x="9879850" y="6574364"/>
              <a:ext cx="378460" cy="0"/>
            </a:xfrm>
            <a:custGeom>
              <a:avLst/>
              <a:gdLst/>
              <a:ahLst/>
              <a:cxnLst/>
              <a:rect l="l" t="t" r="r" b="b"/>
              <a:pathLst>
                <a:path w="378459">
                  <a:moveTo>
                    <a:pt x="0" y="0"/>
                  </a:moveTo>
                  <a:lnTo>
                    <a:pt x="377990" y="0"/>
                  </a:lnTo>
                </a:path>
              </a:pathLst>
            </a:custGeom>
            <a:ln w="13042">
              <a:solidFill>
                <a:srgbClr val="231F20"/>
              </a:solidFill>
              <a:prstDash val="sysDot"/>
            </a:ln>
          </p:spPr>
          <p:txBody>
            <a:bodyPr wrap="square" lIns="0" tIns="0" rIns="0" bIns="0" rtlCol="0"/>
            <a:lstStyle/>
            <a:p>
              <a:endParaRPr/>
            </a:p>
          </p:txBody>
        </p:sp>
        <p:sp>
          <p:nvSpPr>
            <p:cNvPr id="42" name="object 42"/>
            <p:cNvSpPr/>
            <p:nvPr/>
          </p:nvSpPr>
          <p:spPr>
            <a:xfrm>
              <a:off x="9879851" y="6580885"/>
              <a:ext cx="378460" cy="130810"/>
            </a:xfrm>
            <a:custGeom>
              <a:avLst/>
              <a:gdLst/>
              <a:ahLst/>
              <a:cxnLst/>
              <a:rect l="l" t="t" r="r" b="b"/>
              <a:pathLst>
                <a:path w="378459" h="130809">
                  <a:moveTo>
                    <a:pt x="65163" y="13017"/>
                  </a:moveTo>
                  <a:lnTo>
                    <a:pt x="52120" y="13017"/>
                  </a:lnTo>
                  <a:lnTo>
                    <a:pt x="52120" y="26060"/>
                  </a:lnTo>
                  <a:lnTo>
                    <a:pt x="65163" y="26060"/>
                  </a:lnTo>
                  <a:lnTo>
                    <a:pt x="65163" y="13017"/>
                  </a:lnTo>
                  <a:close/>
                </a:path>
                <a:path w="378459" h="130809">
                  <a:moveTo>
                    <a:pt x="78181" y="78206"/>
                  </a:moveTo>
                  <a:lnTo>
                    <a:pt x="52120" y="78206"/>
                  </a:lnTo>
                  <a:lnTo>
                    <a:pt x="52120" y="91224"/>
                  </a:lnTo>
                  <a:lnTo>
                    <a:pt x="39103" y="91224"/>
                  </a:lnTo>
                  <a:lnTo>
                    <a:pt x="39103" y="104267"/>
                  </a:lnTo>
                  <a:lnTo>
                    <a:pt x="65163" y="104267"/>
                  </a:lnTo>
                  <a:lnTo>
                    <a:pt x="65163" y="91249"/>
                  </a:lnTo>
                  <a:lnTo>
                    <a:pt x="78181" y="91249"/>
                  </a:lnTo>
                  <a:lnTo>
                    <a:pt x="78181" y="78206"/>
                  </a:lnTo>
                  <a:close/>
                </a:path>
                <a:path w="378459" h="130809">
                  <a:moveTo>
                    <a:pt x="91224" y="117309"/>
                  </a:moveTo>
                  <a:lnTo>
                    <a:pt x="39103" y="117309"/>
                  </a:lnTo>
                  <a:lnTo>
                    <a:pt x="39103" y="104267"/>
                  </a:lnTo>
                  <a:lnTo>
                    <a:pt x="26060" y="104267"/>
                  </a:lnTo>
                  <a:lnTo>
                    <a:pt x="26060" y="117309"/>
                  </a:lnTo>
                  <a:lnTo>
                    <a:pt x="26060" y="130352"/>
                  </a:lnTo>
                  <a:lnTo>
                    <a:pt x="91224" y="130352"/>
                  </a:lnTo>
                  <a:lnTo>
                    <a:pt x="91224" y="117309"/>
                  </a:lnTo>
                  <a:close/>
                </a:path>
                <a:path w="378459" h="130809">
                  <a:moveTo>
                    <a:pt x="91224" y="39103"/>
                  </a:moveTo>
                  <a:lnTo>
                    <a:pt x="39103" y="39103"/>
                  </a:lnTo>
                  <a:lnTo>
                    <a:pt x="39103" y="26060"/>
                  </a:lnTo>
                  <a:lnTo>
                    <a:pt x="39103" y="13017"/>
                  </a:lnTo>
                  <a:lnTo>
                    <a:pt x="26060" y="13017"/>
                  </a:lnTo>
                  <a:lnTo>
                    <a:pt x="26060" y="26060"/>
                  </a:lnTo>
                  <a:lnTo>
                    <a:pt x="26060" y="39103"/>
                  </a:lnTo>
                  <a:lnTo>
                    <a:pt x="13042" y="39103"/>
                  </a:lnTo>
                  <a:lnTo>
                    <a:pt x="13042" y="26060"/>
                  </a:lnTo>
                  <a:lnTo>
                    <a:pt x="13042" y="13017"/>
                  </a:lnTo>
                  <a:lnTo>
                    <a:pt x="0" y="13017"/>
                  </a:lnTo>
                  <a:lnTo>
                    <a:pt x="0" y="26060"/>
                  </a:lnTo>
                  <a:lnTo>
                    <a:pt x="0" y="39103"/>
                  </a:lnTo>
                  <a:lnTo>
                    <a:pt x="13017" y="39103"/>
                  </a:lnTo>
                  <a:lnTo>
                    <a:pt x="13017" y="52120"/>
                  </a:lnTo>
                  <a:lnTo>
                    <a:pt x="13017" y="65163"/>
                  </a:lnTo>
                  <a:lnTo>
                    <a:pt x="0" y="65163"/>
                  </a:lnTo>
                  <a:lnTo>
                    <a:pt x="0" y="78206"/>
                  </a:lnTo>
                  <a:lnTo>
                    <a:pt x="0" y="130352"/>
                  </a:lnTo>
                  <a:lnTo>
                    <a:pt x="13042" y="130352"/>
                  </a:lnTo>
                  <a:lnTo>
                    <a:pt x="13042" y="78206"/>
                  </a:lnTo>
                  <a:lnTo>
                    <a:pt x="26060" y="78206"/>
                  </a:lnTo>
                  <a:lnTo>
                    <a:pt x="26060" y="65163"/>
                  </a:lnTo>
                  <a:lnTo>
                    <a:pt x="26060" y="52146"/>
                  </a:lnTo>
                  <a:lnTo>
                    <a:pt x="39103" y="52146"/>
                  </a:lnTo>
                  <a:lnTo>
                    <a:pt x="39103" y="65163"/>
                  </a:lnTo>
                  <a:lnTo>
                    <a:pt x="52146" y="65163"/>
                  </a:lnTo>
                  <a:lnTo>
                    <a:pt x="52146" y="52146"/>
                  </a:lnTo>
                  <a:lnTo>
                    <a:pt x="65163" y="52146"/>
                  </a:lnTo>
                  <a:lnTo>
                    <a:pt x="65163" y="65163"/>
                  </a:lnTo>
                  <a:lnTo>
                    <a:pt x="78206" y="65163"/>
                  </a:lnTo>
                  <a:lnTo>
                    <a:pt x="78206" y="52146"/>
                  </a:lnTo>
                  <a:lnTo>
                    <a:pt x="91224" y="52146"/>
                  </a:lnTo>
                  <a:lnTo>
                    <a:pt x="91224" y="39103"/>
                  </a:lnTo>
                  <a:close/>
                </a:path>
                <a:path w="378459" h="130809">
                  <a:moveTo>
                    <a:pt x="91249" y="65163"/>
                  </a:moveTo>
                  <a:lnTo>
                    <a:pt x="78206" y="65163"/>
                  </a:lnTo>
                  <a:lnTo>
                    <a:pt x="78206" y="78206"/>
                  </a:lnTo>
                  <a:lnTo>
                    <a:pt x="91249" y="78206"/>
                  </a:lnTo>
                  <a:lnTo>
                    <a:pt x="91249" y="65163"/>
                  </a:lnTo>
                  <a:close/>
                </a:path>
                <a:path w="378459" h="130809">
                  <a:moveTo>
                    <a:pt x="104267" y="26060"/>
                  </a:moveTo>
                  <a:lnTo>
                    <a:pt x="91249" y="26060"/>
                  </a:lnTo>
                  <a:lnTo>
                    <a:pt x="91249" y="13017"/>
                  </a:lnTo>
                  <a:lnTo>
                    <a:pt x="78206" y="13017"/>
                  </a:lnTo>
                  <a:lnTo>
                    <a:pt x="78206" y="26060"/>
                  </a:lnTo>
                  <a:lnTo>
                    <a:pt x="91224" y="26060"/>
                  </a:lnTo>
                  <a:lnTo>
                    <a:pt x="91224" y="39103"/>
                  </a:lnTo>
                  <a:lnTo>
                    <a:pt x="104267" y="39103"/>
                  </a:lnTo>
                  <a:lnTo>
                    <a:pt x="104267" y="26060"/>
                  </a:lnTo>
                  <a:close/>
                </a:path>
                <a:path w="378459" h="130809">
                  <a:moveTo>
                    <a:pt x="182473" y="39103"/>
                  </a:moveTo>
                  <a:lnTo>
                    <a:pt x="156413" y="39103"/>
                  </a:lnTo>
                  <a:lnTo>
                    <a:pt x="156413" y="52120"/>
                  </a:lnTo>
                  <a:lnTo>
                    <a:pt x="143370" y="52120"/>
                  </a:lnTo>
                  <a:lnTo>
                    <a:pt x="143370" y="39103"/>
                  </a:lnTo>
                  <a:lnTo>
                    <a:pt x="156387" y="39103"/>
                  </a:lnTo>
                  <a:lnTo>
                    <a:pt x="156387" y="26060"/>
                  </a:lnTo>
                  <a:lnTo>
                    <a:pt x="130352" y="26060"/>
                  </a:lnTo>
                  <a:lnTo>
                    <a:pt x="130352" y="13042"/>
                  </a:lnTo>
                  <a:lnTo>
                    <a:pt x="143370" y="13042"/>
                  </a:lnTo>
                  <a:lnTo>
                    <a:pt x="143370" y="0"/>
                  </a:lnTo>
                  <a:lnTo>
                    <a:pt x="117309" y="0"/>
                  </a:lnTo>
                  <a:lnTo>
                    <a:pt x="117309" y="13017"/>
                  </a:lnTo>
                  <a:lnTo>
                    <a:pt x="117309" y="26060"/>
                  </a:lnTo>
                  <a:lnTo>
                    <a:pt x="130327" y="26060"/>
                  </a:lnTo>
                  <a:lnTo>
                    <a:pt x="130327" y="39103"/>
                  </a:lnTo>
                  <a:lnTo>
                    <a:pt x="117309" y="39103"/>
                  </a:lnTo>
                  <a:lnTo>
                    <a:pt x="117309" y="52120"/>
                  </a:lnTo>
                  <a:lnTo>
                    <a:pt x="104267" y="52120"/>
                  </a:lnTo>
                  <a:lnTo>
                    <a:pt x="104267" y="65163"/>
                  </a:lnTo>
                  <a:lnTo>
                    <a:pt x="117309" y="65163"/>
                  </a:lnTo>
                  <a:lnTo>
                    <a:pt x="117309" y="52146"/>
                  </a:lnTo>
                  <a:lnTo>
                    <a:pt x="130327" y="52146"/>
                  </a:lnTo>
                  <a:lnTo>
                    <a:pt x="130327" y="65163"/>
                  </a:lnTo>
                  <a:lnTo>
                    <a:pt x="169418" y="65163"/>
                  </a:lnTo>
                  <a:lnTo>
                    <a:pt x="169418" y="52146"/>
                  </a:lnTo>
                  <a:lnTo>
                    <a:pt x="182473" y="52146"/>
                  </a:lnTo>
                  <a:lnTo>
                    <a:pt x="182473" y="39103"/>
                  </a:lnTo>
                  <a:close/>
                </a:path>
                <a:path w="378459" h="130809">
                  <a:moveTo>
                    <a:pt x="273723" y="65163"/>
                  </a:moveTo>
                  <a:lnTo>
                    <a:pt x="273697" y="52120"/>
                  </a:lnTo>
                  <a:lnTo>
                    <a:pt x="247637" y="52120"/>
                  </a:lnTo>
                  <a:lnTo>
                    <a:pt x="247637" y="65163"/>
                  </a:lnTo>
                  <a:lnTo>
                    <a:pt x="234594" y="65163"/>
                  </a:lnTo>
                  <a:lnTo>
                    <a:pt x="234594" y="52146"/>
                  </a:lnTo>
                  <a:lnTo>
                    <a:pt x="234594" y="39103"/>
                  </a:lnTo>
                  <a:lnTo>
                    <a:pt x="221576" y="39103"/>
                  </a:lnTo>
                  <a:lnTo>
                    <a:pt x="221576" y="26060"/>
                  </a:lnTo>
                  <a:lnTo>
                    <a:pt x="234619" y="26060"/>
                  </a:lnTo>
                  <a:lnTo>
                    <a:pt x="234619" y="13042"/>
                  </a:lnTo>
                  <a:lnTo>
                    <a:pt x="247624" y="13042"/>
                  </a:lnTo>
                  <a:lnTo>
                    <a:pt x="247624" y="0"/>
                  </a:lnTo>
                  <a:lnTo>
                    <a:pt x="208534" y="0"/>
                  </a:lnTo>
                  <a:lnTo>
                    <a:pt x="208534" y="13017"/>
                  </a:lnTo>
                  <a:lnTo>
                    <a:pt x="195503" y="13017"/>
                  </a:lnTo>
                  <a:lnTo>
                    <a:pt x="195503" y="0"/>
                  </a:lnTo>
                  <a:lnTo>
                    <a:pt x="156413" y="0"/>
                  </a:lnTo>
                  <a:lnTo>
                    <a:pt x="156413" y="13017"/>
                  </a:lnTo>
                  <a:lnTo>
                    <a:pt x="156413" y="26060"/>
                  </a:lnTo>
                  <a:lnTo>
                    <a:pt x="169456" y="26060"/>
                  </a:lnTo>
                  <a:lnTo>
                    <a:pt x="169456" y="13042"/>
                  </a:lnTo>
                  <a:lnTo>
                    <a:pt x="182473" y="13042"/>
                  </a:lnTo>
                  <a:lnTo>
                    <a:pt x="182473" y="26060"/>
                  </a:lnTo>
                  <a:lnTo>
                    <a:pt x="208534" y="26060"/>
                  </a:lnTo>
                  <a:lnTo>
                    <a:pt x="208534" y="39103"/>
                  </a:lnTo>
                  <a:lnTo>
                    <a:pt x="208534" y="52120"/>
                  </a:lnTo>
                  <a:lnTo>
                    <a:pt x="208534" y="65163"/>
                  </a:lnTo>
                  <a:lnTo>
                    <a:pt x="195516" y="65163"/>
                  </a:lnTo>
                  <a:lnTo>
                    <a:pt x="195516" y="78206"/>
                  </a:lnTo>
                  <a:lnTo>
                    <a:pt x="273723" y="78206"/>
                  </a:lnTo>
                  <a:lnTo>
                    <a:pt x="273723" y="65163"/>
                  </a:lnTo>
                  <a:close/>
                </a:path>
                <a:path w="378459" h="130809">
                  <a:moveTo>
                    <a:pt x="299796" y="78206"/>
                  </a:moveTo>
                  <a:lnTo>
                    <a:pt x="299783" y="65163"/>
                  </a:lnTo>
                  <a:lnTo>
                    <a:pt x="286740" y="65163"/>
                  </a:lnTo>
                  <a:lnTo>
                    <a:pt x="286740" y="78206"/>
                  </a:lnTo>
                  <a:lnTo>
                    <a:pt x="273735" y="78206"/>
                  </a:lnTo>
                  <a:lnTo>
                    <a:pt x="273735" y="91224"/>
                  </a:lnTo>
                  <a:lnTo>
                    <a:pt x="260680" y="91224"/>
                  </a:lnTo>
                  <a:lnTo>
                    <a:pt x="260680" y="104267"/>
                  </a:lnTo>
                  <a:lnTo>
                    <a:pt x="221576" y="104267"/>
                  </a:lnTo>
                  <a:lnTo>
                    <a:pt x="221576" y="91224"/>
                  </a:lnTo>
                  <a:lnTo>
                    <a:pt x="208534" y="91224"/>
                  </a:lnTo>
                  <a:lnTo>
                    <a:pt x="208534" y="104267"/>
                  </a:lnTo>
                  <a:lnTo>
                    <a:pt x="195516" y="104267"/>
                  </a:lnTo>
                  <a:lnTo>
                    <a:pt x="195516" y="91224"/>
                  </a:lnTo>
                  <a:lnTo>
                    <a:pt x="182473" y="91224"/>
                  </a:lnTo>
                  <a:lnTo>
                    <a:pt x="182473" y="104267"/>
                  </a:lnTo>
                  <a:lnTo>
                    <a:pt x="169456" y="104267"/>
                  </a:lnTo>
                  <a:lnTo>
                    <a:pt x="169456" y="91249"/>
                  </a:lnTo>
                  <a:lnTo>
                    <a:pt x="182473" y="91249"/>
                  </a:lnTo>
                  <a:lnTo>
                    <a:pt x="182473" y="78206"/>
                  </a:lnTo>
                  <a:lnTo>
                    <a:pt x="130327" y="78206"/>
                  </a:lnTo>
                  <a:lnTo>
                    <a:pt x="130327" y="91224"/>
                  </a:lnTo>
                  <a:lnTo>
                    <a:pt x="117309" y="91224"/>
                  </a:lnTo>
                  <a:lnTo>
                    <a:pt x="117309" y="78206"/>
                  </a:lnTo>
                  <a:lnTo>
                    <a:pt x="104267" y="78206"/>
                  </a:lnTo>
                  <a:lnTo>
                    <a:pt x="104267" y="91224"/>
                  </a:lnTo>
                  <a:lnTo>
                    <a:pt x="78206" y="91224"/>
                  </a:lnTo>
                  <a:lnTo>
                    <a:pt x="78206" y="104267"/>
                  </a:lnTo>
                  <a:lnTo>
                    <a:pt x="104267" y="104267"/>
                  </a:lnTo>
                  <a:lnTo>
                    <a:pt x="104267" y="91249"/>
                  </a:lnTo>
                  <a:lnTo>
                    <a:pt x="117309" y="91249"/>
                  </a:lnTo>
                  <a:lnTo>
                    <a:pt x="117309" y="104267"/>
                  </a:lnTo>
                  <a:lnTo>
                    <a:pt x="104267" y="104267"/>
                  </a:lnTo>
                  <a:lnTo>
                    <a:pt x="104267" y="117309"/>
                  </a:lnTo>
                  <a:lnTo>
                    <a:pt x="104267" y="130352"/>
                  </a:lnTo>
                  <a:lnTo>
                    <a:pt x="130327" y="130352"/>
                  </a:lnTo>
                  <a:lnTo>
                    <a:pt x="130327" y="117309"/>
                  </a:lnTo>
                  <a:lnTo>
                    <a:pt x="143357" y="117309"/>
                  </a:lnTo>
                  <a:lnTo>
                    <a:pt x="143357" y="104267"/>
                  </a:lnTo>
                  <a:lnTo>
                    <a:pt x="130352" y="104267"/>
                  </a:lnTo>
                  <a:lnTo>
                    <a:pt x="130352" y="91249"/>
                  </a:lnTo>
                  <a:lnTo>
                    <a:pt x="156413" y="91249"/>
                  </a:lnTo>
                  <a:lnTo>
                    <a:pt x="156413" y="104267"/>
                  </a:lnTo>
                  <a:lnTo>
                    <a:pt x="156413" y="117309"/>
                  </a:lnTo>
                  <a:lnTo>
                    <a:pt x="156413" y="130352"/>
                  </a:lnTo>
                  <a:lnTo>
                    <a:pt x="169456" y="130352"/>
                  </a:lnTo>
                  <a:lnTo>
                    <a:pt x="169456" y="117309"/>
                  </a:lnTo>
                  <a:lnTo>
                    <a:pt x="182473" y="117309"/>
                  </a:lnTo>
                  <a:lnTo>
                    <a:pt x="182473" y="130352"/>
                  </a:lnTo>
                  <a:lnTo>
                    <a:pt x="195516" y="130352"/>
                  </a:lnTo>
                  <a:lnTo>
                    <a:pt x="195516" y="117309"/>
                  </a:lnTo>
                  <a:lnTo>
                    <a:pt x="221576" y="117309"/>
                  </a:lnTo>
                  <a:lnTo>
                    <a:pt x="221576" y="130352"/>
                  </a:lnTo>
                  <a:lnTo>
                    <a:pt x="234619" y="130352"/>
                  </a:lnTo>
                  <a:lnTo>
                    <a:pt x="234619" y="117309"/>
                  </a:lnTo>
                  <a:lnTo>
                    <a:pt x="273710" y="117309"/>
                  </a:lnTo>
                  <a:lnTo>
                    <a:pt x="273710" y="104267"/>
                  </a:lnTo>
                  <a:lnTo>
                    <a:pt x="286740" y="104267"/>
                  </a:lnTo>
                  <a:lnTo>
                    <a:pt x="286740" y="91249"/>
                  </a:lnTo>
                  <a:lnTo>
                    <a:pt x="299796" y="91249"/>
                  </a:lnTo>
                  <a:lnTo>
                    <a:pt x="299796" y="78206"/>
                  </a:lnTo>
                  <a:close/>
                </a:path>
                <a:path w="378459" h="130809">
                  <a:moveTo>
                    <a:pt x="338886" y="26060"/>
                  </a:moveTo>
                  <a:lnTo>
                    <a:pt x="325882" y="26060"/>
                  </a:lnTo>
                  <a:lnTo>
                    <a:pt x="325882" y="13017"/>
                  </a:lnTo>
                  <a:lnTo>
                    <a:pt x="312839" y="13017"/>
                  </a:lnTo>
                  <a:lnTo>
                    <a:pt x="312839" y="26060"/>
                  </a:lnTo>
                  <a:lnTo>
                    <a:pt x="325843" y="26060"/>
                  </a:lnTo>
                  <a:lnTo>
                    <a:pt x="325843" y="39103"/>
                  </a:lnTo>
                  <a:lnTo>
                    <a:pt x="338886" y="39103"/>
                  </a:lnTo>
                  <a:lnTo>
                    <a:pt x="338886" y="26060"/>
                  </a:lnTo>
                  <a:close/>
                </a:path>
                <a:path w="378459" h="130809">
                  <a:moveTo>
                    <a:pt x="338899" y="104267"/>
                  </a:moveTo>
                  <a:lnTo>
                    <a:pt x="338886" y="91249"/>
                  </a:lnTo>
                  <a:lnTo>
                    <a:pt x="338886" y="78206"/>
                  </a:lnTo>
                  <a:lnTo>
                    <a:pt x="338886" y="65163"/>
                  </a:lnTo>
                  <a:lnTo>
                    <a:pt x="325882" y="65163"/>
                  </a:lnTo>
                  <a:lnTo>
                    <a:pt x="325882" y="52120"/>
                  </a:lnTo>
                  <a:lnTo>
                    <a:pt x="325843" y="39103"/>
                  </a:lnTo>
                  <a:lnTo>
                    <a:pt x="299770" y="39103"/>
                  </a:lnTo>
                  <a:lnTo>
                    <a:pt x="299770" y="26060"/>
                  </a:lnTo>
                  <a:lnTo>
                    <a:pt x="273723" y="26060"/>
                  </a:lnTo>
                  <a:lnTo>
                    <a:pt x="273723" y="13017"/>
                  </a:lnTo>
                  <a:lnTo>
                    <a:pt x="260680" y="13017"/>
                  </a:lnTo>
                  <a:lnTo>
                    <a:pt x="260680" y="26060"/>
                  </a:lnTo>
                  <a:lnTo>
                    <a:pt x="260680" y="39103"/>
                  </a:lnTo>
                  <a:lnTo>
                    <a:pt x="286740" y="39103"/>
                  </a:lnTo>
                  <a:lnTo>
                    <a:pt x="286740" y="52146"/>
                  </a:lnTo>
                  <a:lnTo>
                    <a:pt x="312839" y="52146"/>
                  </a:lnTo>
                  <a:lnTo>
                    <a:pt x="312839" y="65163"/>
                  </a:lnTo>
                  <a:lnTo>
                    <a:pt x="325843" y="65163"/>
                  </a:lnTo>
                  <a:lnTo>
                    <a:pt x="325843" y="78206"/>
                  </a:lnTo>
                  <a:lnTo>
                    <a:pt x="325843" y="91224"/>
                  </a:lnTo>
                  <a:lnTo>
                    <a:pt x="325843" y="104267"/>
                  </a:lnTo>
                  <a:lnTo>
                    <a:pt x="312839" y="104267"/>
                  </a:lnTo>
                  <a:lnTo>
                    <a:pt x="312839" y="117309"/>
                  </a:lnTo>
                  <a:lnTo>
                    <a:pt x="338899" y="117309"/>
                  </a:lnTo>
                  <a:lnTo>
                    <a:pt x="338899" y="104267"/>
                  </a:lnTo>
                  <a:close/>
                </a:path>
                <a:path w="378459" h="130809">
                  <a:moveTo>
                    <a:pt x="378002" y="65163"/>
                  </a:moveTo>
                  <a:lnTo>
                    <a:pt x="364985" y="65163"/>
                  </a:lnTo>
                  <a:lnTo>
                    <a:pt x="364985" y="52146"/>
                  </a:lnTo>
                  <a:lnTo>
                    <a:pt x="377990" y="52146"/>
                  </a:lnTo>
                  <a:lnTo>
                    <a:pt x="377990" y="39103"/>
                  </a:lnTo>
                  <a:lnTo>
                    <a:pt x="377990" y="26060"/>
                  </a:lnTo>
                  <a:lnTo>
                    <a:pt x="364985" y="26060"/>
                  </a:lnTo>
                  <a:lnTo>
                    <a:pt x="364985" y="13017"/>
                  </a:lnTo>
                  <a:lnTo>
                    <a:pt x="351942" y="13017"/>
                  </a:lnTo>
                  <a:lnTo>
                    <a:pt x="351942" y="26060"/>
                  </a:lnTo>
                  <a:lnTo>
                    <a:pt x="364947" y="26060"/>
                  </a:lnTo>
                  <a:lnTo>
                    <a:pt x="364947" y="39103"/>
                  </a:lnTo>
                  <a:lnTo>
                    <a:pt x="338899" y="39103"/>
                  </a:lnTo>
                  <a:lnTo>
                    <a:pt x="338899" y="52146"/>
                  </a:lnTo>
                  <a:lnTo>
                    <a:pt x="351942" y="52146"/>
                  </a:lnTo>
                  <a:lnTo>
                    <a:pt x="351942" y="65163"/>
                  </a:lnTo>
                  <a:lnTo>
                    <a:pt x="351942" y="78206"/>
                  </a:lnTo>
                  <a:lnTo>
                    <a:pt x="364947" y="78206"/>
                  </a:lnTo>
                  <a:lnTo>
                    <a:pt x="364947" y="91224"/>
                  </a:lnTo>
                  <a:lnTo>
                    <a:pt x="351942" y="91224"/>
                  </a:lnTo>
                  <a:lnTo>
                    <a:pt x="351942" y="104267"/>
                  </a:lnTo>
                  <a:lnTo>
                    <a:pt x="351942" y="117309"/>
                  </a:lnTo>
                  <a:lnTo>
                    <a:pt x="364985" y="117309"/>
                  </a:lnTo>
                  <a:lnTo>
                    <a:pt x="364985" y="104267"/>
                  </a:lnTo>
                  <a:lnTo>
                    <a:pt x="378002" y="104267"/>
                  </a:lnTo>
                  <a:lnTo>
                    <a:pt x="378002" y="91224"/>
                  </a:lnTo>
                  <a:lnTo>
                    <a:pt x="377990" y="78206"/>
                  </a:lnTo>
                  <a:lnTo>
                    <a:pt x="378002" y="65163"/>
                  </a:lnTo>
                  <a:close/>
                </a:path>
              </a:pathLst>
            </a:custGeom>
            <a:solidFill>
              <a:srgbClr val="231F20"/>
            </a:solidFill>
          </p:spPr>
          <p:txBody>
            <a:bodyPr wrap="square" lIns="0" tIns="0" rIns="0" bIns="0" rtlCol="0"/>
            <a:lstStyle/>
            <a:p>
              <a:endParaRPr/>
            </a:p>
          </p:txBody>
        </p:sp>
        <p:sp>
          <p:nvSpPr>
            <p:cNvPr id="43" name="object 43"/>
            <p:cNvSpPr/>
            <p:nvPr/>
          </p:nvSpPr>
          <p:spPr>
            <a:xfrm>
              <a:off x="9879851" y="6698195"/>
              <a:ext cx="378460" cy="143510"/>
            </a:xfrm>
            <a:custGeom>
              <a:avLst/>
              <a:gdLst/>
              <a:ahLst/>
              <a:cxnLst/>
              <a:rect l="l" t="t" r="r" b="b"/>
              <a:pathLst>
                <a:path w="378459" h="143509">
                  <a:moveTo>
                    <a:pt x="13042" y="104279"/>
                  </a:moveTo>
                  <a:lnTo>
                    <a:pt x="0" y="104279"/>
                  </a:lnTo>
                  <a:lnTo>
                    <a:pt x="0" y="117322"/>
                  </a:lnTo>
                  <a:lnTo>
                    <a:pt x="0" y="130340"/>
                  </a:lnTo>
                  <a:lnTo>
                    <a:pt x="0" y="143383"/>
                  </a:lnTo>
                  <a:lnTo>
                    <a:pt x="13042" y="143383"/>
                  </a:lnTo>
                  <a:lnTo>
                    <a:pt x="13042" y="130365"/>
                  </a:lnTo>
                  <a:lnTo>
                    <a:pt x="13042" y="117322"/>
                  </a:lnTo>
                  <a:lnTo>
                    <a:pt x="13042" y="104279"/>
                  </a:lnTo>
                  <a:close/>
                </a:path>
                <a:path w="378459" h="143509">
                  <a:moveTo>
                    <a:pt x="26060" y="13017"/>
                  </a:moveTo>
                  <a:lnTo>
                    <a:pt x="13017" y="13017"/>
                  </a:lnTo>
                  <a:lnTo>
                    <a:pt x="13017" y="26060"/>
                  </a:lnTo>
                  <a:lnTo>
                    <a:pt x="0" y="26060"/>
                  </a:lnTo>
                  <a:lnTo>
                    <a:pt x="0" y="39103"/>
                  </a:lnTo>
                  <a:lnTo>
                    <a:pt x="13042" y="39103"/>
                  </a:lnTo>
                  <a:lnTo>
                    <a:pt x="13042" y="26060"/>
                  </a:lnTo>
                  <a:lnTo>
                    <a:pt x="26060" y="26060"/>
                  </a:lnTo>
                  <a:lnTo>
                    <a:pt x="26060" y="13017"/>
                  </a:lnTo>
                  <a:close/>
                </a:path>
                <a:path w="378459" h="143509">
                  <a:moveTo>
                    <a:pt x="65163" y="104279"/>
                  </a:moveTo>
                  <a:lnTo>
                    <a:pt x="26060" y="104279"/>
                  </a:lnTo>
                  <a:lnTo>
                    <a:pt x="26060" y="117322"/>
                  </a:lnTo>
                  <a:lnTo>
                    <a:pt x="26060" y="130365"/>
                  </a:lnTo>
                  <a:lnTo>
                    <a:pt x="65163" y="130365"/>
                  </a:lnTo>
                  <a:lnTo>
                    <a:pt x="65163" y="117322"/>
                  </a:lnTo>
                  <a:lnTo>
                    <a:pt x="65163" y="104279"/>
                  </a:lnTo>
                  <a:close/>
                </a:path>
                <a:path w="378459" h="143509">
                  <a:moveTo>
                    <a:pt x="65163" y="52120"/>
                  </a:moveTo>
                  <a:lnTo>
                    <a:pt x="26060" y="52120"/>
                  </a:lnTo>
                  <a:lnTo>
                    <a:pt x="26060" y="39116"/>
                  </a:lnTo>
                  <a:lnTo>
                    <a:pt x="13017" y="39116"/>
                  </a:lnTo>
                  <a:lnTo>
                    <a:pt x="13017" y="52120"/>
                  </a:lnTo>
                  <a:lnTo>
                    <a:pt x="0" y="52120"/>
                  </a:lnTo>
                  <a:lnTo>
                    <a:pt x="0" y="65163"/>
                  </a:lnTo>
                  <a:lnTo>
                    <a:pt x="13042" y="65163"/>
                  </a:lnTo>
                  <a:lnTo>
                    <a:pt x="13042" y="52158"/>
                  </a:lnTo>
                  <a:lnTo>
                    <a:pt x="26060" y="52158"/>
                  </a:lnTo>
                  <a:lnTo>
                    <a:pt x="26060" y="65163"/>
                  </a:lnTo>
                  <a:lnTo>
                    <a:pt x="65163" y="65163"/>
                  </a:lnTo>
                  <a:lnTo>
                    <a:pt x="65163" y="52120"/>
                  </a:lnTo>
                  <a:close/>
                </a:path>
                <a:path w="378459" h="143509">
                  <a:moveTo>
                    <a:pt x="65163" y="26060"/>
                  </a:moveTo>
                  <a:lnTo>
                    <a:pt x="26060" y="26060"/>
                  </a:lnTo>
                  <a:lnTo>
                    <a:pt x="26060" y="39103"/>
                  </a:lnTo>
                  <a:lnTo>
                    <a:pt x="65163" y="39103"/>
                  </a:lnTo>
                  <a:lnTo>
                    <a:pt x="65163" y="26060"/>
                  </a:lnTo>
                  <a:close/>
                </a:path>
                <a:path w="378459" h="143509">
                  <a:moveTo>
                    <a:pt x="91249" y="104279"/>
                  </a:moveTo>
                  <a:lnTo>
                    <a:pt x="78206" y="104279"/>
                  </a:lnTo>
                  <a:lnTo>
                    <a:pt x="78206" y="117322"/>
                  </a:lnTo>
                  <a:lnTo>
                    <a:pt x="78206" y="130365"/>
                  </a:lnTo>
                  <a:lnTo>
                    <a:pt x="91249" y="130365"/>
                  </a:lnTo>
                  <a:lnTo>
                    <a:pt x="91249" y="117322"/>
                  </a:lnTo>
                  <a:lnTo>
                    <a:pt x="91249" y="104279"/>
                  </a:lnTo>
                  <a:close/>
                </a:path>
                <a:path w="378459" h="143509">
                  <a:moveTo>
                    <a:pt x="91249" y="78219"/>
                  </a:moveTo>
                  <a:lnTo>
                    <a:pt x="0" y="78219"/>
                  </a:lnTo>
                  <a:lnTo>
                    <a:pt x="0" y="91224"/>
                  </a:lnTo>
                  <a:lnTo>
                    <a:pt x="0" y="104267"/>
                  </a:lnTo>
                  <a:lnTo>
                    <a:pt x="13042" y="104267"/>
                  </a:lnTo>
                  <a:lnTo>
                    <a:pt x="13042" y="91262"/>
                  </a:lnTo>
                  <a:lnTo>
                    <a:pt x="78206" y="91262"/>
                  </a:lnTo>
                  <a:lnTo>
                    <a:pt x="78206" y="104267"/>
                  </a:lnTo>
                  <a:lnTo>
                    <a:pt x="91249" y="104267"/>
                  </a:lnTo>
                  <a:lnTo>
                    <a:pt x="91249" y="91262"/>
                  </a:lnTo>
                  <a:lnTo>
                    <a:pt x="91249" y="78219"/>
                  </a:lnTo>
                  <a:close/>
                </a:path>
                <a:path w="378459" h="143509">
                  <a:moveTo>
                    <a:pt x="104267" y="39116"/>
                  </a:moveTo>
                  <a:lnTo>
                    <a:pt x="91224" y="39116"/>
                  </a:lnTo>
                  <a:lnTo>
                    <a:pt x="91224" y="52120"/>
                  </a:lnTo>
                  <a:lnTo>
                    <a:pt x="78206" y="52120"/>
                  </a:lnTo>
                  <a:lnTo>
                    <a:pt x="78206" y="65163"/>
                  </a:lnTo>
                  <a:lnTo>
                    <a:pt x="91249" y="65163"/>
                  </a:lnTo>
                  <a:lnTo>
                    <a:pt x="91249" y="52158"/>
                  </a:lnTo>
                  <a:lnTo>
                    <a:pt x="104267" y="52158"/>
                  </a:lnTo>
                  <a:lnTo>
                    <a:pt x="104267" y="39116"/>
                  </a:lnTo>
                  <a:close/>
                </a:path>
                <a:path w="378459" h="143509">
                  <a:moveTo>
                    <a:pt x="117309" y="104279"/>
                  </a:moveTo>
                  <a:lnTo>
                    <a:pt x="104267" y="104279"/>
                  </a:lnTo>
                  <a:lnTo>
                    <a:pt x="104267" y="117322"/>
                  </a:lnTo>
                  <a:lnTo>
                    <a:pt x="117309" y="117322"/>
                  </a:lnTo>
                  <a:lnTo>
                    <a:pt x="117309" y="104279"/>
                  </a:lnTo>
                  <a:close/>
                </a:path>
                <a:path w="378459" h="143509">
                  <a:moveTo>
                    <a:pt x="143370" y="117322"/>
                  </a:moveTo>
                  <a:lnTo>
                    <a:pt x="117309" y="117322"/>
                  </a:lnTo>
                  <a:lnTo>
                    <a:pt x="117309" y="130365"/>
                  </a:lnTo>
                  <a:lnTo>
                    <a:pt x="143370" y="130365"/>
                  </a:lnTo>
                  <a:lnTo>
                    <a:pt x="143370" y="117322"/>
                  </a:lnTo>
                  <a:close/>
                </a:path>
                <a:path w="378459" h="143509">
                  <a:moveTo>
                    <a:pt x="156413" y="78219"/>
                  </a:moveTo>
                  <a:lnTo>
                    <a:pt x="143370" y="78219"/>
                  </a:lnTo>
                  <a:lnTo>
                    <a:pt x="143370" y="91224"/>
                  </a:lnTo>
                  <a:lnTo>
                    <a:pt x="130327" y="91224"/>
                  </a:lnTo>
                  <a:lnTo>
                    <a:pt x="130327" y="104267"/>
                  </a:lnTo>
                  <a:lnTo>
                    <a:pt x="143370" y="104267"/>
                  </a:lnTo>
                  <a:lnTo>
                    <a:pt x="143370" y="91262"/>
                  </a:lnTo>
                  <a:lnTo>
                    <a:pt x="156413" y="91262"/>
                  </a:lnTo>
                  <a:lnTo>
                    <a:pt x="156413" y="78219"/>
                  </a:lnTo>
                  <a:close/>
                </a:path>
                <a:path w="378459" h="143509">
                  <a:moveTo>
                    <a:pt x="169430" y="104279"/>
                  </a:moveTo>
                  <a:lnTo>
                    <a:pt x="143370" y="104279"/>
                  </a:lnTo>
                  <a:lnTo>
                    <a:pt x="143370" y="117322"/>
                  </a:lnTo>
                  <a:lnTo>
                    <a:pt x="169430" y="117322"/>
                  </a:lnTo>
                  <a:lnTo>
                    <a:pt x="169430" y="104279"/>
                  </a:lnTo>
                  <a:close/>
                </a:path>
                <a:path w="378459" h="143509">
                  <a:moveTo>
                    <a:pt x="169430" y="13017"/>
                  </a:moveTo>
                  <a:lnTo>
                    <a:pt x="143370" y="13017"/>
                  </a:lnTo>
                  <a:lnTo>
                    <a:pt x="143370" y="26060"/>
                  </a:lnTo>
                  <a:lnTo>
                    <a:pt x="130327" y="26060"/>
                  </a:lnTo>
                  <a:lnTo>
                    <a:pt x="130327" y="13017"/>
                  </a:lnTo>
                  <a:lnTo>
                    <a:pt x="91224" y="13017"/>
                  </a:lnTo>
                  <a:lnTo>
                    <a:pt x="91224" y="26060"/>
                  </a:lnTo>
                  <a:lnTo>
                    <a:pt x="78206" y="26060"/>
                  </a:lnTo>
                  <a:lnTo>
                    <a:pt x="78206" y="39103"/>
                  </a:lnTo>
                  <a:lnTo>
                    <a:pt x="156413" y="39103"/>
                  </a:lnTo>
                  <a:lnTo>
                    <a:pt x="156413" y="26060"/>
                  </a:lnTo>
                  <a:lnTo>
                    <a:pt x="169430" y="26060"/>
                  </a:lnTo>
                  <a:lnTo>
                    <a:pt x="169430" y="13017"/>
                  </a:lnTo>
                  <a:close/>
                </a:path>
                <a:path w="378459" h="143509">
                  <a:moveTo>
                    <a:pt x="182473" y="65163"/>
                  </a:moveTo>
                  <a:lnTo>
                    <a:pt x="169456" y="65163"/>
                  </a:lnTo>
                  <a:lnTo>
                    <a:pt x="169456" y="52120"/>
                  </a:lnTo>
                  <a:lnTo>
                    <a:pt x="169430" y="39116"/>
                  </a:lnTo>
                  <a:lnTo>
                    <a:pt x="143370" y="39116"/>
                  </a:lnTo>
                  <a:lnTo>
                    <a:pt x="143370" y="52120"/>
                  </a:lnTo>
                  <a:lnTo>
                    <a:pt x="117309" y="52120"/>
                  </a:lnTo>
                  <a:lnTo>
                    <a:pt x="117309" y="65163"/>
                  </a:lnTo>
                  <a:lnTo>
                    <a:pt x="104267" y="65163"/>
                  </a:lnTo>
                  <a:lnTo>
                    <a:pt x="104267" y="78206"/>
                  </a:lnTo>
                  <a:lnTo>
                    <a:pt x="156413" y="78206"/>
                  </a:lnTo>
                  <a:lnTo>
                    <a:pt x="156413" y="65163"/>
                  </a:lnTo>
                  <a:lnTo>
                    <a:pt x="169430" y="65163"/>
                  </a:lnTo>
                  <a:lnTo>
                    <a:pt x="169430" y="78206"/>
                  </a:lnTo>
                  <a:lnTo>
                    <a:pt x="182473" y="78206"/>
                  </a:lnTo>
                  <a:lnTo>
                    <a:pt x="182473" y="65163"/>
                  </a:lnTo>
                  <a:close/>
                </a:path>
                <a:path w="378459" h="143509">
                  <a:moveTo>
                    <a:pt x="182473" y="26060"/>
                  </a:moveTo>
                  <a:lnTo>
                    <a:pt x="169430" y="26060"/>
                  </a:lnTo>
                  <a:lnTo>
                    <a:pt x="169430" y="39103"/>
                  </a:lnTo>
                  <a:lnTo>
                    <a:pt x="182473" y="39103"/>
                  </a:lnTo>
                  <a:lnTo>
                    <a:pt x="182473" y="26060"/>
                  </a:lnTo>
                  <a:close/>
                </a:path>
                <a:path w="378459" h="143509">
                  <a:moveTo>
                    <a:pt x="195516" y="78219"/>
                  </a:moveTo>
                  <a:lnTo>
                    <a:pt x="182473" y="78219"/>
                  </a:lnTo>
                  <a:lnTo>
                    <a:pt x="182473" y="91224"/>
                  </a:lnTo>
                  <a:lnTo>
                    <a:pt x="169430" y="91224"/>
                  </a:lnTo>
                  <a:lnTo>
                    <a:pt x="169430" y="104267"/>
                  </a:lnTo>
                  <a:lnTo>
                    <a:pt x="195491" y="104267"/>
                  </a:lnTo>
                  <a:lnTo>
                    <a:pt x="195491" y="91262"/>
                  </a:lnTo>
                  <a:lnTo>
                    <a:pt x="195516" y="78219"/>
                  </a:lnTo>
                  <a:close/>
                </a:path>
                <a:path w="378459" h="143509">
                  <a:moveTo>
                    <a:pt x="195516" y="13017"/>
                  </a:moveTo>
                  <a:lnTo>
                    <a:pt x="182473" y="13017"/>
                  </a:lnTo>
                  <a:lnTo>
                    <a:pt x="182473" y="26060"/>
                  </a:lnTo>
                  <a:lnTo>
                    <a:pt x="195516" y="26060"/>
                  </a:lnTo>
                  <a:lnTo>
                    <a:pt x="195516" y="13017"/>
                  </a:lnTo>
                  <a:close/>
                </a:path>
                <a:path w="378459" h="143509">
                  <a:moveTo>
                    <a:pt x="247624" y="117322"/>
                  </a:moveTo>
                  <a:lnTo>
                    <a:pt x="234619" y="117322"/>
                  </a:lnTo>
                  <a:lnTo>
                    <a:pt x="234619" y="104279"/>
                  </a:lnTo>
                  <a:lnTo>
                    <a:pt x="182473" y="104279"/>
                  </a:lnTo>
                  <a:lnTo>
                    <a:pt x="182473" y="117322"/>
                  </a:lnTo>
                  <a:lnTo>
                    <a:pt x="169430" y="117322"/>
                  </a:lnTo>
                  <a:lnTo>
                    <a:pt x="169430" y="130365"/>
                  </a:lnTo>
                  <a:lnTo>
                    <a:pt x="195491" y="130365"/>
                  </a:lnTo>
                  <a:lnTo>
                    <a:pt x="195491" y="117322"/>
                  </a:lnTo>
                  <a:lnTo>
                    <a:pt x="208534" y="117322"/>
                  </a:lnTo>
                  <a:lnTo>
                    <a:pt x="208534" y="130365"/>
                  </a:lnTo>
                  <a:lnTo>
                    <a:pt x="247624" y="130365"/>
                  </a:lnTo>
                  <a:lnTo>
                    <a:pt x="247624" y="117322"/>
                  </a:lnTo>
                  <a:close/>
                </a:path>
                <a:path w="378459" h="143509">
                  <a:moveTo>
                    <a:pt x="247624" y="91224"/>
                  </a:moveTo>
                  <a:lnTo>
                    <a:pt x="208534" y="91224"/>
                  </a:lnTo>
                  <a:lnTo>
                    <a:pt x="208534" y="104267"/>
                  </a:lnTo>
                  <a:lnTo>
                    <a:pt x="247624" y="104267"/>
                  </a:lnTo>
                  <a:lnTo>
                    <a:pt x="247624" y="91224"/>
                  </a:lnTo>
                  <a:close/>
                </a:path>
                <a:path w="378459" h="143509">
                  <a:moveTo>
                    <a:pt x="247624" y="13017"/>
                  </a:moveTo>
                  <a:lnTo>
                    <a:pt x="234619" y="13017"/>
                  </a:lnTo>
                  <a:lnTo>
                    <a:pt x="234619" y="0"/>
                  </a:lnTo>
                  <a:lnTo>
                    <a:pt x="221576" y="0"/>
                  </a:lnTo>
                  <a:lnTo>
                    <a:pt x="221576" y="13017"/>
                  </a:lnTo>
                  <a:lnTo>
                    <a:pt x="208534" y="13017"/>
                  </a:lnTo>
                  <a:lnTo>
                    <a:pt x="208534" y="26060"/>
                  </a:lnTo>
                  <a:lnTo>
                    <a:pt x="208534" y="39103"/>
                  </a:lnTo>
                  <a:lnTo>
                    <a:pt x="247624" y="39103"/>
                  </a:lnTo>
                  <a:lnTo>
                    <a:pt x="247624" y="26060"/>
                  </a:lnTo>
                  <a:lnTo>
                    <a:pt x="247624" y="13017"/>
                  </a:lnTo>
                  <a:close/>
                </a:path>
                <a:path w="378459" h="143509">
                  <a:moveTo>
                    <a:pt x="247637" y="39116"/>
                  </a:moveTo>
                  <a:lnTo>
                    <a:pt x="221576" y="39116"/>
                  </a:lnTo>
                  <a:lnTo>
                    <a:pt x="221576" y="52120"/>
                  </a:lnTo>
                  <a:lnTo>
                    <a:pt x="221576" y="65163"/>
                  </a:lnTo>
                  <a:lnTo>
                    <a:pt x="208534" y="65163"/>
                  </a:lnTo>
                  <a:lnTo>
                    <a:pt x="208534" y="78206"/>
                  </a:lnTo>
                  <a:lnTo>
                    <a:pt x="247624" y="78206"/>
                  </a:lnTo>
                  <a:lnTo>
                    <a:pt x="247624" y="65163"/>
                  </a:lnTo>
                  <a:lnTo>
                    <a:pt x="234619" y="65163"/>
                  </a:lnTo>
                  <a:lnTo>
                    <a:pt x="234619" y="52158"/>
                  </a:lnTo>
                  <a:lnTo>
                    <a:pt x="247637" y="52158"/>
                  </a:lnTo>
                  <a:lnTo>
                    <a:pt x="247637" y="39116"/>
                  </a:lnTo>
                  <a:close/>
                </a:path>
                <a:path w="378459" h="143509">
                  <a:moveTo>
                    <a:pt x="273723" y="91224"/>
                  </a:moveTo>
                  <a:lnTo>
                    <a:pt x="273697" y="78219"/>
                  </a:lnTo>
                  <a:lnTo>
                    <a:pt x="247637" y="78219"/>
                  </a:lnTo>
                  <a:lnTo>
                    <a:pt x="247637" y="91262"/>
                  </a:lnTo>
                  <a:lnTo>
                    <a:pt x="260680" y="91262"/>
                  </a:lnTo>
                  <a:lnTo>
                    <a:pt x="260680" y="104267"/>
                  </a:lnTo>
                  <a:lnTo>
                    <a:pt x="273723" y="104267"/>
                  </a:lnTo>
                  <a:lnTo>
                    <a:pt x="273723" y="91224"/>
                  </a:lnTo>
                  <a:close/>
                </a:path>
                <a:path w="378459" h="143509">
                  <a:moveTo>
                    <a:pt x="299783" y="78219"/>
                  </a:moveTo>
                  <a:lnTo>
                    <a:pt x="286740" y="78219"/>
                  </a:lnTo>
                  <a:lnTo>
                    <a:pt x="286740" y="91262"/>
                  </a:lnTo>
                  <a:lnTo>
                    <a:pt x="299783" y="91262"/>
                  </a:lnTo>
                  <a:lnTo>
                    <a:pt x="299783" y="78219"/>
                  </a:lnTo>
                  <a:close/>
                </a:path>
                <a:path w="378459" h="143509">
                  <a:moveTo>
                    <a:pt x="299796" y="0"/>
                  </a:moveTo>
                  <a:lnTo>
                    <a:pt x="273735" y="0"/>
                  </a:lnTo>
                  <a:lnTo>
                    <a:pt x="273735" y="13017"/>
                  </a:lnTo>
                  <a:lnTo>
                    <a:pt x="260680" y="13017"/>
                  </a:lnTo>
                  <a:lnTo>
                    <a:pt x="260680" y="26060"/>
                  </a:lnTo>
                  <a:lnTo>
                    <a:pt x="260680" y="39103"/>
                  </a:lnTo>
                  <a:lnTo>
                    <a:pt x="273723" y="39103"/>
                  </a:lnTo>
                  <a:lnTo>
                    <a:pt x="273723" y="26060"/>
                  </a:lnTo>
                  <a:lnTo>
                    <a:pt x="299770" y="26060"/>
                  </a:lnTo>
                  <a:lnTo>
                    <a:pt x="299770" y="13042"/>
                  </a:lnTo>
                  <a:lnTo>
                    <a:pt x="299796" y="0"/>
                  </a:lnTo>
                  <a:close/>
                </a:path>
                <a:path w="378459" h="143509">
                  <a:moveTo>
                    <a:pt x="325843" y="26060"/>
                  </a:moveTo>
                  <a:lnTo>
                    <a:pt x="299783" y="26060"/>
                  </a:lnTo>
                  <a:lnTo>
                    <a:pt x="299783" y="39103"/>
                  </a:lnTo>
                  <a:lnTo>
                    <a:pt x="325843" y="39103"/>
                  </a:lnTo>
                  <a:lnTo>
                    <a:pt x="325843" y="26060"/>
                  </a:lnTo>
                  <a:close/>
                </a:path>
                <a:path w="378459" h="143509">
                  <a:moveTo>
                    <a:pt x="325882" y="117322"/>
                  </a:moveTo>
                  <a:lnTo>
                    <a:pt x="325843" y="104279"/>
                  </a:lnTo>
                  <a:lnTo>
                    <a:pt x="260680" y="104279"/>
                  </a:lnTo>
                  <a:lnTo>
                    <a:pt x="260680" y="117322"/>
                  </a:lnTo>
                  <a:lnTo>
                    <a:pt x="312839" y="117322"/>
                  </a:lnTo>
                  <a:lnTo>
                    <a:pt x="312839" y="130365"/>
                  </a:lnTo>
                  <a:lnTo>
                    <a:pt x="325882" y="130365"/>
                  </a:lnTo>
                  <a:lnTo>
                    <a:pt x="325882" y="117322"/>
                  </a:lnTo>
                  <a:close/>
                </a:path>
                <a:path w="378459" h="143509">
                  <a:moveTo>
                    <a:pt x="338886" y="39116"/>
                  </a:moveTo>
                  <a:lnTo>
                    <a:pt x="325843" y="39116"/>
                  </a:lnTo>
                  <a:lnTo>
                    <a:pt x="325843" y="52120"/>
                  </a:lnTo>
                  <a:lnTo>
                    <a:pt x="286778" y="52120"/>
                  </a:lnTo>
                  <a:lnTo>
                    <a:pt x="286778" y="39116"/>
                  </a:lnTo>
                  <a:lnTo>
                    <a:pt x="273735" y="39116"/>
                  </a:lnTo>
                  <a:lnTo>
                    <a:pt x="273735" y="52120"/>
                  </a:lnTo>
                  <a:lnTo>
                    <a:pt x="260680" y="52120"/>
                  </a:lnTo>
                  <a:lnTo>
                    <a:pt x="260680" y="65163"/>
                  </a:lnTo>
                  <a:lnTo>
                    <a:pt x="260680" y="78206"/>
                  </a:lnTo>
                  <a:lnTo>
                    <a:pt x="273723" y="78206"/>
                  </a:lnTo>
                  <a:lnTo>
                    <a:pt x="273723" y="65163"/>
                  </a:lnTo>
                  <a:lnTo>
                    <a:pt x="312839" y="65163"/>
                  </a:lnTo>
                  <a:lnTo>
                    <a:pt x="312839" y="78206"/>
                  </a:lnTo>
                  <a:lnTo>
                    <a:pt x="325882" y="78206"/>
                  </a:lnTo>
                  <a:lnTo>
                    <a:pt x="325882" y="65163"/>
                  </a:lnTo>
                  <a:lnTo>
                    <a:pt x="325843" y="52158"/>
                  </a:lnTo>
                  <a:lnTo>
                    <a:pt x="338886" y="52158"/>
                  </a:lnTo>
                  <a:lnTo>
                    <a:pt x="338886" y="39116"/>
                  </a:lnTo>
                  <a:close/>
                </a:path>
                <a:path w="378459" h="143509">
                  <a:moveTo>
                    <a:pt x="338899" y="78219"/>
                  </a:moveTo>
                  <a:lnTo>
                    <a:pt x="312839" y="78219"/>
                  </a:lnTo>
                  <a:lnTo>
                    <a:pt x="312839" y="91224"/>
                  </a:lnTo>
                  <a:lnTo>
                    <a:pt x="312839" y="104267"/>
                  </a:lnTo>
                  <a:lnTo>
                    <a:pt x="338899" y="104267"/>
                  </a:lnTo>
                  <a:lnTo>
                    <a:pt x="338899" y="91262"/>
                  </a:lnTo>
                  <a:lnTo>
                    <a:pt x="338899" y="78219"/>
                  </a:lnTo>
                  <a:close/>
                </a:path>
                <a:path w="378459" h="143509">
                  <a:moveTo>
                    <a:pt x="351904" y="13017"/>
                  </a:moveTo>
                  <a:lnTo>
                    <a:pt x="338886" y="13017"/>
                  </a:lnTo>
                  <a:lnTo>
                    <a:pt x="338886" y="0"/>
                  </a:lnTo>
                  <a:lnTo>
                    <a:pt x="325843" y="0"/>
                  </a:lnTo>
                  <a:lnTo>
                    <a:pt x="325843" y="13017"/>
                  </a:lnTo>
                  <a:lnTo>
                    <a:pt x="325843" y="26060"/>
                  </a:lnTo>
                  <a:lnTo>
                    <a:pt x="351904" y="26060"/>
                  </a:lnTo>
                  <a:lnTo>
                    <a:pt x="351904" y="13017"/>
                  </a:lnTo>
                  <a:close/>
                </a:path>
                <a:path w="378459" h="143509">
                  <a:moveTo>
                    <a:pt x="364985" y="39116"/>
                  </a:moveTo>
                  <a:lnTo>
                    <a:pt x="351942" y="39116"/>
                  </a:lnTo>
                  <a:lnTo>
                    <a:pt x="351942" y="52158"/>
                  </a:lnTo>
                  <a:lnTo>
                    <a:pt x="364985" y="52158"/>
                  </a:lnTo>
                  <a:lnTo>
                    <a:pt x="364985" y="39116"/>
                  </a:lnTo>
                  <a:close/>
                </a:path>
                <a:path w="378459" h="143509">
                  <a:moveTo>
                    <a:pt x="377990" y="65163"/>
                  </a:moveTo>
                  <a:lnTo>
                    <a:pt x="338899" y="65163"/>
                  </a:lnTo>
                  <a:lnTo>
                    <a:pt x="338899" y="78206"/>
                  </a:lnTo>
                  <a:lnTo>
                    <a:pt x="377990" y="78206"/>
                  </a:lnTo>
                  <a:lnTo>
                    <a:pt x="377990" y="65163"/>
                  </a:lnTo>
                  <a:close/>
                </a:path>
                <a:path w="378459" h="143509">
                  <a:moveTo>
                    <a:pt x="378002" y="104279"/>
                  </a:moveTo>
                  <a:lnTo>
                    <a:pt x="351942" y="104279"/>
                  </a:lnTo>
                  <a:lnTo>
                    <a:pt x="351942" y="117322"/>
                  </a:lnTo>
                  <a:lnTo>
                    <a:pt x="338899" y="117322"/>
                  </a:lnTo>
                  <a:lnTo>
                    <a:pt x="338899" y="130365"/>
                  </a:lnTo>
                  <a:lnTo>
                    <a:pt x="377990" y="130365"/>
                  </a:lnTo>
                  <a:lnTo>
                    <a:pt x="377990" y="117322"/>
                  </a:lnTo>
                  <a:lnTo>
                    <a:pt x="378002" y="104279"/>
                  </a:lnTo>
                  <a:close/>
                </a:path>
                <a:path w="378459" h="143509">
                  <a:moveTo>
                    <a:pt x="378002" y="78219"/>
                  </a:moveTo>
                  <a:lnTo>
                    <a:pt x="351942" y="78219"/>
                  </a:lnTo>
                  <a:lnTo>
                    <a:pt x="351942" y="91224"/>
                  </a:lnTo>
                  <a:lnTo>
                    <a:pt x="351942" y="104267"/>
                  </a:lnTo>
                  <a:lnTo>
                    <a:pt x="378002" y="104267"/>
                  </a:lnTo>
                  <a:lnTo>
                    <a:pt x="378002" y="91262"/>
                  </a:lnTo>
                  <a:lnTo>
                    <a:pt x="378002" y="78219"/>
                  </a:lnTo>
                  <a:close/>
                </a:path>
                <a:path w="378459" h="143509">
                  <a:moveTo>
                    <a:pt x="378002" y="0"/>
                  </a:moveTo>
                  <a:lnTo>
                    <a:pt x="351942" y="0"/>
                  </a:lnTo>
                  <a:lnTo>
                    <a:pt x="351942" y="13042"/>
                  </a:lnTo>
                  <a:lnTo>
                    <a:pt x="364947" y="13042"/>
                  </a:lnTo>
                  <a:lnTo>
                    <a:pt x="364947" y="26060"/>
                  </a:lnTo>
                  <a:lnTo>
                    <a:pt x="351942" y="26060"/>
                  </a:lnTo>
                  <a:lnTo>
                    <a:pt x="351942" y="39103"/>
                  </a:lnTo>
                  <a:lnTo>
                    <a:pt x="378002" y="39103"/>
                  </a:lnTo>
                  <a:lnTo>
                    <a:pt x="378002" y="26060"/>
                  </a:lnTo>
                  <a:lnTo>
                    <a:pt x="377990" y="13042"/>
                  </a:lnTo>
                  <a:lnTo>
                    <a:pt x="378002" y="0"/>
                  </a:lnTo>
                  <a:close/>
                </a:path>
              </a:pathLst>
            </a:custGeom>
            <a:solidFill>
              <a:srgbClr val="231F20"/>
            </a:solidFill>
          </p:spPr>
          <p:txBody>
            <a:bodyPr wrap="square" lIns="0" tIns="0" rIns="0" bIns="0" rtlCol="0"/>
            <a:lstStyle/>
            <a:p>
              <a:endParaRPr/>
            </a:p>
          </p:txBody>
        </p:sp>
        <p:sp>
          <p:nvSpPr>
            <p:cNvPr id="44" name="object 44"/>
            <p:cNvSpPr/>
            <p:nvPr/>
          </p:nvSpPr>
          <p:spPr>
            <a:xfrm>
              <a:off x="9879851" y="6828535"/>
              <a:ext cx="378460" cy="39370"/>
            </a:xfrm>
            <a:custGeom>
              <a:avLst/>
              <a:gdLst/>
              <a:ahLst/>
              <a:cxnLst/>
              <a:rect l="l" t="t" r="r" b="b"/>
              <a:pathLst>
                <a:path w="378459" h="39370">
                  <a:moveTo>
                    <a:pt x="65163" y="0"/>
                  </a:moveTo>
                  <a:lnTo>
                    <a:pt x="26060" y="0"/>
                  </a:lnTo>
                  <a:lnTo>
                    <a:pt x="26060" y="13042"/>
                  </a:lnTo>
                  <a:lnTo>
                    <a:pt x="65163" y="13042"/>
                  </a:lnTo>
                  <a:lnTo>
                    <a:pt x="65163" y="0"/>
                  </a:lnTo>
                  <a:close/>
                </a:path>
                <a:path w="378459" h="39370">
                  <a:moveTo>
                    <a:pt x="91249" y="0"/>
                  </a:moveTo>
                  <a:lnTo>
                    <a:pt x="78206" y="0"/>
                  </a:lnTo>
                  <a:lnTo>
                    <a:pt x="78206" y="13042"/>
                  </a:lnTo>
                  <a:lnTo>
                    <a:pt x="78206" y="26085"/>
                  </a:lnTo>
                  <a:lnTo>
                    <a:pt x="13042" y="26085"/>
                  </a:lnTo>
                  <a:lnTo>
                    <a:pt x="13042" y="13042"/>
                  </a:lnTo>
                  <a:lnTo>
                    <a:pt x="13042" y="0"/>
                  </a:lnTo>
                  <a:lnTo>
                    <a:pt x="0" y="0"/>
                  </a:lnTo>
                  <a:lnTo>
                    <a:pt x="0" y="13042"/>
                  </a:lnTo>
                  <a:lnTo>
                    <a:pt x="0" y="26085"/>
                  </a:lnTo>
                  <a:lnTo>
                    <a:pt x="0" y="39128"/>
                  </a:lnTo>
                  <a:lnTo>
                    <a:pt x="91249" y="39128"/>
                  </a:lnTo>
                  <a:lnTo>
                    <a:pt x="91249" y="26085"/>
                  </a:lnTo>
                  <a:lnTo>
                    <a:pt x="91249" y="13042"/>
                  </a:lnTo>
                  <a:lnTo>
                    <a:pt x="91249" y="0"/>
                  </a:lnTo>
                  <a:close/>
                </a:path>
                <a:path w="378459" h="39370">
                  <a:moveTo>
                    <a:pt x="117309" y="26085"/>
                  </a:moveTo>
                  <a:lnTo>
                    <a:pt x="104267" y="26085"/>
                  </a:lnTo>
                  <a:lnTo>
                    <a:pt x="104267" y="39128"/>
                  </a:lnTo>
                  <a:lnTo>
                    <a:pt x="117309" y="39128"/>
                  </a:lnTo>
                  <a:lnTo>
                    <a:pt x="117309" y="26085"/>
                  </a:lnTo>
                  <a:close/>
                </a:path>
                <a:path w="378459" h="39370">
                  <a:moveTo>
                    <a:pt x="156413" y="13042"/>
                  </a:moveTo>
                  <a:lnTo>
                    <a:pt x="143370" y="13042"/>
                  </a:lnTo>
                  <a:lnTo>
                    <a:pt x="143370" y="26085"/>
                  </a:lnTo>
                  <a:lnTo>
                    <a:pt x="130352" y="26085"/>
                  </a:lnTo>
                  <a:lnTo>
                    <a:pt x="130352" y="13042"/>
                  </a:lnTo>
                  <a:lnTo>
                    <a:pt x="130327" y="0"/>
                  </a:lnTo>
                  <a:lnTo>
                    <a:pt x="104267" y="0"/>
                  </a:lnTo>
                  <a:lnTo>
                    <a:pt x="104267" y="13042"/>
                  </a:lnTo>
                  <a:lnTo>
                    <a:pt x="117309" y="13042"/>
                  </a:lnTo>
                  <a:lnTo>
                    <a:pt x="117309" y="26085"/>
                  </a:lnTo>
                  <a:lnTo>
                    <a:pt x="130327" y="26085"/>
                  </a:lnTo>
                  <a:lnTo>
                    <a:pt x="130327" y="39128"/>
                  </a:lnTo>
                  <a:lnTo>
                    <a:pt x="156387" y="39128"/>
                  </a:lnTo>
                  <a:lnTo>
                    <a:pt x="156387" y="26085"/>
                  </a:lnTo>
                  <a:lnTo>
                    <a:pt x="156413" y="13042"/>
                  </a:lnTo>
                  <a:close/>
                </a:path>
                <a:path w="378459" h="39370">
                  <a:moveTo>
                    <a:pt x="208534" y="13042"/>
                  </a:moveTo>
                  <a:lnTo>
                    <a:pt x="169456" y="13042"/>
                  </a:lnTo>
                  <a:lnTo>
                    <a:pt x="169456" y="0"/>
                  </a:lnTo>
                  <a:lnTo>
                    <a:pt x="156413" y="0"/>
                  </a:lnTo>
                  <a:lnTo>
                    <a:pt x="156413" y="13042"/>
                  </a:lnTo>
                  <a:lnTo>
                    <a:pt x="169430" y="13042"/>
                  </a:lnTo>
                  <a:lnTo>
                    <a:pt x="169430" y="26085"/>
                  </a:lnTo>
                  <a:lnTo>
                    <a:pt x="182473" y="26085"/>
                  </a:lnTo>
                  <a:lnTo>
                    <a:pt x="182473" y="39128"/>
                  </a:lnTo>
                  <a:lnTo>
                    <a:pt x="195516" y="39128"/>
                  </a:lnTo>
                  <a:lnTo>
                    <a:pt x="195516" y="26085"/>
                  </a:lnTo>
                  <a:lnTo>
                    <a:pt x="208534" y="26085"/>
                  </a:lnTo>
                  <a:lnTo>
                    <a:pt x="208534" y="13042"/>
                  </a:lnTo>
                  <a:close/>
                </a:path>
                <a:path w="378459" h="39370">
                  <a:moveTo>
                    <a:pt x="221576" y="0"/>
                  </a:moveTo>
                  <a:lnTo>
                    <a:pt x="208534" y="0"/>
                  </a:lnTo>
                  <a:lnTo>
                    <a:pt x="208534" y="13042"/>
                  </a:lnTo>
                  <a:lnTo>
                    <a:pt x="221576" y="13042"/>
                  </a:lnTo>
                  <a:lnTo>
                    <a:pt x="221576" y="0"/>
                  </a:lnTo>
                  <a:close/>
                </a:path>
                <a:path w="378459" h="39370">
                  <a:moveTo>
                    <a:pt x="234619" y="13042"/>
                  </a:moveTo>
                  <a:lnTo>
                    <a:pt x="221576" y="13042"/>
                  </a:lnTo>
                  <a:lnTo>
                    <a:pt x="221576" y="26085"/>
                  </a:lnTo>
                  <a:lnTo>
                    <a:pt x="221576" y="39128"/>
                  </a:lnTo>
                  <a:lnTo>
                    <a:pt x="234619" y="39128"/>
                  </a:lnTo>
                  <a:lnTo>
                    <a:pt x="234619" y="26085"/>
                  </a:lnTo>
                  <a:lnTo>
                    <a:pt x="234619" y="13042"/>
                  </a:lnTo>
                  <a:close/>
                </a:path>
                <a:path w="378459" h="39370">
                  <a:moveTo>
                    <a:pt x="338899" y="0"/>
                  </a:moveTo>
                  <a:lnTo>
                    <a:pt x="299796" y="0"/>
                  </a:lnTo>
                  <a:lnTo>
                    <a:pt x="299796" y="13042"/>
                  </a:lnTo>
                  <a:lnTo>
                    <a:pt x="312839" y="13042"/>
                  </a:lnTo>
                  <a:lnTo>
                    <a:pt x="312839" y="26085"/>
                  </a:lnTo>
                  <a:lnTo>
                    <a:pt x="273697" y="26085"/>
                  </a:lnTo>
                  <a:lnTo>
                    <a:pt x="273697" y="13042"/>
                  </a:lnTo>
                  <a:lnTo>
                    <a:pt x="273723" y="0"/>
                  </a:lnTo>
                  <a:lnTo>
                    <a:pt x="260680" y="0"/>
                  </a:lnTo>
                  <a:lnTo>
                    <a:pt x="260680" y="13042"/>
                  </a:lnTo>
                  <a:lnTo>
                    <a:pt x="247662" y="13042"/>
                  </a:lnTo>
                  <a:lnTo>
                    <a:pt x="247662" y="0"/>
                  </a:lnTo>
                  <a:lnTo>
                    <a:pt x="234619" y="0"/>
                  </a:lnTo>
                  <a:lnTo>
                    <a:pt x="234619" y="13042"/>
                  </a:lnTo>
                  <a:lnTo>
                    <a:pt x="247637" y="13042"/>
                  </a:lnTo>
                  <a:lnTo>
                    <a:pt x="247637" y="26085"/>
                  </a:lnTo>
                  <a:lnTo>
                    <a:pt x="247637" y="39128"/>
                  </a:lnTo>
                  <a:lnTo>
                    <a:pt x="325843" y="39128"/>
                  </a:lnTo>
                  <a:lnTo>
                    <a:pt x="325843" y="26085"/>
                  </a:lnTo>
                  <a:lnTo>
                    <a:pt x="325882" y="13042"/>
                  </a:lnTo>
                  <a:lnTo>
                    <a:pt x="338899" y="13042"/>
                  </a:lnTo>
                  <a:lnTo>
                    <a:pt x="338899" y="0"/>
                  </a:lnTo>
                  <a:close/>
                </a:path>
                <a:path w="378459" h="39370">
                  <a:moveTo>
                    <a:pt x="378002" y="26085"/>
                  </a:moveTo>
                  <a:lnTo>
                    <a:pt x="364985" y="26085"/>
                  </a:lnTo>
                  <a:lnTo>
                    <a:pt x="364985" y="13042"/>
                  </a:lnTo>
                  <a:lnTo>
                    <a:pt x="377990" y="13042"/>
                  </a:lnTo>
                  <a:lnTo>
                    <a:pt x="377990" y="0"/>
                  </a:lnTo>
                  <a:lnTo>
                    <a:pt x="364947" y="0"/>
                  </a:lnTo>
                  <a:lnTo>
                    <a:pt x="364947" y="13042"/>
                  </a:lnTo>
                  <a:lnTo>
                    <a:pt x="351942" y="13042"/>
                  </a:lnTo>
                  <a:lnTo>
                    <a:pt x="351942" y="26085"/>
                  </a:lnTo>
                  <a:lnTo>
                    <a:pt x="351942" y="39128"/>
                  </a:lnTo>
                  <a:lnTo>
                    <a:pt x="378002" y="39128"/>
                  </a:lnTo>
                  <a:lnTo>
                    <a:pt x="378002" y="26085"/>
                  </a:lnTo>
                  <a:close/>
                </a:path>
              </a:pathLst>
            </a:custGeom>
            <a:solidFill>
              <a:srgbClr val="231F20"/>
            </a:solidFill>
          </p:spPr>
          <p:txBody>
            <a:bodyPr wrap="square" lIns="0" tIns="0" rIns="0" bIns="0" rtlCol="0"/>
            <a:lstStyle/>
            <a:p>
              <a:endParaRPr/>
            </a:p>
          </p:txBody>
        </p:sp>
        <p:sp>
          <p:nvSpPr>
            <p:cNvPr id="45" name="object 45"/>
            <p:cNvSpPr/>
            <p:nvPr/>
          </p:nvSpPr>
          <p:spPr>
            <a:xfrm>
              <a:off x="9379241" y="6454174"/>
              <a:ext cx="408940" cy="465455"/>
            </a:xfrm>
            <a:custGeom>
              <a:avLst/>
              <a:gdLst/>
              <a:ahLst/>
              <a:cxnLst/>
              <a:rect l="l" t="t" r="r" b="b"/>
              <a:pathLst>
                <a:path w="408940" h="465454">
                  <a:moveTo>
                    <a:pt x="188478" y="450423"/>
                  </a:moveTo>
                  <a:lnTo>
                    <a:pt x="105336" y="450423"/>
                  </a:lnTo>
                  <a:lnTo>
                    <a:pt x="117101" y="451150"/>
                  </a:lnTo>
                  <a:lnTo>
                    <a:pt x="116417" y="451150"/>
                  </a:lnTo>
                  <a:lnTo>
                    <a:pt x="161912" y="463575"/>
                  </a:lnTo>
                  <a:lnTo>
                    <a:pt x="173113" y="464921"/>
                  </a:lnTo>
                  <a:lnTo>
                    <a:pt x="179387" y="461340"/>
                  </a:lnTo>
                  <a:lnTo>
                    <a:pt x="188478" y="450423"/>
                  </a:lnTo>
                  <a:close/>
                </a:path>
                <a:path w="408940" h="465454">
                  <a:moveTo>
                    <a:pt x="103682" y="129882"/>
                  </a:moveTo>
                  <a:lnTo>
                    <a:pt x="94284" y="133019"/>
                  </a:lnTo>
                  <a:lnTo>
                    <a:pt x="86142" y="135420"/>
                  </a:lnTo>
                  <a:lnTo>
                    <a:pt x="76868" y="137779"/>
                  </a:lnTo>
                  <a:lnTo>
                    <a:pt x="61137" y="141528"/>
                  </a:lnTo>
                  <a:lnTo>
                    <a:pt x="53975" y="143332"/>
                  </a:lnTo>
                  <a:lnTo>
                    <a:pt x="37401" y="150050"/>
                  </a:lnTo>
                  <a:lnTo>
                    <a:pt x="33362" y="156311"/>
                  </a:lnTo>
                  <a:lnTo>
                    <a:pt x="29781" y="158102"/>
                  </a:lnTo>
                  <a:lnTo>
                    <a:pt x="25298" y="162585"/>
                  </a:lnTo>
                  <a:lnTo>
                    <a:pt x="22174" y="172885"/>
                  </a:lnTo>
                  <a:lnTo>
                    <a:pt x="16344" y="176466"/>
                  </a:lnTo>
                  <a:lnTo>
                    <a:pt x="2019" y="179603"/>
                  </a:lnTo>
                  <a:lnTo>
                    <a:pt x="550" y="193497"/>
                  </a:lnTo>
                  <a:lnTo>
                    <a:pt x="504" y="193931"/>
                  </a:lnTo>
                  <a:lnTo>
                    <a:pt x="0" y="201833"/>
                  </a:lnTo>
                  <a:lnTo>
                    <a:pt x="432" y="205505"/>
                  </a:lnTo>
                  <a:lnTo>
                    <a:pt x="25360" y="220980"/>
                  </a:lnTo>
                  <a:lnTo>
                    <a:pt x="32857" y="223460"/>
                  </a:lnTo>
                  <a:lnTo>
                    <a:pt x="76463" y="251663"/>
                  </a:lnTo>
                  <a:lnTo>
                    <a:pt x="95417" y="279582"/>
                  </a:lnTo>
                  <a:lnTo>
                    <a:pt x="94729" y="291134"/>
                  </a:lnTo>
                  <a:lnTo>
                    <a:pt x="93702" y="304238"/>
                  </a:lnTo>
                  <a:lnTo>
                    <a:pt x="93676" y="304571"/>
                  </a:lnTo>
                  <a:lnTo>
                    <a:pt x="85318" y="345782"/>
                  </a:lnTo>
                  <a:lnTo>
                    <a:pt x="70266" y="383000"/>
                  </a:lnTo>
                  <a:lnTo>
                    <a:pt x="66509" y="393700"/>
                  </a:lnTo>
                  <a:lnTo>
                    <a:pt x="64936" y="407774"/>
                  </a:lnTo>
                  <a:lnTo>
                    <a:pt x="65020" y="426513"/>
                  </a:lnTo>
                  <a:lnTo>
                    <a:pt x="65818" y="443043"/>
                  </a:lnTo>
                  <a:lnTo>
                    <a:pt x="66954" y="459092"/>
                  </a:lnTo>
                  <a:lnTo>
                    <a:pt x="74574" y="459994"/>
                  </a:lnTo>
                  <a:lnTo>
                    <a:pt x="88455" y="459994"/>
                  </a:lnTo>
                  <a:lnTo>
                    <a:pt x="94418" y="454060"/>
                  </a:lnTo>
                  <a:lnTo>
                    <a:pt x="99206" y="451150"/>
                  </a:lnTo>
                  <a:lnTo>
                    <a:pt x="105336" y="450423"/>
                  </a:lnTo>
                  <a:lnTo>
                    <a:pt x="188478" y="450423"/>
                  </a:lnTo>
                  <a:lnTo>
                    <a:pt x="189027" y="449764"/>
                  </a:lnTo>
                  <a:lnTo>
                    <a:pt x="205138" y="426513"/>
                  </a:lnTo>
                  <a:lnTo>
                    <a:pt x="222594" y="400743"/>
                  </a:lnTo>
                  <a:lnTo>
                    <a:pt x="236270" y="381609"/>
                  </a:lnTo>
                  <a:lnTo>
                    <a:pt x="261072" y="348240"/>
                  </a:lnTo>
                  <a:lnTo>
                    <a:pt x="293598" y="320243"/>
                  </a:lnTo>
                  <a:lnTo>
                    <a:pt x="307698" y="313833"/>
                  </a:lnTo>
                  <a:lnTo>
                    <a:pt x="316047" y="309271"/>
                  </a:lnTo>
                  <a:lnTo>
                    <a:pt x="321121" y="306389"/>
                  </a:lnTo>
                  <a:lnTo>
                    <a:pt x="325399" y="305015"/>
                  </a:lnTo>
                  <a:lnTo>
                    <a:pt x="331168" y="304571"/>
                  </a:lnTo>
                  <a:lnTo>
                    <a:pt x="329685" y="304571"/>
                  </a:lnTo>
                  <a:lnTo>
                    <a:pt x="341133" y="304238"/>
                  </a:lnTo>
                  <a:lnTo>
                    <a:pt x="402674" y="304238"/>
                  </a:lnTo>
                  <a:lnTo>
                    <a:pt x="405130" y="301434"/>
                  </a:lnTo>
                  <a:lnTo>
                    <a:pt x="408711" y="287108"/>
                  </a:lnTo>
                  <a:lnTo>
                    <a:pt x="406920" y="275005"/>
                  </a:lnTo>
                  <a:lnTo>
                    <a:pt x="404312" y="267181"/>
                  </a:lnTo>
                  <a:lnTo>
                    <a:pt x="360332" y="267181"/>
                  </a:lnTo>
                  <a:lnTo>
                    <a:pt x="354063" y="266052"/>
                  </a:lnTo>
                  <a:lnTo>
                    <a:pt x="330778" y="231535"/>
                  </a:lnTo>
                  <a:lnTo>
                    <a:pt x="326864" y="220167"/>
                  </a:lnTo>
                  <a:lnTo>
                    <a:pt x="96913" y="220167"/>
                  </a:lnTo>
                  <a:lnTo>
                    <a:pt x="63144" y="212445"/>
                  </a:lnTo>
                  <a:lnTo>
                    <a:pt x="57391" y="206184"/>
                  </a:lnTo>
                  <a:lnTo>
                    <a:pt x="50888" y="191668"/>
                  </a:lnTo>
                  <a:lnTo>
                    <a:pt x="50888" y="189915"/>
                  </a:lnTo>
                  <a:lnTo>
                    <a:pt x="52882" y="184416"/>
                  </a:lnTo>
                  <a:lnTo>
                    <a:pt x="59639" y="180911"/>
                  </a:lnTo>
                  <a:lnTo>
                    <a:pt x="61899" y="179412"/>
                  </a:lnTo>
                  <a:lnTo>
                    <a:pt x="66479" y="177354"/>
                  </a:lnTo>
                  <a:lnTo>
                    <a:pt x="74907" y="174191"/>
                  </a:lnTo>
                  <a:lnTo>
                    <a:pt x="84274" y="171074"/>
                  </a:lnTo>
                  <a:lnTo>
                    <a:pt x="91668" y="169151"/>
                  </a:lnTo>
                  <a:lnTo>
                    <a:pt x="316823" y="169151"/>
                  </a:lnTo>
                  <a:lnTo>
                    <a:pt x="313309" y="165277"/>
                  </a:lnTo>
                  <a:lnTo>
                    <a:pt x="309270" y="163029"/>
                  </a:lnTo>
                  <a:lnTo>
                    <a:pt x="298081" y="159893"/>
                  </a:lnTo>
                  <a:lnTo>
                    <a:pt x="293154" y="154965"/>
                  </a:lnTo>
                  <a:lnTo>
                    <a:pt x="292252" y="147358"/>
                  </a:lnTo>
                  <a:lnTo>
                    <a:pt x="292367" y="133019"/>
                  </a:lnTo>
                  <a:lnTo>
                    <a:pt x="292491" y="130340"/>
                  </a:lnTo>
                  <a:lnTo>
                    <a:pt x="106375" y="130340"/>
                  </a:lnTo>
                  <a:lnTo>
                    <a:pt x="103682" y="129882"/>
                  </a:lnTo>
                  <a:close/>
                </a:path>
                <a:path w="408940" h="465454">
                  <a:moveTo>
                    <a:pt x="402674" y="304238"/>
                  </a:moveTo>
                  <a:lnTo>
                    <a:pt x="367101" y="304238"/>
                  </a:lnTo>
                  <a:lnTo>
                    <a:pt x="387528" y="304571"/>
                  </a:lnTo>
                  <a:lnTo>
                    <a:pt x="390347" y="304571"/>
                  </a:lnTo>
                  <a:lnTo>
                    <a:pt x="401993" y="305015"/>
                  </a:lnTo>
                  <a:lnTo>
                    <a:pt x="402674" y="304238"/>
                  </a:lnTo>
                  <a:close/>
                </a:path>
                <a:path w="408940" h="465454">
                  <a:moveTo>
                    <a:pt x="403339" y="264261"/>
                  </a:moveTo>
                  <a:lnTo>
                    <a:pt x="386765" y="265150"/>
                  </a:lnTo>
                  <a:lnTo>
                    <a:pt x="380492" y="265607"/>
                  </a:lnTo>
                  <a:lnTo>
                    <a:pt x="367611" y="267006"/>
                  </a:lnTo>
                  <a:lnTo>
                    <a:pt x="360332" y="267181"/>
                  </a:lnTo>
                  <a:lnTo>
                    <a:pt x="404312" y="267181"/>
                  </a:lnTo>
                  <a:lnTo>
                    <a:pt x="403339" y="264261"/>
                  </a:lnTo>
                  <a:close/>
                </a:path>
                <a:path w="408940" h="465454">
                  <a:moveTo>
                    <a:pt x="316823" y="169151"/>
                  </a:moveTo>
                  <a:lnTo>
                    <a:pt x="98183" y="169151"/>
                  </a:lnTo>
                  <a:lnTo>
                    <a:pt x="98082" y="176466"/>
                  </a:lnTo>
                  <a:lnTo>
                    <a:pt x="97972" y="184416"/>
                  </a:lnTo>
                  <a:lnTo>
                    <a:pt x="97846" y="193497"/>
                  </a:lnTo>
                  <a:lnTo>
                    <a:pt x="97731" y="201833"/>
                  </a:lnTo>
                  <a:lnTo>
                    <a:pt x="97671" y="206184"/>
                  </a:lnTo>
                  <a:lnTo>
                    <a:pt x="97548" y="215061"/>
                  </a:lnTo>
                  <a:lnTo>
                    <a:pt x="97000" y="219470"/>
                  </a:lnTo>
                  <a:lnTo>
                    <a:pt x="96913" y="220167"/>
                  </a:lnTo>
                  <a:lnTo>
                    <a:pt x="326864" y="220167"/>
                  </a:lnTo>
                  <a:lnTo>
                    <a:pt x="326239" y="218352"/>
                  </a:lnTo>
                  <a:lnTo>
                    <a:pt x="321949" y="205505"/>
                  </a:lnTo>
                  <a:lnTo>
                    <a:pt x="319227" y="193931"/>
                  </a:lnTo>
                  <a:lnTo>
                    <a:pt x="319125" y="193497"/>
                  </a:lnTo>
                  <a:lnTo>
                    <a:pt x="317087" y="179603"/>
                  </a:lnTo>
                  <a:lnTo>
                    <a:pt x="317088" y="176466"/>
                  </a:lnTo>
                  <a:lnTo>
                    <a:pt x="317683" y="171074"/>
                  </a:lnTo>
                  <a:lnTo>
                    <a:pt x="317779" y="170205"/>
                  </a:lnTo>
                  <a:lnTo>
                    <a:pt x="316823" y="169151"/>
                  </a:lnTo>
                  <a:close/>
                </a:path>
                <a:path w="408940" h="465454">
                  <a:moveTo>
                    <a:pt x="4527" y="214641"/>
                  </a:moveTo>
                  <a:lnTo>
                    <a:pt x="4355" y="214641"/>
                  </a:lnTo>
                  <a:lnTo>
                    <a:pt x="4775" y="215061"/>
                  </a:lnTo>
                  <a:lnTo>
                    <a:pt x="4527" y="214641"/>
                  </a:lnTo>
                  <a:close/>
                </a:path>
                <a:path w="408940" h="465454">
                  <a:moveTo>
                    <a:pt x="226860" y="0"/>
                  </a:moveTo>
                  <a:lnTo>
                    <a:pt x="212521" y="0"/>
                  </a:lnTo>
                  <a:lnTo>
                    <a:pt x="199397" y="1454"/>
                  </a:lnTo>
                  <a:lnTo>
                    <a:pt x="160121" y="16116"/>
                  </a:lnTo>
                  <a:lnTo>
                    <a:pt x="159677" y="18808"/>
                  </a:lnTo>
                  <a:lnTo>
                    <a:pt x="156095" y="26873"/>
                  </a:lnTo>
                  <a:lnTo>
                    <a:pt x="151162" y="38406"/>
                  </a:lnTo>
                  <a:lnTo>
                    <a:pt x="143497" y="56656"/>
                  </a:lnTo>
                  <a:lnTo>
                    <a:pt x="135746" y="75241"/>
                  </a:lnTo>
                  <a:lnTo>
                    <a:pt x="130556" y="87782"/>
                  </a:lnTo>
                  <a:lnTo>
                    <a:pt x="126142" y="96727"/>
                  </a:lnTo>
                  <a:lnTo>
                    <a:pt x="120089" y="107267"/>
                  </a:lnTo>
                  <a:lnTo>
                    <a:pt x="114120" y="117136"/>
                  </a:lnTo>
                  <a:lnTo>
                    <a:pt x="109956" y="124066"/>
                  </a:lnTo>
                  <a:lnTo>
                    <a:pt x="106375" y="130340"/>
                  </a:lnTo>
                  <a:lnTo>
                    <a:pt x="292491" y="130340"/>
                  </a:lnTo>
                  <a:lnTo>
                    <a:pt x="293265" y="113593"/>
                  </a:lnTo>
                  <a:lnTo>
                    <a:pt x="294944" y="84201"/>
                  </a:lnTo>
                  <a:lnTo>
                    <a:pt x="282397" y="36728"/>
                  </a:lnTo>
                  <a:lnTo>
                    <a:pt x="250596" y="9398"/>
                  </a:lnTo>
                  <a:lnTo>
                    <a:pt x="244552" y="5372"/>
                  </a:lnTo>
                  <a:lnTo>
                    <a:pt x="242087" y="5372"/>
                  </a:lnTo>
                  <a:lnTo>
                    <a:pt x="226860" y="0"/>
                  </a:lnTo>
                  <a:close/>
                </a:path>
                <a:path w="408940" h="465454">
                  <a:moveTo>
                    <a:pt x="242531" y="4025"/>
                  </a:moveTo>
                  <a:lnTo>
                    <a:pt x="242087" y="5372"/>
                  </a:lnTo>
                  <a:lnTo>
                    <a:pt x="244552" y="5372"/>
                  </a:lnTo>
                  <a:lnTo>
                    <a:pt x="242531" y="4025"/>
                  </a:lnTo>
                  <a:close/>
                </a:path>
              </a:pathLst>
            </a:custGeom>
            <a:solidFill>
              <a:srgbClr val="57A943"/>
            </a:solidFill>
          </p:spPr>
          <p:txBody>
            <a:bodyPr wrap="square" lIns="0" tIns="0" rIns="0" bIns="0" rtlCol="0"/>
            <a:lstStyle/>
            <a:p>
              <a:endParaRPr/>
            </a:p>
          </p:txBody>
        </p:sp>
        <p:sp>
          <p:nvSpPr>
            <p:cNvPr id="46" name="object 46"/>
            <p:cNvSpPr/>
            <p:nvPr/>
          </p:nvSpPr>
          <p:spPr>
            <a:xfrm>
              <a:off x="9376054" y="6450279"/>
              <a:ext cx="415925" cy="472440"/>
            </a:xfrm>
            <a:custGeom>
              <a:avLst/>
              <a:gdLst/>
              <a:ahLst/>
              <a:cxnLst/>
              <a:rect l="l" t="t" r="r" b="b"/>
              <a:pathLst>
                <a:path w="415925" h="472440">
                  <a:moveTo>
                    <a:pt x="32981" y="167640"/>
                  </a:moveTo>
                  <a:lnTo>
                    <a:pt x="32385" y="167640"/>
                  </a:lnTo>
                  <a:lnTo>
                    <a:pt x="31521" y="168910"/>
                  </a:lnTo>
                  <a:lnTo>
                    <a:pt x="31381" y="168910"/>
                  </a:lnTo>
                  <a:lnTo>
                    <a:pt x="31267" y="169849"/>
                  </a:lnTo>
                  <a:lnTo>
                    <a:pt x="31242" y="170180"/>
                  </a:lnTo>
                  <a:lnTo>
                    <a:pt x="30619" y="171500"/>
                  </a:lnTo>
                  <a:lnTo>
                    <a:pt x="30264" y="172720"/>
                  </a:lnTo>
                  <a:lnTo>
                    <a:pt x="31254" y="172720"/>
                  </a:lnTo>
                  <a:lnTo>
                    <a:pt x="32981" y="167640"/>
                  </a:lnTo>
                  <a:close/>
                </a:path>
                <a:path w="415925" h="472440">
                  <a:moveTo>
                    <a:pt x="33045" y="170180"/>
                  </a:moveTo>
                  <a:lnTo>
                    <a:pt x="33032" y="169849"/>
                  </a:lnTo>
                  <a:lnTo>
                    <a:pt x="32753" y="170180"/>
                  </a:lnTo>
                  <a:lnTo>
                    <a:pt x="33045" y="170180"/>
                  </a:lnTo>
                  <a:close/>
                </a:path>
                <a:path w="415925" h="472440">
                  <a:moveTo>
                    <a:pt x="33286" y="170180"/>
                  </a:moveTo>
                  <a:lnTo>
                    <a:pt x="33045" y="170180"/>
                  </a:lnTo>
                  <a:lnTo>
                    <a:pt x="33108" y="172720"/>
                  </a:lnTo>
                  <a:lnTo>
                    <a:pt x="33210" y="171500"/>
                  </a:lnTo>
                  <a:lnTo>
                    <a:pt x="33286" y="170180"/>
                  </a:lnTo>
                  <a:close/>
                </a:path>
                <a:path w="415925" h="472440">
                  <a:moveTo>
                    <a:pt x="47955" y="157099"/>
                  </a:moveTo>
                  <a:lnTo>
                    <a:pt x="46926" y="157340"/>
                  </a:lnTo>
                  <a:lnTo>
                    <a:pt x="46634" y="157480"/>
                  </a:lnTo>
                  <a:lnTo>
                    <a:pt x="47510" y="157480"/>
                  </a:lnTo>
                  <a:lnTo>
                    <a:pt x="47955" y="157099"/>
                  </a:lnTo>
                  <a:close/>
                </a:path>
                <a:path w="415925" h="472440">
                  <a:moveTo>
                    <a:pt x="50038" y="195732"/>
                  </a:moveTo>
                  <a:lnTo>
                    <a:pt x="49949" y="195478"/>
                  </a:lnTo>
                  <a:lnTo>
                    <a:pt x="49949" y="195668"/>
                  </a:lnTo>
                  <a:close/>
                </a:path>
                <a:path w="415925" h="472440">
                  <a:moveTo>
                    <a:pt x="50101" y="193357"/>
                  </a:moveTo>
                  <a:lnTo>
                    <a:pt x="49949" y="193179"/>
                  </a:lnTo>
                  <a:lnTo>
                    <a:pt x="49898" y="193319"/>
                  </a:lnTo>
                  <a:lnTo>
                    <a:pt x="50101" y="193357"/>
                  </a:lnTo>
                  <a:close/>
                </a:path>
                <a:path w="415925" h="472440">
                  <a:moveTo>
                    <a:pt x="54140" y="203758"/>
                  </a:moveTo>
                  <a:lnTo>
                    <a:pt x="53721" y="203631"/>
                  </a:lnTo>
                  <a:lnTo>
                    <a:pt x="53835" y="203758"/>
                  </a:lnTo>
                  <a:lnTo>
                    <a:pt x="53949" y="203885"/>
                  </a:lnTo>
                  <a:lnTo>
                    <a:pt x="54140" y="203758"/>
                  </a:lnTo>
                  <a:close/>
                </a:path>
                <a:path w="415925" h="472440">
                  <a:moveTo>
                    <a:pt x="54165" y="204139"/>
                  </a:moveTo>
                  <a:lnTo>
                    <a:pt x="54051" y="204012"/>
                  </a:lnTo>
                  <a:lnTo>
                    <a:pt x="53949" y="203885"/>
                  </a:lnTo>
                  <a:lnTo>
                    <a:pt x="53543" y="204139"/>
                  </a:lnTo>
                  <a:lnTo>
                    <a:pt x="54165" y="204139"/>
                  </a:lnTo>
                  <a:close/>
                </a:path>
                <a:path w="415925" h="472440">
                  <a:moveTo>
                    <a:pt x="57658" y="195795"/>
                  </a:moveTo>
                  <a:lnTo>
                    <a:pt x="57226" y="195465"/>
                  </a:lnTo>
                  <a:lnTo>
                    <a:pt x="57277" y="195694"/>
                  </a:lnTo>
                  <a:lnTo>
                    <a:pt x="57658" y="195795"/>
                  </a:lnTo>
                  <a:close/>
                </a:path>
                <a:path w="415925" h="472440">
                  <a:moveTo>
                    <a:pt x="61023" y="181660"/>
                  </a:moveTo>
                  <a:lnTo>
                    <a:pt x="60756" y="181406"/>
                  </a:lnTo>
                  <a:lnTo>
                    <a:pt x="60794" y="181025"/>
                  </a:lnTo>
                  <a:lnTo>
                    <a:pt x="59969" y="181025"/>
                  </a:lnTo>
                  <a:lnTo>
                    <a:pt x="61023" y="181660"/>
                  </a:lnTo>
                  <a:close/>
                </a:path>
                <a:path w="415925" h="472440">
                  <a:moveTo>
                    <a:pt x="64655" y="142087"/>
                  </a:moveTo>
                  <a:lnTo>
                    <a:pt x="64135" y="141770"/>
                  </a:lnTo>
                  <a:lnTo>
                    <a:pt x="63677" y="142240"/>
                  </a:lnTo>
                  <a:lnTo>
                    <a:pt x="64655" y="142087"/>
                  </a:lnTo>
                  <a:close/>
                </a:path>
                <a:path w="415925" h="472440">
                  <a:moveTo>
                    <a:pt x="64935" y="140970"/>
                  </a:moveTo>
                  <a:lnTo>
                    <a:pt x="62865" y="140970"/>
                  </a:lnTo>
                  <a:lnTo>
                    <a:pt x="64135" y="141770"/>
                  </a:lnTo>
                  <a:lnTo>
                    <a:pt x="64935" y="140970"/>
                  </a:lnTo>
                  <a:close/>
                </a:path>
                <a:path w="415925" h="472440">
                  <a:moveTo>
                    <a:pt x="65036" y="185597"/>
                  </a:moveTo>
                  <a:lnTo>
                    <a:pt x="65011" y="185343"/>
                  </a:lnTo>
                  <a:lnTo>
                    <a:pt x="64808" y="185343"/>
                  </a:lnTo>
                  <a:lnTo>
                    <a:pt x="65036" y="185597"/>
                  </a:lnTo>
                  <a:close/>
                </a:path>
                <a:path w="415925" h="472440">
                  <a:moveTo>
                    <a:pt x="69265" y="213664"/>
                  </a:moveTo>
                  <a:lnTo>
                    <a:pt x="68224" y="213283"/>
                  </a:lnTo>
                  <a:lnTo>
                    <a:pt x="68287" y="213664"/>
                  </a:lnTo>
                  <a:lnTo>
                    <a:pt x="68427" y="213791"/>
                  </a:lnTo>
                  <a:lnTo>
                    <a:pt x="68656" y="213791"/>
                  </a:lnTo>
                  <a:lnTo>
                    <a:pt x="68681" y="213918"/>
                  </a:lnTo>
                  <a:lnTo>
                    <a:pt x="68745" y="214172"/>
                  </a:lnTo>
                  <a:lnTo>
                    <a:pt x="69202" y="214172"/>
                  </a:lnTo>
                  <a:lnTo>
                    <a:pt x="69253" y="213791"/>
                  </a:lnTo>
                  <a:lnTo>
                    <a:pt x="69265" y="213664"/>
                  </a:lnTo>
                  <a:close/>
                </a:path>
                <a:path w="415925" h="472440">
                  <a:moveTo>
                    <a:pt x="69316" y="213156"/>
                  </a:moveTo>
                  <a:lnTo>
                    <a:pt x="68656" y="212267"/>
                  </a:lnTo>
                  <a:lnTo>
                    <a:pt x="68707" y="213156"/>
                  </a:lnTo>
                  <a:lnTo>
                    <a:pt x="68046" y="213156"/>
                  </a:lnTo>
                  <a:lnTo>
                    <a:pt x="68110" y="213283"/>
                  </a:lnTo>
                  <a:lnTo>
                    <a:pt x="68707" y="213283"/>
                  </a:lnTo>
                  <a:lnTo>
                    <a:pt x="68846" y="213156"/>
                  </a:lnTo>
                  <a:lnTo>
                    <a:pt x="69316" y="213156"/>
                  </a:lnTo>
                  <a:close/>
                </a:path>
                <a:path w="415925" h="472440">
                  <a:moveTo>
                    <a:pt x="69354" y="183591"/>
                  </a:moveTo>
                  <a:lnTo>
                    <a:pt x="69176" y="183476"/>
                  </a:lnTo>
                  <a:lnTo>
                    <a:pt x="69215" y="183730"/>
                  </a:lnTo>
                  <a:lnTo>
                    <a:pt x="69354" y="183591"/>
                  </a:lnTo>
                  <a:close/>
                </a:path>
                <a:path w="415925" h="472440">
                  <a:moveTo>
                    <a:pt x="70065" y="177215"/>
                  </a:moveTo>
                  <a:lnTo>
                    <a:pt x="69113" y="177215"/>
                  </a:lnTo>
                  <a:lnTo>
                    <a:pt x="69430" y="177723"/>
                  </a:lnTo>
                  <a:lnTo>
                    <a:pt x="69189" y="177723"/>
                  </a:lnTo>
                  <a:lnTo>
                    <a:pt x="68478" y="177215"/>
                  </a:lnTo>
                  <a:lnTo>
                    <a:pt x="68910" y="178003"/>
                  </a:lnTo>
                  <a:lnTo>
                    <a:pt x="69507" y="177863"/>
                  </a:lnTo>
                  <a:lnTo>
                    <a:pt x="70053" y="177723"/>
                  </a:lnTo>
                  <a:lnTo>
                    <a:pt x="70065" y="177215"/>
                  </a:lnTo>
                  <a:close/>
                </a:path>
                <a:path w="415925" h="472440">
                  <a:moveTo>
                    <a:pt x="72771" y="221792"/>
                  </a:moveTo>
                  <a:lnTo>
                    <a:pt x="72567" y="221792"/>
                  </a:lnTo>
                  <a:lnTo>
                    <a:pt x="72504" y="222173"/>
                  </a:lnTo>
                  <a:lnTo>
                    <a:pt x="72694" y="222300"/>
                  </a:lnTo>
                  <a:lnTo>
                    <a:pt x="72771" y="221792"/>
                  </a:lnTo>
                  <a:close/>
                </a:path>
                <a:path w="415925" h="472440">
                  <a:moveTo>
                    <a:pt x="73571" y="181914"/>
                  </a:moveTo>
                  <a:lnTo>
                    <a:pt x="73202" y="182168"/>
                  </a:lnTo>
                  <a:lnTo>
                    <a:pt x="73444" y="182168"/>
                  </a:lnTo>
                  <a:lnTo>
                    <a:pt x="73571" y="181914"/>
                  </a:lnTo>
                  <a:close/>
                </a:path>
                <a:path w="415925" h="472440">
                  <a:moveTo>
                    <a:pt x="75349" y="176199"/>
                  </a:moveTo>
                  <a:lnTo>
                    <a:pt x="74663" y="175183"/>
                  </a:lnTo>
                  <a:lnTo>
                    <a:pt x="74180" y="175183"/>
                  </a:lnTo>
                  <a:lnTo>
                    <a:pt x="75349" y="176199"/>
                  </a:lnTo>
                  <a:close/>
                </a:path>
                <a:path w="415925" h="472440">
                  <a:moveTo>
                    <a:pt x="75603" y="458470"/>
                  </a:moveTo>
                  <a:lnTo>
                    <a:pt x="74714" y="458470"/>
                  </a:lnTo>
                  <a:lnTo>
                    <a:pt x="74853" y="459435"/>
                  </a:lnTo>
                  <a:lnTo>
                    <a:pt x="75603" y="458470"/>
                  </a:lnTo>
                  <a:close/>
                </a:path>
                <a:path w="415925" h="472440">
                  <a:moveTo>
                    <a:pt x="75793" y="176707"/>
                  </a:moveTo>
                  <a:lnTo>
                    <a:pt x="75628" y="176199"/>
                  </a:lnTo>
                  <a:lnTo>
                    <a:pt x="75463" y="176199"/>
                  </a:lnTo>
                  <a:lnTo>
                    <a:pt x="75018" y="176707"/>
                  </a:lnTo>
                  <a:lnTo>
                    <a:pt x="75145" y="176707"/>
                  </a:lnTo>
                  <a:lnTo>
                    <a:pt x="75793" y="176707"/>
                  </a:lnTo>
                  <a:close/>
                </a:path>
                <a:path w="415925" h="472440">
                  <a:moveTo>
                    <a:pt x="75946" y="174929"/>
                  </a:moveTo>
                  <a:lnTo>
                    <a:pt x="75247" y="175234"/>
                  </a:lnTo>
                  <a:lnTo>
                    <a:pt x="75412" y="175412"/>
                  </a:lnTo>
                  <a:lnTo>
                    <a:pt x="75552" y="175628"/>
                  </a:lnTo>
                  <a:lnTo>
                    <a:pt x="75679" y="175844"/>
                  </a:lnTo>
                  <a:lnTo>
                    <a:pt x="75425" y="175336"/>
                  </a:lnTo>
                  <a:lnTo>
                    <a:pt x="75946" y="174929"/>
                  </a:lnTo>
                  <a:close/>
                </a:path>
                <a:path w="415925" h="472440">
                  <a:moveTo>
                    <a:pt x="79273" y="172643"/>
                  </a:moveTo>
                  <a:lnTo>
                    <a:pt x="77406" y="173024"/>
                  </a:lnTo>
                  <a:lnTo>
                    <a:pt x="78841" y="173024"/>
                  </a:lnTo>
                  <a:lnTo>
                    <a:pt x="78955" y="173189"/>
                  </a:lnTo>
                  <a:lnTo>
                    <a:pt x="79044" y="173024"/>
                  </a:lnTo>
                  <a:lnTo>
                    <a:pt x="79273" y="172643"/>
                  </a:lnTo>
                  <a:close/>
                </a:path>
                <a:path w="415925" h="472440">
                  <a:moveTo>
                    <a:pt x="79730" y="262178"/>
                  </a:moveTo>
                  <a:lnTo>
                    <a:pt x="78879" y="261721"/>
                  </a:lnTo>
                  <a:lnTo>
                    <a:pt x="79552" y="262394"/>
                  </a:lnTo>
                  <a:lnTo>
                    <a:pt x="79730" y="262178"/>
                  </a:lnTo>
                  <a:close/>
                </a:path>
                <a:path w="415925" h="472440">
                  <a:moveTo>
                    <a:pt x="79781" y="173024"/>
                  </a:moveTo>
                  <a:lnTo>
                    <a:pt x="79413" y="173532"/>
                  </a:lnTo>
                  <a:lnTo>
                    <a:pt x="79616" y="173532"/>
                  </a:lnTo>
                  <a:lnTo>
                    <a:pt x="79781" y="173024"/>
                  </a:lnTo>
                  <a:close/>
                </a:path>
                <a:path w="415925" h="472440">
                  <a:moveTo>
                    <a:pt x="82715" y="172135"/>
                  </a:moveTo>
                  <a:lnTo>
                    <a:pt x="82689" y="172008"/>
                  </a:lnTo>
                  <a:lnTo>
                    <a:pt x="82384" y="172008"/>
                  </a:lnTo>
                  <a:lnTo>
                    <a:pt x="82715" y="172135"/>
                  </a:lnTo>
                  <a:close/>
                </a:path>
                <a:path w="415925" h="472440">
                  <a:moveTo>
                    <a:pt x="84074" y="218617"/>
                  </a:moveTo>
                  <a:lnTo>
                    <a:pt x="83743" y="218617"/>
                  </a:lnTo>
                  <a:lnTo>
                    <a:pt x="83832" y="219303"/>
                  </a:lnTo>
                  <a:lnTo>
                    <a:pt x="83947" y="219125"/>
                  </a:lnTo>
                  <a:lnTo>
                    <a:pt x="84023" y="218998"/>
                  </a:lnTo>
                  <a:lnTo>
                    <a:pt x="84074" y="218617"/>
                  </a:lnTo>
                  <a:close/>
                </a:path>
                <a:path w="415925" h="472440">
                  <a:moveTo>
                    <a:pt x="85496" y="341630"/>
                  </a:moveTo>
                  <a:lnTo>
                    <a:pt x="85077" y="341630"/>
                  </a:lnTo>
                  <a:lnTo>
                    <a:pt x="85394" y="342900"/>
                  </a:lnTo>
                  <a:lnTo>
                    <a:pt x="85496" y="341630"/>
                  </a:lnTo>
                  <a:close/>
                </a:path>
                <a:path w="415925" h="472440">
                  <a:moveTo>
                    <a:pt x="88087" y="336550"/>
                  </a:moveTo>
                  <a:lnTo>
                    <a:pt x="87312" y="336550"/>
                  </a:lnTo>
                  <a:lnTo>
                    <a:pt x="87617" y="339090"/>
                  </a:lnTo>
                  <a:lnTo>
                    <a:pt x="88087" y="336550"/>
                  </a:lnTo>
                  <a:close/>
                </a:path>
                <a:path w="415925" h="472440">
                  <a:moveTo>
                    <a:pt x="88303" y="270662"/>
                  </a:moveTo>
                  <a:lnTo>
                    <a:pt x="87287" y="269735"/>
                  </a:lnTo>
                  <a:lnTo>
                    <a:pt x="87617" y="270141"/>
                  </a:lnTo>
                  <a:lnTo>
                    <a:pt x="87972" y="270484"/>
                  </a:lnTo>
                  <a:lnTo>
                    <a:pt x="88303" y="270662"/>
                  </a:lnTo>
                  <a:close/>
                </a:path>
                <a:path w="415925" h="472440">
                  <a:moveTo>
                    <a:pt x="88557" y="334010"/>
                  </a:moveTo>
                  <a:lnTo>
                    <a:pt x="88087" y="336550"/>
                  </a:lnTo>
                  <a:lnTo>
                    <a:pt x="88544" y="336550"/>
                  </a:lnTo>
                  <a:lnTo>
                    <a:pt x="88557" y="334010"/>
                  </a:lnTo>
                  <a:close/>
                </a:path>
                <a:path w="415925" h="472440">
                  <a:moveTo>
                    <a:pt x="90932" y="170230"/>
                  </a:moveTo>
                  <a:lnTo>
                    <a:pt x="90360" y="170230"/>
                  </a:lnTo>
                  <a:lnTo>
                    <a:pt x="90182" y="170865"/>
                  </a:lnTo>
                  <a:lnTo>
                    <a:pt x="90411" y="170865"/>
                  </a:lnTo>
                  <a:lnTo>
                    <a:pt x="90754" y="171107"/>
                  </a:lnTo>
                  <a:lnTo>
                    <a:pt x="90665" y="170865"/>
                  </a:lnTo>
                  <a:lnTo>
                    <a:pt x="90932" y="170230"/>
                  </a:lnTo>
                  <a:close/>
                </a:path>
                <a:path w="415925" h="472440">
                  <a:moveTo>
                    <a:pt x="92583" y="170230"/>
                  </a:moveTo>
                  <a:lnTo>
                    <a:pt x="91973" y="169595"/>
                  </a:lnTo>
                  <a:lnTo>
                    <a:pt x="91859" y="170230"/>
                  </a:lnTo>
                  <a:lnTo>
                    <a:pt x="92583" y="170230"/>
                  </a:lnTo>
                  <a:close/>
                </a:path>
                <a:path w="415925" h="472440">
                  <a:moveTo>
                    <a:pt x="93497" y="219354"/>
                  </a:moveTo>
                  <a:lnTo>
                    <a:pt x="93091" y="219544"/>
                  </a:lnTo>
                  <a:lnTo>
                    <a:pt x="92989" y="220446"/>
                  </a:lnTo>
                  <a:lnTo>
                    <a:pt x="93230" y="220332"/>
                  </a:lnTo>
                  <a:lnTo>
                    <a:pt x="93497" y="219354"/>
                  </a:lnTo>
                  <a:close/>
                </a:path>
                <a:path w="415925" h="472440">
                  <a:moveTo>
                    <a:pt x="93865" y="287693"/>
                  </a:moveTo>
                  <a:lnTo>
                    <a:pt x="93649" y="285750"/>
                  </a:lnTo>
                  <a:lnTo>
                    <a:pt x="93624" y="287020"/>
                  </a:lnTo>
                  <a:lnTo>
                    <a:pt x="93865" y="287693"/>
                  </a:lnTo>
                  <a:close/>
                </a:path>
                <a:path w="415925" h="472440">
                  <a:moveTo>
                    <a:pt x="94145" y="173253"/>
                  </a:moveTo>
                  <a:lnTo>
                    <a:pt x="94132" y="173761"/>
                  </a:lnTo>
                  <a:lnTo>
                    <a:pt x="94145" y="173253"/>
                  </a:lnTo>
                  <a:close/>
                </a:path>
                <a:path w="415925" h="472440">
                  <a:moveTo>
                    <a:pt x="94475" y="170891"/>
                  </a:moveTo>
                  <a:lnTo>
                    <a:pt x="94107" y="171145"/>
                  </a:lnTo>
                  <a:lnTo>
                    <a:pt x="94018" y="171386"/>
                  </a:lnTo>
                  <a:lnTo>
                    <a:pt x="94068" y="171945"/>
                  </a:lnTo>
                  <a:lnTo>
                    <a:pt x="94310" y="171843"/>
                  </a:lnTo>
                  <a:lnTo>
                    <a:pt x="94475" y="170891"/>
                  </a:lnTo>
                  <a:close/>
                </a:path>
                <a:path w="415925" h="472440">
                  <a:moveTo>
                    <a:pt x="95529" y="220687"/>
                  </a:moveTo>
                  <a:lnTo>
                    <a:pt x="95478" y="220853"/>
                  </a:lnTo>
                  <a:lnTo>
                    <a:pt x="95529" y="220687"/>
                  </a:lnTo>
                  <a:close/>
                </a:path>
                <a:path w="415925" h="472440">
                  <a:moveTo>
                    <a:pt x="95846" y="227418"/>
                  </a:moveTo>
                  <a:lnTo>
                    <a:pt x="94627" y="227025"/>
                  </a:lnTo>
                  <a:lnTo>
                    <a:pt x="94957" y="227177"/>
                  </a:lnTo>
                  <a:lnTo>
                    <a:pt x="95415" y="227317"/>
                  </a:lnTo>
                  <a:lnTo>
                    <a:pt x="95846" y="227418"/>
                  </a:lnTo>
                  <a:close/>
                </a:path>
                <a:path w="415925" h="472440">
                  <a:moveTo>
                    <a:pt x="95986" y="227457"/>
                  </a:moveTo>
                  <a:lnTo>
                    <a:pt x="95846" y="227418"/>
                  </a:lnTo>
                  <a:lnTo>
                    <a:pt x="95986" y="227469"/>
                  </a:lnTo>
                  <a:close/>
                </a:path>
                <a:path w="415925" h="472440">
                  <a:moveTo>
                    <a:pt x="96151" y="213131"/>
                  </a:moveTo>
                  <a:close/>
                </a:path>
                <a:path w="415925" h="472440">
                  <a:moveTo>
                    <a:pt x="96456" y="171627"/>
                  </a:moveTo>
                  <a:lnTo>
                    <a:pt x="96253" y="170764"/>
                  </a:lnTo>
                  <a:lnTo>
                    <a:pt x="95796" y="171665"/>
                  </a:lnTo>
                  <a:lnTo>
                    <a:pt x="95821" y="171284"/>
                  </a:lnTo>
                  <a:lnTo>
                    <a:pt x="95491" y="172377"/>
                  </a:lnTo>
                  <a:lnTo>
                    <a:pt x="95262" y="172491"/>
                  </a:lnTo>
                  <a:lnTo>
                    <a:pt x="95072" y="172072"/>
                  </a:lnTo>
                  <a:lnTo>
                    <a:pt x="95123" y="171716"/>
                  </a:lnTo>
                  <a:lnTo>
                    <a:pt x="95034" y="171970"/>
                  </a:lnTo>
                  <a:lnTo>
                    <a:pt x="94742" y="171513"/>
                  </a:lnTo>
                  <a:lnTo>
                    <a:pt x="94615" y="172110"/>
                  </a:lnTo>
                  <a:lnTo>
                    <a:pt x="94932" y="172847"/>
                  </a:lnTo>
                  <a:lnTo>
                    <a:pt x="95326" y="172872"/>
                  </a:lnTo>
                  <a:lnTo>
                    <a:pt x="95732" y="172262"/>
                  </a:lnTo>
                  <a:lnTo>
                    <a:pt x="95821" y="172478"/>
                  </a:lnTo>
                  <a:lnTo>
                    <a:pt x="95745" y="172720"/>
                  </a:lnTo>
                  <a:lnTo>
                    <a:pt x="95719" y="172897"/>
                  </a:lnTo>
                  <a:lnTo>
                    <a:pt x="95948" y="172440"/>
                  </a:lnTo>
                  <a:lnTo>
                    <a:pt x="96456" y="171627"/>
                  </a:lnTo>
                  <a:close/>
                </a:path>
                <a:path w="415925" h="472440">
                  <a:moveTo>
                    <a:pt x="96634" y="220027"/>
                  </a:moveTo>
                  <a:close/>
                </a:path>
                <a:path w="415925" h="472440">
                  <a:moveTo>
                    <a:pt x="96723" y="220141"/>
                  </a:moveTo>
                  <a:close/>
                </a:path>
                <a:path w="415925" h="472440">
                  <a:moveTo>
                    <a:pt x="96989" y="220776"/>
                  </a:moveTo>
                  <a:lnTo>
                    <a:pt x="96799" y="220776"/>
                  </a:lnTo>
                  <a:lnTo>
                    <a:pt x="96189" y="220268"/>
                  </a:lnTo>
                  <a:lnTo>
                    <a:pt x="96291" y="220522"/>
                  </a:lnTo>
                  <a:lnTo>
                    <a:pt x="96393" y="220776"/>
                  </a:lnTo>
                  <a:lnTo>
                    <a:pt x="96748" y="220776"/>
                  </a:lnTo>
                  <a:lnTo>
                    <a:pt x="96939" y="221030"/>
                  </a:lnTo>
                  <a:lnTo>
                    <a:pt x="96989" y="220776"/>
                  </a:lnTo>
                  <a:close/>
                </a:path>
                <a:path w="415925" h="472440">
                  <a:moveTo>
                    <a:pt x="97040" y="170726"/>
                  </a:moveTo>
                  <a:lnTo>
                    <a:pt x="96913" y="170726"/>
                  </a:lnTo>
                  <a:lnTo>
                    <a:pt x="96748" y="170700"/>
                  </a:lnTo>
                  <a:lnTo>
                    <a:pt x="96634" y="170929"/>
                  </a:lnTo>
                  <a:lnTo>
                    <a:pt x="97040" y="170726"/>
                  </a:lnTo>
                  <a:close/>
                </a:path>
                <a:path w="415925" h="472440">
                  <a:moveTo>
                    <a:pt x="97104" y="202476"/>
                  </a:moveTo>
                  <a:lnTo>
                    <a:pt x="96951" y="202082"/>
                  </a:lnTo>
                  <a:lnTo>
                    <a:pt x="96850" y="201942"/>
                  </a:lnTo>
                  <a:lnTo>
                    <a:pt x="97104" y="202476"/>
                  </a:lnTo>
                  <a:close/>
                </a:path>
                <a:path w="415925" h="472440">
                  <a:moveTo>
                    <a:pt x="97129" y="221284"/>
                  </a:moveTo>
                  <a:lnTo>
                    <a:pt x="96939" y="221030"/>
                  </a:lnTo>
                  <a:lnTo>
                    <a:pt x="96494" y="221030"/>
                  </a:lnTo>
                  <a:lnTo>
                    <a:pt x="96596" y="221284"/>
                  </a:lnTo>
                  <a:lnTo>
                    <a:pt x="97129" y="221284"/>
                  </a:lnTo>
                  <a:close/>
                </a:path>
                <a:path w="415925" h="472440">
                  <a:moveTo>
                    <a:pt x="97243" y="170637"/>
                  </a:moveTo>
                  <a:lnTo>
                    <a:pt x="97040" y="170738"/>
                  </a:lnTo>
                  <a:lnTo>
                    <a:pt x="97205" y="170726"/>
                  </a:lnTo>
                  <a:close/>
                </a:path>
                <a:path w="415925" h="472440">
                  <a:moveTo>
                    <a:pt x="97282" y="220776"/>
                  </a:moveTo>
                  <a:lnTo>
                    <a:pt x="97066" y="220522"/>
                  </a:lnTo>
                  <a:lnTo>
                    <a:pt x="96989" y="220776"/>
                  </a:lnTo>
                  <a:lnTo>
                    <a:pt x="97282" y="220776"/>
                  </a:lnTo>
                  <a:close/>
                </a:path>
                <a:path w="415925" h="472440">
                  <a:moveTo>
                    <a:pt x="97370" y="217347"/>
                  </a:moveTo>
                  <a:lnTo>
                    <a:pt x="97129" y="217093"/>
                  </a:lnTo>
                  <a:lnTo>
                    <a:pt x="83489" y="217093"/>
                  </a:lnTo>
                  <a:lnTo>
                    <a:pt x="80543" y="217093"/>
                  </a:lnTo>
                  <a:lnTo>
                    <a:pt x="80327" y="216814"/>
                  </a:lnTo>
                  <a:lnTo>
                    <a:pt x="80098" y="217093"/>
                  </a:lnTo>
                  <a:lnTo>
                    <a:pt x="79171" y="217093"/>
                  </a:lnTo>
                  <a:lnTo>
                    <a:pt x="78752" y="217220"/>
                  </a:lnTo>
                  <a:lnTo>
                    <a:pt x="79311" y="216839"/>
                  </a:lnTo>
                  <a:lnTo>
                    <a:pt x="79806" y="216839"/>
                  </a:lnTo>
                  <a:lnTo>
                    <a:pt x="78130" y="216585"/>
                  </a:lnTo>
                  <a:lnTo>
                    <a:pt x="77978" y="216839"/>
                  </a:lnTo>
                  <a:lnTo>
                    <a:pt x="77825" y="217093"/>
                  </a:lnTo>
                  <a:lnTo>
                    <a:pt x="77978" y="217093"/>
                  </a:lnTo>
                  <a:lnTo>
                    <a:pt x="78219" y="216839"/>
                  </a:lnTo>
                  <a:lnTo>
                    <a:pt x="78320" y="217093"/>
                  </a:lnTo>
                  <a:lnTo>
                    <a:pt x="78041" y="217449"/>
                  </a:lnTo>
                  <a:lnTo>
                    <a:pt x="78346" y="217347"/>
                  </a:lnTo>
                  <a:lnTo>
                    <a:pt x="78574" y="217347"/>
                  </a:lnTo>
                  <a:lnTo>
                    <a:pt x="79527" y="217347"/>
                  </a:lnTo>
                  <a:lnTo>
                    <a:pt x="80289" y="217347"/>
                  </a:lnTo>
                  <a:lnTo>
                    <a:pt x="80479" y="217716"/>
                  </a:lnTo>
                  <a:lnTo>
                    <a:pt x="80645" y="217639"/>
                  </a:lnTo>
                  <a:lnTo>
                    <a:pt x="80619" y="217347"/>
                  </a:lnTo>
                  <a:lnTo>
                    <a:pt x="81635" y="217347"/>
                  </a:lnTo>
                  <a:lnTo>
                    <a:pt x="83286" y="217347"/>
                  </a:lnTo>
                  <a:lnTo>
                    <a:pt x="83388" y="217220"/>
                  </a:lnTo>
                  <a:lnTo>
                    <a:pt x="83400" y="217347"/>
                  </a:lnTo>
                  <a:lnTo>
                    <a:pt x="97370" y="217347"/>
                  </a:lnTo>
                  <a:close/>
                </a:path>
                <a:path w="415925" h="472440">
                  <a:moveTo>
                    <a:pt x="97459" y="170535"/>
                  </a:moveTo>
                  <a:lnTo>
                    <a:pt x="97294" y="170497"/>
                  </a:lnTo>
                  <a:lnTo>
                    <a:pt x="97256" y="170637"/>
                  </a:lnTo>
                  <a:lnTo>
                    <a:pt x="97459" y="170535"/>
                  </a:lnTo>
                  <a:close/>
                </a:path>
                <a:path w="415925" h="472440">
                  <a:moveTo>
                    <a:pt x="97485" y="206933"/>
                  </a:moveTo>
                  <a:lnTo>
                    <a:pt x="96926" y="206806"/>
                  </a:lnTo>
                  <a:lnTo>
                    <a:pt x="97243" y="207187"/>
                  </a:lnTo>
                  <a:lnTo>
                    <a:pt x="97485" y="206933"/>
                  </a:lnTo>
                  <a:close/>
                </a:path>
                <a:path w="415925" h="472440">
                  <a:moveTo>
                    <a:pt x="97510" y="221030"/>
                  </a:moveTo>
                  <a:lnTo>
                    <a:pt x="97497" y="220776"/>
                  </a:lnTo>
                  <a:lnTo>
                    <a:pt x="97282" y="220776"/>
                  </a:lnTo>
                  <a:lnTo>
                    <a:pt x="97510" y="221030"/>
                  </a:lnTo>
                  <a:close/>
                </a:path>
                <a:path w="415925" h="472440">
                  <a:moveTo>
                    <a:pt x="97993" y="196811"/>
                  </a:moveTo>
                  <a:lnTo>
                    <a:pt x="97713" y="196786"/>
                  </a:lnTo>
                  <a:lnTo>
                    <a:pt x="97815" y="197104"/>
                  </a:lnTo>
                  <a:lnTo>
                    <a:pt x="97993" y="196811"/>
                  </a:lnTo>
                  <a:close/>
                </a:path>
                <a:path w="415925" h="472440">
                  <a:moveTo>
                    <a:pt x="98056" y="221030"/>
                  </a:moveTo>
                  <a:lnTo>
                    <a:pt x="97815" y="220776"/>
                  </a:lnTo>
                  <a:lnTo>
                    <a:pt x="97497" y="220776"/>
                  </a:lnTo>
                  <a:lnTo>
                    <a:pt x="98056" y="221030"/>
                  </a:lnTo>
                  <a:close/>
                </a:path>
                <a:path w="415925" h="472440">
                  <a:moveTo>
                    <a:pt x="98310" y="206159"/>
                  </a:moveTo>
                  <a:lnTo>
                    <a:pt x="98196" y="205994"/>
                  </a:lnTo>
                  <a:lnTo>
                    <a:pt x="98221" y="206184"/>
                  </a:lnTo>
                  <a:close/>
                </a:path>
                <a:path w="415925" h="472440">
                  <a:moveTo>
                    <a:pt x="98666" y="197789"/>
                  </a:moveTo>
                  <a:lnTo>
                    <a:pt x="98425" y="197535"/>
                  </a:lnTo>
                  <a:lnTo>
                    <a:pt x="98374" y="197789"/>
                  </a:lnTo>
                  <a:lnTo>
                    <a:pt x="98666" y="197789"/>
                  </a:lnTo>
                  <a:close/>
                </a:path>
                <a:path w="415925" h="472440">
                  <a:moveTo>
                    <a:pt x="98691" y="179527"/>
                  </a:moveTo>
                  <a:lnTo>
                    <a:pt x="98552" y="179108"/>
                  </a:lnTo>
                  <a:lnTo>
                    <a:pt x="98234" y="179527"/>
                  </a:lnTo>
                  <a:lnTo>
                    <a:pt x="98069" y="179501"/>
                  </a:lnTo>
                  <a:lnTo>
                    <a:pt x="98348" y="179768"/>
                  </a:lnTo>
                  <a:lnTo>
                    <a:pt x="98691" y="179527"/>
                  </a:lnTo>
                  <a:close/>
                </a:path>
                <a:path w="415925" h="472440">
                  <a:moveTo>
                    <a:pt x="98856" y="170865"/>
                  </a:moveTo>
                  <a:lnTo>
                    <a:pt x="97866" y="171183"/>
                  </a:lnTo>
                  <a:lnTo>
                    <a:pt x="97878" y="170992"/>
                  </a:lnTo>
                  <a:lnTo>
                    <a:pt x="97574" y="171272"/>
                  </a:lnTo>
                  <a:lnTo>
                    <a:pt x="97231" y="171373"/>
                  </a:lnTo>
                  <a:lnTo>
                    <a:pt x="96888" y="171373"/>
                  </a:lnTo>
                  <a:lnTo>
                    <a:pt x="96723" y="171894"/>
                  </a:lnTo>
                  <a:lnTo>
                    <a:pt x="97599" y="171373"/>
                  </a:lnTo>
                  <a:lnTo>
                    <a:pt x="97853" y="171373"/>
                  </a:lnTo>
                  <a:lnTo>
                    <a:pt x="98374" y="171373"/>
                  </a:lnTo>
                  <a:lnTo>
                    <a:pt x="98856" y="170865"/>
                  </a:lnTo>
                  <a:close/>
                </a:path>
                <a:path w="415925" h="472440">
                  <a:moveTo>
                    <a:pt x="99034" y="191617"/>
                  </a:moveTo>
                  <a:lnTo>
                    <a:pt x="98729" y="191998"/>
                  </a:lnTo>
                  <a:lnTo>
                    <a:pt x="99034" y="192036"/>
                  </a:lnTo>
                  <a:lnTo>
                    <a:pt x="98958" y="191808"/>
                  </a:lnTo>
                  <a:lnTo>
                    <a:pt x="99034" y="191617"/>
                  </a:lnTo>
                  <a:close/>
                </a:path>
                <a:path w="415925" h="472440">
                  <a:moveTo>
                    <a:pt x="99352" y="173532"/>
                  </a:moveTo>
                  <a:lnTo>
                    <a:pt x="99021" y="173532"/>
                  </a:lnTo>
                  <a:lnTo>
                    <a:pt x="98958" y="174040"/>
                  </a:lnTo>
                  <a:lnTo>
                    <a:pt x="99352" y="173532"/>
                  </a:lnTo>
                  <a:close/>
                </a:path>
                <a:path w="415925" h="472440">
                  <a:moveTo>
                    <a:pt x="99504" y="172008"/>
                  </a:moveTo>
                  <a:lnTo>
                    <a:pt x="98971" y="172008"/>
                  </a:lnTo>
                  <a:lnTo>
                    <a:pt x="99288" y="172516"/>
                  </a:lnTo>
                  <a:lnTo>
                    <a:pt x="99504" y="172008"/>
                  </a:lnTo>
                  <a:close/>
                </a:path>
                <a:path w="415925" h="472440">
                  <a:moveTo>
                    <a:pt x="99669" y="176060"/>
                  </a:moveTo>
                  <a:lnTo>
                    <a:pt x="99466" y="176199"/>
                  </a:lnTo>
                  <a:lnTo>
                    <a:pt x="99618" y="176199"/>
                  </a:lnTo>
                  <a:lnTo>
                    <a:pt x="99669" y="176060"/>
                  </a:lnTo>
                  <a:close/>
                </a:path>
                <a:path w="415925" h="472440">
                  <a:moveTo>
                    <a:pt x="100088" y="178117"/>
                  </a:moveTo>
                  <a:lnTo>
                    <a:pt x="100025" y="177723"/>
                  </a:lnTo>
                  <a:lnTo>
                    <a:pt x="99098" y="177723"/>
                  </a:lnTo>
                  <a:lnTo>
                    <a:pt x="100088" y="178117"/>
                  </a:lnTo>
                  <a:close/>
                </a:path>
                <a:path w="415925" h="472440">
                  <a:moveTo>
                    <a:pt x="100088" y="170865"/>
                  </a:moveTo>
                  <a:lnTo>
                    <a:pt x="98513" y="171373"/>
                  </a:lnTo>
                  <a:lnTo>
                    <a:pt x="98983" y="171373"/>
                  </a:lnTo>
                  <a:lnTo>
                    <a:pt x="98221" y="172008"/>
                  </a:lnTo>
                  <a:lnTo>
                    <a:pt x="96951" y="172402"/>
                  </a:lnTo>
                  <a:lnTo>
                    <a:pt x="96786" y="172262"/>
                  </a:lnTo>
                  <a:lnTo>
                    <a:pt x="96723" y="172466"/>
                  </a:lnTo>
                  <a:lnTo>
                    <a:pt x="96545" y="172516"/>
                  </a:lnTo>
                  <a:lnTo>
                    <a:pt x="96710" y="172516"/>
                  </a:lnTo>
                  <a:lnTo>
                    <a:pt x="97116" y="172516"/>
                  </a:lnTo>
                  <a:lnTo>
                    <a:pt x="97358" y="172516"/>
                  </a:lnTo>
                  <a:lnTo>
                    <a:pt x="97294" y="173024"/>
                  </a:lnTo>
                  <a:lnTo>
                    <a:pt x="97180" y="174040"/>
                  </a:lnTo>
                  <a:lnTo>
                    <a:pt x="97523" y="173532"/>
                  </a:lnTo>
                  <a:lnTo>
                    <a:pt x="98806" y="172008"/>
                  </a:lnTo>
                  <a:lnTo>
                    <a:pt x="98971" y="172008"/>
                  </a:lnTo>
                  <a:lnTo>
                    <a:pt x="99529" y="171373"/>
                  </a:lnTo>
                  <a:lnTo>
                    <a:pt x="100088" y="170865"/>
                  </a:lnTo>
                  <a:close/>
                </a:path>
                <a:path w="415925" h="472440">
                  <a:moveTo>
                    <a:pt x="100228" y="177723"/>
                  </a:moveTo>
                  <a:lnTo>
                    <a:pt x="99860" y="177215"/>
                  </a:lnTo>
                  <a:lnTo>
                    <a:pt x="100025" y="177723"/>
                  </a:lnTo>
                  <a:lnTo>
                    <a:pt x="100228" y="177723"/>
                  </a:lnTo>
                  <a:close/>
                </a:path>
                <a:path w="415925" h="472440">
                  <a:moveTo>
                    <a:pt x="100558" y="170611"/>
                  </a:moveTo>
                  <a:lnTo>
                    <a:pt x="100406" y="170662"/>
                  </a:lnTo>
                  <a:lnTo>
                    <a:pt x="100241" y="170751"/>
                  </a:lnTo>
                  <a:lnTo>
                    <a:pt x="100088" y="170865"/>
                  </a:lnTo>
                  <a:lnTo>
                    <a:pt x="100228" y="170827"/>
                  </a:lnTo>
                  <a:lnTo>
                    <a:pt x="100444" y="170764"/>
                  </a:lnTo>
                  <a:lnTo>
                    <a:pt x="100558" y="170611"/>
                  </a:lnTo>
                  <a:close/>
                </a:path>
                <a:path w="415925" h="472440">
                  <a:moveTo>
                    <a:pt x="100685" y="170726"/>
                  </a:moveTo>
                  <a:lnTo>
                    <a:pt x="100444" y="170764"/>
                  </a:lnTo>
                  <a:lnTo>
                    <a:pt x="100342" y="170891"/>
                  </a:lnTo>
                  <a:lnTo>
                    <a:pt x="100266" y="171069"/>
                  </a:lnTo>
                  <a:lnTo>
                    <a:pt x="100431" y="170865"/>
                  </a:lnTo>
                  <a:lnTo>
                    <a:pt x="100558" y="170764"/>
                  </a:lnTo>
                  <a:lnTo>
                    <a:pt x="100685" y="170726"/>
                  </a:lnTo>
                  <a:close/>
                </a:path>
                <a:path w="415925" h="472440">
                  <a:moveTo>
                    <a:pt x="100990" y="170713"/>
                  </a:moveTo>
                  <a:lnTo>
                    <a:pt x="100774" y="170688"/>
                  </a:lnTo>
                  <a:lnTo>
                    <a:pt x="100990" y="170713"/>
                  </a:lnTo>
                  <a:close/>
                </a:path>
                <a:path w="415925" h="472440">
                  <a:moveTo>
                    <a:pt x="101155" y="187845"/>
                  </a:moveTo>
                  <a:lnTo>
                    <a:pt x="100863" y="187375"/>
                  </a:lnTo>
                  <a:lnTo>
                    <a:pt x="100749" y="187198"/>
                  </a:lnTo>
                  <a:lnTo>
                    <a:pt x="100507" y="187375"/>
                  </a:lnTo>
                  <a:lnTo>
                    <a:pt x="100025" y="187375"/>
                  </a:lnTo>
                  <a:lnTo>
                    <a:pt x="101155" y="187845"/>
                  </a:lnTo>
                  <a:close/>
                </a:path>
                <a:path w="415925" h="472440">
                  <a:moveTo>
                    <a:pt x="101434" y="172516"/>
                  </a:moveTo>
                  <a:lnTo>
                    <a:pt x="101282" y="172008"/>
                  </a:lnTo>
                  <a:lnTo>
                    <a:pt x="100393" y="172008"/>
                  </a:lnTo>
                  <a:lnTo>
                    <a:pt x="99872" y="172275"/>
                  </a:lnTo>
                  <a:lnTo>
                    <a:pt x="100164" y="172008"/>
                  </a:lnTo>
                  <a:lnTo>
                    <a:pt x="100266" y="171373"/>
                  </a:lnTo>
                  <a:lnTo>
                    <a:pt x="99758" y="171373"/>
                  </a:lnTo>
                  <a:lnTo>
                    <a:pt x="99504" y="172008"/>
                  </a:lnTo>
                  <a:lnTo>
                    <a:pt x="99771" y="172008"/>
                  </a:lnTo>
                  <a:lnTo>
                    <a:pt x="98615" y="173291"/>
                  </a:lnTo>
                  <a:lnTo>
                    <a:pt x="99771" y="172516"/>
                  </a:lnTo>
                  <a:lnTo>
                    <a:pt x="99999" y="172516"/>
                  </a:lnTo>
                  <a:lnTo>
                    <a:pt x="99237" y="173532"/>
                  </a:lnTo>
                  <a:lnTo>
                    <a:pt x="99745" y="173024"/>
                  </a:lnTo>
                  <a:lnTo>
                    <a:pt x="100799" y="172516"/>
                  </a:lnTo>
                  <a:lnTo>
                    <a:pt x="101434" y="172516"/>
                  </a:lnTo>
                  <a:close/>
                </a:path>
                <a:path w="415925" h="472440">
                  <a:moveTo>
                    <a:pt x="101676" y="183184"/>
                  </a:moveTo>
                  <a:lnTo>
                    <a:pt x="101638" y="182676"/>
                  </a:lnTo>
                  <a:lnTo>
                    <a:pt x="101409" y="182600"/>
                  </a:lnTo>
                  <a:lnTo>
                    <a:pt x="101041" y="183184"/>
                  </a:lnTo>
                  <a:lnTo>
                    <a:pt x="101676" y="183184"/>
                  </a:lnTo>
                  <a:close/>
                </a:path>
                <a:path w="415925" h="472440">
                  <a:moveTo>
                    <a:pt x="101854" y="204914"/>
                  </a:moveTo>
                  <a:lnTo>
                    <a:pt x="101396" y="204901"/>
                  </a:lnTo>
                  <a:lnTo>
                    <a:pt x="101536" y="205016"/>
                  </a:lnTo>
                  <a:lnTo>
                    <a:pt x="101688" y="205130"/>
                  </a:lnTo>
                  <a:lnTo>
                    <a:pt x="101765" y="205257"/>
                  </a:lnTo>
                  <a:lnTo>
                    <a:pt x="101841" y="205066"/>
                  </a:lnTo>
                  <a:lnTo>
                    <a:pt x="101854" y="204914"/>
                  </a:lnTo>
                  <a:close/>
                </a:path>
                <a:path w="415925" h="472440">
                  <a:moveTo>
                    <a:pt x="101904" y="205574"/>
                  </a:moveTo>
                  <a:lnTo>
                    <a:pt x="101866" y="205409"/>
                  </a:lnTo>
                  <a:lnTo>
                    <a:pt x="101765" y="205257"/>
                  </a:lnTo>
                  <a:lnTo>
                    <a:pt x="101701" y="205422"/>
                  </a:lnTo>
                  <a:lnTo>
                    <a:pt x="101625" y="205600"/>
                  </a:lnTo>
                  <a:lnTo>
                    <a:pt x="101739" y="205765"/>
                  </a:lnTo>
                  <a:lnTo>
                    <a:pt x="101904" y="205574"/>
                  </a:lnTo>
                  <a:close/>
                </a:path>
                <a:path w="415925" h="472440">
                  <a:moveTo>
                    <a:pt x="102184" y="188264"/>
                  </a:moveTo>
                  <a:lnTo>
                    <a:pt x="101574" y="188010"/>
                  </a:lnTo>
                  <a:lnTo>
                    <a:pt x="101269" y="188010"/>
                  </a:lnTo>
                  <a:lnTo>
                    <a:pt x="100355" y="188010"/>
                  </a:lnTo>
                  <a:lnTo>
                    <a:pt x="99860" y="187642"/>
                  </a:lnTo>
                  <a:lnTo>
                    <a:pt x="100114" y="188010"/>
                  </a:lnTo>
                  <a:lnTo>
                    <a:pt x="99352" y="187629"/>
                  </a:lnTo>
                  <a:lnTo>
                    <a:pt x="99060" y="188010"/>
                  </a:lnTo>
                  <a:lnTo>
                    <a:pt x="98894" y="188264"/>
                  </a:lnTo>
                  <a:lnTo>
                    <a:pt x="99225" y="188010"/>
                  </a:lnTo>
                  <a:lnTo>
                    <a:pt x="99885" y="188010"/>
                  </a:lnTo>
                  <a:lnTo>
                    <a:pt x="99822" y="188264"/>
                  </a:lnTo>
                  <a:lnTo>
                    <a:pt x="102184" y="188264"/>
                  </a:lnTo>
                  <a:close/>
                </a:path>
                <a:path w="415925" h="472440">
                  <a:moveTo>
                    <a:pt x="102235" y="184492"/>
                  </a:moveTo>
                  <a:lnTo>
                    <a:pt x="102108" y="184531"/>
                  </a:lnTo>
                  <a:lnTo>
                    <a:pt x="102235" y="184492"/>
                  </a:lnTo>
                  <a:close/>
                </a:path>
                <a:path w="415925" h="472440">
                  <a:moveTo>
                    <a:pt x="102527" y="221284"/>
                  </a:moveTo>
                  <a:lnTo>
                    <a:pt x="102349" y="221030"/>
                  </a:lnTo>
                  <a:lnTo>
                    <a:pt x="98056" y="221030"/>
                  </a:lnTo>
                  <a:lnTo>
                    <a:pt x="97612" y="221030"/>
                  </a:lnTo>
                  <a:lnTo>
                    <a:pt x="97091" y="221030"/>
                  </a:lnTo>
                  <a:lnTo>
                    <a:pt x="97231" y="221284"/>
                  </a:lnTo>
                  <a:lnTo>
                    <a:pt x="97726" y="221284"/>
                  </a:lnTo>
                  <a:lnTo>
                    <a:pt x="102527" y="221284"/>
                  </a:lnTo>
                  <a:close/>
                </a:path>
                <a:path w="415925" h="472440">
                  <a:moveTo>
                    <a:pt x="102628" y="198551"/>
                  </a:moveTo>
                  <a:lnTo>
                    <a:pt x="102387" y="198170"/>
                  </a:lnTo>
                  <a:lnTo>
                    <a:pt x="102285" y="198043"/>
                  </a:lnTo>
                  <a:lnTo>
                    <a:pt x="98907" y="198043"/>
                  </a:lnTo>
                  <a:lnTo>
                    <a:pt x="98780" y="197916"/>
                  </a:lnTo>
                  <a:lnTo>
                    <a:pt x="98691" y="198043"/>
                  </a:lnTo>
                  <a:lnTo>
                    <a:pt x="98336" y="198043"/>
                  </a:lnTo>
                  <a:lnTo>
                    <a:pt x="98171" y="198043"/>
                  </a:lnTo>
                  <a:lnTo>
                    <a:pt x="97713" y="198170"/>
                  </a:lnTo>
                  <a:lnTo>
                    <a:pt x="98171" y="198551"/>
                  </a:lnTo>
                  <a:lnTo>
                    <a:pt x="102628" y="198551"/>
                  </a:lnTo>
                  <a:close/>
                </a:path>
                <a:path w="415925" h="472440">
                  <a:moveTo>
                    <a:pt x="102679" y="179311"/>
                  </a:moveTo>
                  <a:lnTo>
                    <a:pt x="102539" y="179285"/>
                  </a:lnTo>
                  <a:lnTo>
                    <a:pt x="102679" y="179311"/>
                  </a:lnTo>
                  <a:close/>
                </a:path>
                <a:path w="415925" h="472440">
                  <a:moveTo>
                    <a:pt x="102781" y="199567"/>
                  </a:moveTo>
                  <a:lnTo>
                    <a:pt x="102704" y="199059"/>
                  </a:lnTo>
                  <a:lnTo>
                    <a:pt x="102666" y="198805"/>
                  </a:lnTo>
                  <a:lnTo>
                    <a:pt x="98488" y="198805"/>
                  </a:lnTo>
                  <a:lnTo>
                    <a:pt x="97701" y="198805"/>
                  </a:lnTo>
                  <a:lnTo>
                    <a:pt x="97637" y="199059"/>
                  </a:lnTo>
                  <a:lnTo>
                    <a:pt x="97561" y="199313"/>
                  </a:lnTo>
                  <a:lnTo>
                    <a:pt x="97777" y="199567"/>
                  </a:lnTo>
                  <a:lnTo>
                    <a:pt x="98132" y="199313"/>
                  </a:lnTo>
                  <a:lnTo>
                    <a:pt x="98298" y="199313"/>
                  </a:lnTo>
                  <a:lnTo>
                    <a:pt x="98272" y="200075"/>
                  </a:lnTo>
                  <a:lnTo>
                    <a:pt x="97320" y="199821"/>
                  </a:lnTo>
                  <a:lnTo>
                    <a:pt x="96024" y="201218"/>
                  </a:lnTo>
                  <a:lnTo>
                    <a:pt x="96532" y="201218"/>
                  </a:lnTo>
                  <a:lnTo>
                    <a:pt x="99656" y="202234"/>
                  </a:lnTo>
                  <a:lnTo>
                    <a:pt x="98983" y="202234"/>
                  </a:lnTo>
                  <a:lnTo>
                    <a:pt x="98425" y="202488"/>
                  </a:lnTo>
                  <a:lnTo>
                    <a:pt x="97815" y="202488"/>
                  </a:lnTo>
                  <a:lnTo>
                    <a:pt x="59537" y="202488"/>
                  </a:lnTo>
                  <a:lnTo>
                    <a:pt x="59359" y="202742"/>
                  </a:lnTo>
                  <a:lnTo>
                    <a:pt x="59105" y="202488"/>
                  </a:lnTo>
                  <a:lnTo>
                    <a:pt x="59537" y="202488"/>
                  </a:lnTo>
                  <a:lnTo>
                    <a:pt x="60172" y="201599"/>
                  </a:lnTo>
                  <a:lnTo>
                    <a:pt x="60261" y="201472"/>
                  </a:lnTo>
                  <a:lnTo>
                    <a:pt x="58839" y="200075"/>
                  </a:lnTo>
                  <a:lnTo>
                    <a:pt x="58699" y="200075"/>
                  </a:lnTo>
                  <a:lnTo>
                    <a:pt x="58775" y="199313"/>
                  </a:lnTo>
                  <a:lnTo>
                    <a:pt x="58826" y="198805"/>
                  </a:lnTo>
                  <a:lnTo>
                    <a:pt x="58851" y="198551"/>
                  </a:lnTo>
                  <a:lnTo>
                    <a:pt x="58674" y="198805"/>
                  </a:lnTo>
                  <a:lnTo>
                    <a:pt x="57962" y="198805"/>
                  </a:lnTo>
                  <a:lnTo>
                    <a:pt x="57848" y="198170"/>
                  </a:lnTo>
                  <a:lnTo>
                    <a:pt x="57594" y="198170"/>
                  </a:lnTo>
                  <a:lnTo>
                    <a:pt x="57594" y="211632"/>
                  </a:lnTo>
                  <a:lnTo>
                    <a:pt x="57340" y="211759"/>
                  </a:lnTo>
                  <a:lnTo>
                    <a:pt x="57327" y="211632"/>
                  </a:lnTo>
                  <a:lnTo>
                    <a:pt x="57594" y="211632"/>
                  </a:lnTo>
                  <a:lnTo>
                    <a:pt x="57594" y="198170"/>
                  </a:lnTo>
                  <a:lnTo>
                    <a:pt x="56591" y="198170"/>
                  </a:lnTo>
                  <a:lnTo>
                    <a:pt x="57670" y="197789"/>
                  </a:lnTo>
                  <a:lnTo>
                    <a:pt x="58432" y="197281"/>
                  </a:lnTo>
                  <a:lnTo>
                    <a:pt x="58801" y="197281"/>
                  </a:lnTo>
                  <a:lnTo>
                    <a:pt x="58089" y="196773"/>
                  </a:lnTo>
                  <a:lnTo>
                    <a:pt x="58000" y="196519"/>
                  </a:lnTo>
                  <a:lnTo>
                    <a:pt x="57962" y="196392"/>
                  </a:lnTo>
                  <a:lnTo>
                    <a:pt x="57556" y="196392"/>
                  </a:lnTo>
                  <a:lnTo>
                    <a:pt x="56489" y="196773"/>
                  </a:lnTo>
                  <a:lnTo>
                    <a:pt x="56680" y="196519"/>
                  </a:lnTo>
                  <a:lnTo>
                    <a:pt x="56769" y="196392"/>
                  </a:lnTo>
                  <a:lnTo>
                    <a:pt x="56807" y="195376"/>
                  </a:lnTo>
                  <a:lnTo>
                    <a:pt x="56489" y="195122"/>
                  </a:lnTo>
                  <a:lnTo>
                    <a:pt x="56045" y="194614"/>
                  </a:lnTo>
                  <a:lnTo>
                    <a:pt x="57238" y="194614"/>
                  </a:lnTo>
                  <a:lnTo>
                    <a:pt x="56908" y="194360"/>
                  </a:lnTo>
                  <a:lnTo>
                    <a:pt x="56718" y="194360"/>
                  </a:lnTo>
                  <a:lnTo>
                    <a:pt x="56730" y="193725"/>
                  </a:lnTo>
                  <a:lnTo>
                    <a:pt x="56527" y="193471"/>
                  </a:lnTo>
                  <a:lnTo>
                    <a:pt x="57315" y="193725"/>
                  </a:lnTo>
                  <a:lnTo>
                    <a:pt x="57492" y="193471"/>
                  </a:lnTo>
                  <a:lnTo>
                    <a:pt x="57670" y="193217"/>
                  </a:lnTo>
                  <a:lnTo>
                    <a:pt x="58000" y="192582"/>
                  </a:lnTo>
                  <a:lnTo>
                    <a:pt x="56451" y="191439"/>
                  </a:lnTo>
                  <a:lnTo>
                    <a:pt x="56743" y="190931"/>
                  </a:lnTo>
                  <a:lnTo>
                    <a:pt x="57708" y="191693"/>
                  </a:lnTo>
                  <a:lnTo>
                    <a:pt x="58229" y="191185"/>
                  </a:lnTo>
                  <a:lnTo>
                    <a:pt x="59588" y="191439"/>
                  </a:lnTo>
                  <a:lnTo>
                    <a:pt x="59613" y="191185"/>
                  </a:lnTo>
                  <a:lnTo>
                    <a:pt x="59626" y="190931"/>
                  </a:lnTo>
                  <a:lnTo>
                    <a:pt x="59690" y="190042"/>
                  </a:lnTo>
                  <a:lnTo>
                    <a:pt x="59817" y="190296"/>
                  </a:lnTo>
                  <a:lnTo>
                    <a:pt x="59880" y="190550"/>
                  </a:lnTo>
                  <a:lnTo>
                    <a:pt x="60248" y="190296"/>
                  </a:lnTo>
                  <a:lnTo>
                    <a:pt x="61785" y="190296"/>
                  </a:lnTo>
                  <a:lnTo>
                    <a:pt x="61595" y="190042"/>
                  </a:lnTo>
                  <a:lnTo>
                    <a:pt x="61404" y="189788"/>
                  </a:lnTo>
                  <a:lnTo>
                    <a:pt x="61175" y="189534"/>
                  </a:lnTo>
                  <a:lnTo>
                    <a:pt x="60744" y="188899"/>
                  </a:lnTo>
                  <a:lnTo>
                    <a:pt x="61404" y="189788"/>
                  </a:lnTo>
                  <a:lnTo>
                    <a:pt x="61506" y="189153"/>
                  </a:lnTo>
                  <a:lnTo>
                    <a:pt x="61569" y="188899"/>
                  </a:lnTo>
                  <a:lnTo>
                    <a:pt x="61658" y="188518"/>
                  </a:lnTo>
                  <a:lnTo>
                    <a:pt x="61747" y="188264"/>
                  </a:lnTo>
                  <a:lnTo>
                    <a:pt x="61823" y="188010"/>
                  </a:lnTo>
                  <a:lnTo>
                    <a:pt x="62026" y="188010"/>
                  </a:lnTo>
                  <a:lnTo>
                    <a:pt x="62141" y="188264"/>
                  </a:lnTo>
                  <a:lnTo>
                    <a:pt x="62014" y="187198"/>
                  </a:lnTo>
                  <a:lnTo>
                    <a:pt x="62242" y="186740"/>
                  </a:lnTo>
                  <a:lnTo>
                    <a:pt x="62318" y="186613"/>
                  </a:lnTo>
                  <a:lnTo>
                    <a:pt x="62674" y="186613"/>
                  </a:lnTo>
                  <a:lnTo>
                    <a:pt x="62966" y="187198"/>
                  </a:lnTo>
                  <a:lnTo>
                    <a:pt x="63411" y="187198"/>
                  </a:lnTo>
                  <a:lnTo>
                    <a:pt x="63042" y="186740"/>
                  </a:lnTo>
                  <a:lnTo>
                    <a:pt x="62941" y="186613"/>
                  </a:lnTo>
                  <a:lnTo>
                    <a:pt x="62534" y="186105"/>
                  </a:lnTo>
                  <a:lnTo>
                    <a:pt x="63322" y="186105"/>
                  </a:lnTo>
                  <a:lnTo>
                    <a:pt x="63373" y="186613"/>
                  </a:lnTo>
                  <a:lnTo>
                    <a:pt x="63969" y="186613"/>
                  </a:lnTo>
                  <a:lnTo>
                    <a:pt x="63792" y="186359"/>
                  </a:lnTo>
                  <a:lnTo>
                    <a:pt x="63703" y="186105"/>
                  </a:lnTo>
                  <a:lnTo>
                    <a:pt x="63665" y="185597"/>
                  </a:lnTo>
                  <a:lnTo>
                    <a:pt x="63728" y="185343"/>
                  </a:lnTo>
                  <a:lnTo>
                    <a:pt x="63792" y="185089"/>
                  </a:lnTo>
                  <a:lnTo>
                    <a:pt x="64998" y="185267"/>
                  </a:lnTo>
                  <a:lnTo>
                    <a:pt x="64985" y="185089"/>
                  </a:lnTo>
                  <a:lnTo>
                    <a:pt x="64985" y="184581"/>
                  </a:lnTo>
                  <a:lnTo>
                    <a:pt x="65646" y="184835"/>
                  </a:lnTo>
                  <a:lnTo>
                    <a:pt x="65481" y="184835"/>
                  </a:lnTo>
                  <a:lnTo>
                    <a:pt x="65506" y="185089"/>
                  </a:lnTo>
                  <a:lnTo>
                    <a:pt x="66205" y="185343"/>
                  </a:lnTo>
                  <a:lnTo>
                    <a:pt x="66408" y="185597"/>
                  </a:lnTo>
                  <a:lnTo>
                    <a:pt x="66471" y="185724"/>
                  </a:lnTo>
                  <a:lnTo>
                    <a:pt x="66979" y="185597"/>
                  </a:lnTo>
                  <a:lnTo>
                    <a:pt x="67030" y="186359"/>
                  </a:lnTo>
                  <a:lnTo>
                    <a:pt x="67144" y="186105"/>
                  </a:lnTo>
                  <a:lnTo>
                    <a:pt x="67221" y="185597"/>
                  </a:lnTo>
                  <a:lnTo>
                    <a:pt x="67322" y="184835"/>
                  </a:lnTo>
                  <a:lnTo>
                    <a:pt x="66878" y="184835"/>
                  </a:lnTo>
                  <a:lnTo>
                    <a:pt x="66179" y="185077"/>
                  </a:lnTo>
                  <a:lnTo>
                    <a:pt x="66167" y="184581"/>
                  </a:lnTo>
                  <a:lnTo>
                    <a:pt x="66154" y="184200"/>
                  </a:lnTo>
                  <a:lnTo>
                    <a:pt x="66141" y="183946"/>
                  </a:lnTo>
                  <a:lnTo>
                    <a:pt x="66319" y="183946"/>
                  </a:lnTo>
                  <a:lnTo>
                    <a:pt x="66700" y="184200"/>
                  </a:lnTo>
                  <a:lnTo>
                    <a:pt x="67170" y="184581"/>
                  </a:lnTo>
                  <a:lnTo>
                    <a:pt x="67322" y="184835"/>
                  </a:lnTo>
                  <a:lnTo>
                    <a:pt x="67360" y="184581"/>
                  </a:lnTo>
                  <a:lnTo>
                    <a:pt x="68681" y="184835"/>
                  </a:lnTo>
                  <a:lnTo>
                    <a:pt x="68973" y="184835"/>
                  </a:lnTo>
                  <a:lnTo>
                    <a:pt x="69100" y="185089"/>
                  </a:lnTo>
                  <a:lnTo>
                    <a:pt x="69265" y="185343"/>
                  </a:lnTo>
                  <a:lnTo>
                    <a:pt x="69494" y="185089"/>
                  </a:lnTo>
                  <a:lnTo>
                    <a:pt x="69710" y="184835"/>
                  </a:lnTo>
                  <a:lnTo>
                    <a:pt x="70053" y="184835"/>
                  </a:lnTo>
                  <a:lnTo>
                    <a:pt x="69926" y="184581"/>
                  </a:lnTo>
                  <a:lnTo>
                    <a:pt x="69723" y="184200"/>
                  </a:lnTo>
                  <a:lnTo>
                    <a:pt x="69380" y="184200"/>
                  </a:lnTo>
                  <a:lnTo>
                    <a:pt x="69380" y="184835"/>
                  </a:lnTo>
                  <a:lnTo>
                    <a:pt x="69240" y="184962"/>
                  </a:lnTo>
                  <a:lnTo>
                    <a:pt x="69138" y="184835"/>
                  </a:lnTo>
                  <a:lnTo>
                    <a:pt x="69316" y="184581"/>
                  </a:lnTo>
                  <a:lnTo>
                    <a:pt x="69380" y="184835"/>
                  </a:lnTo>
                  <a:lnTo>
                    <a:pt x="69380" y="184200"/>
                  </a:lnTo>
                  <a:lnTo>
                    <a:pt x="69253" y="184200"/>
                  </a:lnTo>
                  <a:lnTo>
                    <a:pt x="70065" y="183946"/>
                  </a:lnTo>
                  <a:lnTo>
                    <a:pt x="69684" y="183692"/>
                  </a:lnTo>
                  <a:lnTo>
                    <a:pt x="69303" y="183692"/>
                  </a:lnTo>
                  <a:lnTo>
                    <a:pt x="68554" y="184073"/>
                  </a:lnTo>
                  <a:lnTo>
                    <a:pt x="68580" y="183946"/>
                  </a:lnTo>
                  <a:lnTo>
                    <a:pt x="68668" y="183438"/>
                  </a:lnTo>
                  <a:lnTo>
                    <a:pt x="68707" y="183184"/>
                  </a:lnTo>
                  <a:lnTo>
                    <a:pt x="69176" y="183591"/>
                  </a:lnTo>
                  <a:lnTo>
                    <a:pt x="69151" y="183184"/>
                  </a:lnTo>
                  <a:lnTo>
                    <a:pt x="69100" y="182422"/>
                  </a:lnTo>
                  <a:lnTo>
                    <a:pt x="69075" y="182168"/>
                  </a:lnTo>
                  <a:lnTo>
                    <a:pt x="69977" y="183184"/>
                  </a:lnTo>
                  <a:lnTo>
                    <a:pt x="70345" y="183184"/>
                  </a:lnTo>
                  <a:lnTo>
                    <a:pt x="71297" y="183438"/>
                  </a:lnTo>
                  <a:lnTo>
                    <a:pt x="70891" y="183438"/>
                  </a:lnTo>
                  <a:lnTo>
                    <a:pt x="71158" y="183946"/>
                  </a:lnTo>
                  <a:lnTo>
                    <a:pt x="71831" y="183184"/>
                  </a:lnTo>
                  <a:lnTo>
                    <a:pt x="73025" y="182930"/>
                  </a:lnTo>
                  <a:lnTo>
                    <a:pt x="73025" y="182168"/>
                  </a:lnTo>
                  <a:lnTo>
                    <a:pt x="73012" y="181406"/>
                  </a:lnTo>
                  <a:lnTo>
                    <a:pt x="73190" y="181025"/>
                  </a:lnTo>
                  <a:lnTo>
                    <a:pt x="73380" y="181406"/>
                  </a:lnTo>
                  <a:lnTo>
                    <a:pt x="73482" y="181660"/>
                  </a:lnTo>
                  <a:lnTo>
                    <a:pt x="73533" y="181914"/>
                  </a:lnTo>
                  <a:lnTo>
                    <a:pt x="73710" y="181660"/>
                  </a:lnTo>
                  <a:lnTo>
                    <a:pt x="74231" y="181660"/>
                  </a:lnTo>
                  <a:lnTo>
                    <a:pt x="74358" y="181660"/>
                  </a:lnTo>
                  <a:lnTo>
                    <a:pt x="74777" y="181660"/>
                  </a:lnTo>
                  <a:lnTo>
                    <a:pt x="74714" y="181432"/>
                  </a:lnTo>
                  <a:lnTo>
                    <a:pt x="75247" y="181406"/>
                  </a:lnTo>
                  <a:lnTo>
                    <a:pt x="77457" y="182422"/>
                  </a:lnTo>
                  <a:lnTo>
                    <a:pt x="77355" y="181406"/>
                  </a:lnTo>
                  <a:lnTo>
                    <a:pt x="77038" y="178231"/>
                  </a:lnTo>
                  <a:lnTo>
                    <a:pt x="77482" y="178231"/>
                  </a:lnTo>
                  <a:lnTo>
                    <a:pt x="79349" y="179247"/>
                  </a:lnTo>
                  <a:lnTo>
                    <a:pt x="81635" y="179247"/>
                  </a:lnTo>
                  <a:lnTo>
                    <a:pt x="83286" y="176707"/>
                  </a:lnTo>
                  <a:lnTo>
                    <a:pt x="86525" y="177685"/>
                  </a:lnTo>
                  <a:lnTo>
                    <a:pt x="86436" y="177215"/>
                  </a:lnTo>
                  <a:lnTo>
                    <a:pt x="86283" y="177215"/>
                  </a:lnTo>
                  <a:lnTo>
                    <a:pt x="86461" y="176707"/>
                  </a:lnTo>
                  <a:lnTo>
                    <a:pt x="86588" y="176339"/>
                  </a:lnTo>
                  <a:lnTo>
                    <a:pt x="87033" y="177215"/>
                  </a:lnTo>
                  <a:lnTo>
                    <a:pt x="87083" y="176707"/>
                  </a:lnTo>
                  <a:lnTo>
                    <a:pt x="87223" y="176199"/>
                  </a:lnTo>
                  <a:lnTo>
                    <a:pt x="87096" y="176199"/>
                  </a:lnTo>
                  <a:lnTo>
                    <a:pt x="87680" y="175437"/>
                  </a:lnTo>
                  <a:lnTo>
                    <a:pt x="87871" y="175183"/>
                  </a:lnTo>
                  <a:lnTo>
                    <a:pt x="88049" y="175183"/>
                  </a:lnTo>
                  <a:lnTo>
                    <a:pt x="89408" y="177596"/>
                  </a:lnTo>
                  <a:lnTo>
                    <a:pt x="90017" y="176199"/>
                  </a:lnTo>
                  <a:lnTo>
                    <a:pt x="90284" y="176199"/>
                  </a:lnTo>
                  <a:lnTo>
                    <a:pt x="89827" y="175437"/>
                  </a:lnTo>
                  <a:lnTo>
                    <a:pt x="90258" y="175437"/>
                  </a:lnTo>
                  <a:lnTo>
                    <a:pt x="90551" y="175183"/>
                  </a:lnTo>
                  <a:lnTo>
                    <a:pt x="91071" y="175183"/>
                  </a:lnTo>
                  <a:lnTo>
                    <a:pt x="91376" y="175183"/>
                  </a:lnTo>
                  <a:lnTo>
                    <a:pt x="91452" y="175437"/>
                  </a:lnTo>
                  <a:lnTo>
                    <a:pt x="91681" y="175183"/>
                  </a:lnTo>
                  <a:lnTo>
                    <a:pt x="92240" y="174548"/>
                  </a:lnTo>
                  <a:lnTo>
                    <a:pt x="93116" y="174548"/>
                  </a:lnTo>
                  <a:lnTo>
                    <a:pt x="92557" y="176199"/>
                  </a:lnTo>
                  <a:lnTo>
                    <a:pt x="93802" y="176199"/>
                  </a:lnTo>
                  <a:lnTo>
                    <a:pt x="94488" y="174548"/>
                  </a:lnTo>
                  <a:lnTo>
                    <a:pt x="95237" y="174548"/>
                  </a:lnTo>
                  <a:lnTo>
                    <a:pt x="93357" y="174040"/>
                  </a:lnTo>
                  <a:lnTo>
                    <a:pt x="93802" y="174040"/>
                  </a:lnTo>
                  <a:lnTo>
                    <a:pt x="93700" y="173532"/>
                  </a:lnTo>
                  <a:lnTo>
                    <a:pt x="94081" y="173532"/>
                  </a:lnTo>
                  <a:lnTo>
                    <a:pt x="94018" y="173024"/>
                  </a:lnTo>
                  <a:lnTo>
                    <a:pt x="93954" y="172516"/>
                  </a:lnTo>
                  <a:lnTo>
                    <a:pt x="93891" y="172008"/>
                  </a:lnTo>
                  <a:lnTo>
                    <a:pt x="94005" y="170865"/>
                  </a:lnTo>
                  <a:lnTo>
                    <a:pt x="94526" y="170865"/>
                  </a:lnTo>
                  <a:lnTo>
                    <a:pt x="93281" y="170230"/>
                  </a:lnTo>
                  <a:lnTo>
                    <a:pt x="92633" y="170230"/>
                  </a:lnTo>
                  <a:lnTo>
                    <a:pt x="92227" y="170865"/>
                  </a:lnTo>
                  <a:lnTo>
                    <a:pt x="91846" y="170230"/>
                  </a:lnTo>
                  <a:lnTo>
                    <a:pt x="91694" y="170611"/>
                  </a:lnTo>
                  <a:lnTo>
                    <a:pt x="91579" y="170230"/>
                  </a:lnTo>
                  <a:lnTo>
                    <a:pt x="91186" y="170230"/>
                  </a:lnTo>
                  <a:lnTo>
                    <a:pt x="90919" y="171208"/>
                  </a:lnTo>
                  <a:lnTo>
                    <a:pt x="91173" y="171373"/>
                  </a:lnTo>
                  <a:lnTo>
                    <a:pt x="90881" y="171373"/>
                  </a:lnTo>
                  <a:lnTo>
                    <a:pt x="90563" y="171767"/>
                  </a:lnTo>
                  <a:lnTo>
                    <a:pt x="90208" y="171373"/>
                  </a:lnTo>
                  <a:lnTo>
                    <a:pt x="90055" y="170865"/>
                  </a:lnTo>
                  <a:lnTo>
                    <a:pt x="89801" y="171272"/>
                  </a:lnTo>
                  <a:lnTo>
                    <a:pt x="89801" y="170865"/>
                  </a:lnTo>
                  <a:lnTo>
                    <a:pt x="88938" y="170865"/>
                  </a:lnTo>
                  <a:lnTo>
                    <a:pt x="88950" y="171767"/>
                  </a:lnTo>
                  <a:lnTo>
                    <a:pt x="88633" y="171373"/>
                  </a:lnTo>
                  <a:lnTo>
                    <a:pt x="88303" y="171373"/>
                  </a:lnTo>
                  <a:lnTo>
                    <a:pt x="87871" y="172275"/>
                  </a:lnTo>
                  <a:lnTo>
                    <a:pt x="87528" y="170865"/>
                  </a:lnTo>
                  <a:lnTo>
                    <a:pt x="87490" y="171373"/>
                  </a:lnTo>
                  <a:lnTo>
                    <a:pt x="87287" y="172008"/>
                  </a:lnTo>
                  <a:lnTo>
                    <a:pt x="87541" y="172008"/>
                  </a:lnTo>
                  <a:lnTo>
                    <a:pt x="86956" y="172262"/>
                  </a:lnTo>
                  <a:lnTo>
                    <a:pt x="87033" y="171373"/>
                  </a:lnTo>
                  <a:lnTo>
                    <a:pt x="87071" y="170865"/>
                  </a:lnTo>
                  <a:lnTo>
                    <a:pt x="86918" y="170865"/>
                  </a:lnTo>
                  <a:lnTo>
                    <a:pt x="85801" y="172504"/>
                  </a:lnTo>
                  <a:lnTo>
                    <a:pt x="85559" y="171373"/>
                  </a:lnTo>
                  <a:lnTo>
                    <a:pt x="85445" y="172402"/>
                  </a:lnTo>
                  <a:lnTo>
                    <a:pt x="84150" y="172008"/>
                  </a:lnTo>
                  <a:lnTo>
                    <a:pt x="83870" y="172516"/>
                  </a:lnTo>
                  <a:lnTo>
                    <a:pt x="83654" y="172910"/>
                  </a:lnTo>
                  <a:lnTo>
                    <a:pt x="83667" y="172516"/>
                  </a:lnTo>
                  <a:lnTo>
                    <a:pt x="82842" y="172516"/>
                  </a:lnTo>
                  <a:lnTo>
                    <a:pt x="82981" y="173024"/>
                  </a:lnTo>
                  <a:lnTo>
                    <a:pt x="83159" y="173024"/>
                  </a:lnTo>
                  <a:lnTo>
                    <a:pt x="82499" y="173532"/>
                  </a:lnTo>
                  <a:lnTo>
                    <a:pt x="82410" y="174040"/>
                  </a:lnTo>
                  <a:lnTo>
                    <a:pt x="82346" y="174434"/>
                  </a:lnTo>
                  <a:lnTo>
                    <a:pt x="81991" y="174040"/>
                  </a:lnTo>
                  <a:lnTo>
                    <a:pt x="81584" y="173609"/>
                  </a:lnTo>
                  <a:lnTo>
                    <a:pt x="81584" y="173913"/>
                  </a:lnTo>
                  <a:lnTo>
                    <a:pt x="81292" y="173659"/>
                  </a:lnTo>
                  <a:lnTo>
                    <a:pt x="81292" y="174040"/>
                  </a:lnTo>
                  <a:lnTo>
                    <a:pt x="81216" y="174548"/>
                  </a:lnTo>
                  <a:lnTo>
                    <a:pt x="81051" y="174320"/>
                  </a:lnTo>
                  <a:lnTo>
                    <a:pt x="81216" y="174548"/>
                  </a:lnTo>
                  <a:lnTo>
                    <a:pt x="81216" y="173951"/>
                  </a:lnTo>
                  <a:lnTo>
                    <a:pt x="81153" y="173786"/>
                  </a:lnTo>
                  <a:lnTo>
                    <a:pt x="81292" y="174040"/>
                  </a:lnTo>
                  <a:lnTo>
                    <a:pt x="81292" y="173659"/>
                  </a:lnTo>
                  <a:lnTo>
                    <a:pt x="81153" y="173532"/>
                  </a:lnTo>
                  <a:lnTo>
                    <a:pt x="81343" y="173532"/>
                  </a:lnTo>
                  <a:lnTo>
                    <a:pt x="81584" y="173913"/>
                  </a:lnTo>
                  <a:lnTo>
                    <a:pt x="81584" y="173609"/>
                  </a:lnTo>
                  <a:lnTo>
                    <a:pt x="82245" y="173024"/>
                  </a:lnTo>
                  <a:lnTo>
                    <a:pt x="81965" y="172516"/>
                  </a:lnTo>
                  <a:lnTo>
                    <a:pt x="82067" y="173024"/>
                  </a:lnTo>
                  <a:lnTo>
                    <a:pt x="80937" y="173367"/>
                  </a:lnTo>
                  <a:lnTo>
                    <a:pt x="80886" y="174040"/>
                  </a:lnTo>
                  <a:lnTo>
                    <a:pt x="80556" y="173532"/>
                  </a:lnTo>
                  <a:lnTo>
                    <a:pt x="80848" y="173532"/>
                  </a:lnTo>
                  <a:lnTo>
                    <a:pt x="80886" y="174040"/>
                  </a:lnTo>
                  <a:lnTo>
                    <a:pt x="80886" y="173278"/>
                  </a:lnTo>
                  <a:lnTo>
                    <a:pt x="80746" y="173024"/>
                  </a:lnTo>
                  <a:lnTo>
                    <a:pt x="80810" y="173405"/>
                  </a:lnTo>
                  <a:lnTo>
                    <a:pt x="80378" y="173532"/>
                  </a:lnTo>
                  <a:lnTo>
                    <a:pt x="80365" y="174040"/>
                  </a:lnTo>
                  <a:lnTo>
                    <a:pt x="80162" y="174040"/>
                  </a:lnTo>
                  <a:lnTo>
                    <a:pt x="79387" y="173532"/>
                  </a:lnTo>
                  <a:lnTo>
                    <a:pt x="79413" y="174548"/>
                  </a:lnTo>
                  <a:lnTo>
                    <a:pt x="78765" y="174548"/>
                  </a:lnTo>
                  <a:lnTo>
                    <a:pt x="78803" y="173532"/>
                  </a:lnTo>
                  <a:lnTo>
                    <a:pt x="78003" y="173532"/>
                  </a:lnTo>
                  <a:lnTo>
                    <a:pt x="77990" y="174548"/>
                  </a:lnTo>
                  <a:lnTo>
                    <a:pt x="77431" y="174548"/>
                  </a:lnTo>
                  <a:lnTo>
                    <a:pt x="77279" y="175183"/>
                  </a:lnTo>
                  <a:lnTo>
                    <a:pt x="77254" y="175310"/>
                  </a:lnTo>
                  <a:lnTo>
                    <a:pt x="76860" y="175183"/>
                  </a:lnTo>
                  <a:lnTo>
                    <a:pt x="76009" y="175183"/>
                  </a:lnTo>
                  <a:lnTo>
                    <a:pt x="75895" y="176199"/>
                  </a:lnTo>
                  <a:lnTo>
                    <a:pt x="76123" y="176707"/>
                  </a:lnTo>
                  <a:lnTo>
                    <a:pt x="76250" y="177215"/>
                  </a:lnTo>
                  <a:lnTo>
                    <a:pt x="75996" y="177215"/>
                  </a:lnTo>
                  <a:lnTo>
                    <a:pt x="75984" y="178104"/>
                  </a:lnTo>
                  <a:lnTo>
                    <a:pt x="75780" y="177723"/>
                  </a:lnTo>
                  <a:lnTo>
                    <a:pt x="75590" y="177723"/>
                  </a:lnTo>
                  <a:lnTo>
                    <a:pt x="75692" y="177215"/>
                  </a:lnTo>
                  <a:lnTo>
                    <a:pt x="75526" y="177215"/>
                  </a:lnTo>
                  <a:lnTo>
                    <a:pt x="75526" y="181025"/>
                  </a:lnTo>
                  <a:lnTo>
                    <a:pt x="75260" y="181165"/>
                  </a:lnTo>
                  <a:lnTo>
                    <a:pt x="75272" y="181025"/>
                  </a:lnTo>
                  <a:lnTo>
                    <a:pt x="75526" y="181025"/>
                  </a:lnTo>
                  <a:lnTo>
                    <a:pt x="75526" y="177215"/>
                  </a:lnTo>
                  <a:lnTo>
                    <a:pt x="75260" y="176885"/>
                  </a:lnTo>
                  <a:lnTo>
                    <a:pt x="75260" y="180771"/>
                  </a:lnTo>
                  <a:lnTo>
                    <a:pt x="74612" y="181406"/>
                  </a:lnTo>
                  <a:lnTo>
                    <a:pt x="74549" y="180771"/>
                  </a:lnTo>
                  <a:lnTo>
                    <a:pt x="74485" y="180517"/>
                  </a:lnTo>
                  <a:lnTo>
                    <a:pt x="75260" y="180771"/>
                  </a:lnTo>
                  <a:lnTo>
                    <a:pt x="75260" y="176885"/>
                  </a:lnTo>
                  <a:lnTo>
                    <a:pt x="75145" y="176707"/>
                  </a:lnTo>
                  <a:lnTo>
                    <a:pt x="74904" y="177215"/>
                  </a:lnTo>
                  <a:lnTo>
                    <a:pt x="74726" y="177723"/>
                  </a:lnTo>
                  <a:lnTo>
                    <a:pt x="74320" y="177723"/>
                  </a:lnTo>
                  <a:lnTo>
                    <a:pt x="73825" y="176707"/>
                  </a:lnTo>
                  <a:lnTo>
                    <a:pt x="74968" y="176707"/>
                  </a:lnTo>
                  <a:lnTo>
                    <a:pt x="74269" y="176199"/>
                  </a:lnTo>
                  <a:lnTo>
                    <a:pt x="74955" y="176199"/>
                  </a:lnTo>
                  <a:lnTo>
                    <a:pt x="74129" y="175183"/>
                  </a:lnTo>
                  <a:lnTo>
                    <a:pt x="73520" y="175183"/>
                  </a:lnTo>
                  <a:lnTo>
                    <a:pt x="73748" y="176199"/>
                  </a:lnTo>
                  <a:lnTo>
                    <a:pt x="72707" y="176199"/>
                  </a:lnTo>
                  <a:lnTo>
                    <a:pt x="72694" y="176707"/>
                  </a:lnTo>
                  <a:lnTo>
                    <a:pt x="73037" y="176707"/>
                  </a:lnTo>
                  <a:lnTo>
                    <a:pt x="72961" y="177215"/>
                  </a:lnTo>
                  <a:lnTo>
                    <a:pt x="72148" y="178485"/>
                  </a:lnTo>
                  <a:lnTo>
                    <a:pt x="71285" y="175437"/>
                  </a:lnTo>
                  <a:lnTo>
                    <a:pt x="71208" y="175183"/>
                  </a:lnTo>
                  <a:lnTo>
                    <a:pt x="70916" y="176199"/>
                  </a:lnTo>
                  <a:lnTo>
                    <a:pt x="70840" y="177723"/>
                  </a:lnTo>
                  <a:lnTo>
                    <a:pt x="70993" y="178231"/>
                  </a:lnTo>
                  <a:lnTo>
                    <a:pt x="71069" y="178485"/>
                  </a:lnTo>
                  <a:lnTo>
                    <a:pt x="71094" y="178612"/>
                  </a:lnTo>
                  <a:lnTo>
                    <a:pt x="70243" y="178231"/>
                  </a:lnTo>
                  <a:lnTo>
                    <a:pt x="70154" y="177723"/>
                  </a:lnTo>
                  <a:lnTo>
                    <a:pt x="69519" y="177876"/>
                  </a:lnTo>
                  <a:lnTo>
                    <a:pt x="68922" y="178015"/>
                  </a:lnTo>
                  <a:lnTo>
                    <a:pt x="69049" y="178231"/>
                  </a:lnTo>
                  <a:lnTo>
                    <a:pt x="69748" y="178231"/>
                  </a:lnTo>
                  <a:lnTo>
                    <a:pt x="70078" y="178739"/>
                  </a:lnTo>
                  <a:lnTo>
                    <a:pt x="70154" y="178866"/>
                  </a:lnTo>
                  <a:lnTo>
                    <a:pt x="69773" y="178739"/>
                  </a:lnTo>
                  <a:lnTo>
                    <a:pt x="69113" y="178523"/>
                  </a:lnTo>
                  <a:lnTo>
                    <a:pt x="68757" y="178739"/>
                  </a:lnTo>
                  <a:lnTo>
                    <a:pt x="68503" y="178231"/>
                  </a:lnTo>
                  <a:lnTo>
                    <a:pt x="67970" y="178231"/>
                  </a:lnTo>
                  <a:lnTo>
                    <a:pt x="68440" y="178117"/>
                  </a:lnTo>
                  <a:lnTo>
                    <a:pt x="68300" y="177863"/>
                  </a:lnTo>
                  <a:lnTo>
                    <a:pt x="67678" y="178231"/>
                  </a:lnTo>
                  <a:lnTo>
                    <a:pt x="67373" y="178485"/>
                  </a:lnTo>
                  <a:lnTo>
                    <a:pt x="66840" y="179247"/>
                  </a:lnTo>
                  <a:lnTo>
                    <a:pt x="66751" y="179374"/>
                  </a:lnTo>
                  <a:lnTo>
                    <a:pt x="65824" y="180009"/>
                  </a:lnTo>
                  <a:lnTo>
                    <a:pt x="65824" y="179374"/>
                  </a:lnTo>
                  <a:lnTo>
                    <a:pt x="65646" y="179247"/>
                  </a:lnTo>
                  <a:lnTo>
                    <a:pt x="65506" y="179247"/>
                  </a:lnTo>
                  <a:lnTo>
                    <a:pt x="65506" y="181025"/>
                  </a:lnTo>
                  <a:lnTo>
                    <a:pt x="65316" y="181025"/>
                  </a:lnTo>
                  <a:lnTo>
                    <a:pt x="64731" y="180771"/>
                  </a:lnTo>
                  <a:lnTo>
                    <a:pt x="65278" y="180517"/>
                  </a:lnTo>
                  <a:lnTo>
                    <a:pt x="65430" y="180771"/>
                  </a:lnTo>
                  <a:lnTo>
                    <a:pt x="65506" y="181025"/>
                  </a:lnTo>
                  <a:lnTo>
                    <a:pt x="65506" y="179247"/>
                  </a:lnTo>
                  <a:lnTo>
                    <a:pt x="65328" y="179247"/>
                  </a:lnTo>
                  <a:lnTo>
                    <a:pt x="64503" y="180009"/>
                  </a:lnTo>
                  <a:lnTo>
                    <a:pt x="64236" y="180009"/>
                  </a:lnTo>
                  <a:lnTo>
                    <a:pt x="61760" y="180771"/>
                  </a:lnTo>
                  <a:lnTo>
                    <a:pt x="61099" y="180771"/>
                  </a:lnTo>
                  <a:lnTo>
                    <a:pt x="61023" y="181660"/>
                  </a:lnTo>
                  <a:lnTo>
                    <a:pt x="61010" y="181914"/>
                  </a:lnTo>
                  <a:lnTo>
                    <a:pt x="60896" y="182168"/>
                  </a:lnTo>
                  <a:lnTo>
                    <a:pt x="60782" y="182295"/>
                  </a:lnTo>
                  <a:lnTo>
                    <a:pt x="60426" y="181914"/>
                  </a:lnTo>
                  <a:lnTo>
                    <a:pt x="60248" y="182168"/>
                  </a:lnTo>
                  <a:lnTo>
                    <a:pt x="60159" y="182422"/>
                  </a:lnTo>
                  <a:lnTo>
                    <a:pt x="60071" y="182676"/>
                  </a:lnTo>
                  <a:lnTo>
                    <a:pt x="59093" y="184200"/>
                  </a:lnTo>
                  <a:lnTo>
                    <a:pt x="57797" y="183946"/>
                  </a:lnTo>
                  <a:lnTo>
                    <a:pt x="57823" y="183692"/>
                  </a:lnTo>
                  <a:lnTo>
                    <a:pt x="56172" y="183946"/>
                  </a:lnTo>
                  <a:lnTo>
                    <a:pt x="57086" y="183946"/>
                  </a:lnTo>
                  <a:lnTo>
                    <a:pt x="58064" y="185483"/>
                  </a:lnTo>
                  <a:lnTo>
                    <a:pt x="57048" y="185343"/>
                  </a:lnTo>
                  <a:lnTo>
                    <a:pt x="57073" y="185089"/>
                  </a:lnTo>
                  <a:lnTo>
                    <a:pt x="55460" y="185724"/>
                  </a:lnTo>
                  <a:lnTo>
                    <a:pt x="54660" y="187198"/>
                  </a:lnTo>
                  <a:lnTo>
                    <a:pt x="54559" y="187375"/>
                  </a:lnTo>
                  <a:lnTo>
                    <a:pt x="52031" y="188010"/>
                  </a:lnTo>
                  <a:lnTo>
                    <a:pt x="52654" y="188010"/>
                  </a:lnTo>
                  <a:lnTo>
                    <a:pt x="53352" y="188772"/>
                  </a:lnTo>
                  <a:lnTo>
                    <a:pt x="52959" y="188772"/>
                  </a:lnTo>
                  <a:lnTo>
                    <a:pt x="50673" y="189788"/>
                  </a:lnTo>
                  <a:lnTo>
                    <a:pt x="52247" y="190677"/>
                  </a:lnTo>
                  <a:lnTo>
                    <a:pt x="51142" y="191325"/>
                  </a:lnTo>
                  <a:lnTo>
                    <a:pt x="50927" y="190931"/>
                  </a:lnTo>
                  <a:lnTo>
                    <a:pt x="49999" y="192201"/>
                  </a:lnTo>
                  <a:lnTo>
                    <a:pt x="49822" y="192582"/>
                  </a:lnTo>
                  <a:lnTo>
                    <a:pt x="51155" y="193217"/>
                  </a:lnTo>
                  <a:lnTo>
                    <a:pt x="50914" y="193217"/>
                  </a:lnTo>
                  <a:lnTo>
                    <a:pt x="50965" y="193598"/>
                  </a:lnTo>
                  <a:lnTo>
                    <a:pt x="50533" y="193471"/>
                  </a:lnTo>
                  <a:lnTo>
                    <a:pt x="50177" y="193471"/>
                  </a:lnTo>
                  <a:lnTo>
                    <a:pt x="50596" y="194106"/>
                  </a:lnTo>
                  <a:lnTo>
                    <a:pt x="50876" y="194360"/>
                  </a:lnTo>
                  <a:lnTo>
                    <a:pt x="49758" y="194868"/>
                  </a:lnTo>
                  <a:lnTo>
                    <a:pt x="49834" y="195122"/>
                  </a:lnTo>
                  <a:lnTo>
                    <a:pt x="49911" y="195376"/>
                  </a:lnTo>
                  <a:lnTo>
                    <a:pt x="50190" y="195122"/>
                  </a:lnTo>
                  <a:lnTo>
                    <a:pt x="50647" y="195122"/>
                  </a:lnTo>
                  <a:lnTo>
                    <a:pt x="50584" y="196773"/>
                  </a:lnTo>
                  <a:lnTo>
                    <a:pt x="50469" y="197281"/>
                  </a:lnTo>
                  <a:lnTo>
                    <a:pt x="50419" y="197535"/>
                  </a:lnTo>
                  <a:lnTo>
                    <a:pt x="50038" y="197535"/>
                  </a:lnTo>
                  <a:lnTo>
                    <a:pt x="50800" y="198551"/>
                  </a:lnTo>
                  <a:lnTo>
                    <a:pt x="51003" y="198551"/>
                  </a:lnTo>
                  <a:lnTo>
                    <a:pt x="51549" y="199021"/>
                  </a:lnTo>
                  <a:lnTo>
                    <a:pt x="50622" y="198805"/>
                  </a:lnTo>
                  <a:lnTo>
                    <a:pt x="51206" y="199059"/>
                  </a:lnTo>
                  <a:lnTo>
                    <a:pt x="51612" y="199059"/>
                  </a:lnTo>
                  <a:lnTo>
                    <a:pt x="51765" y="199059"/>
                  </a:lnTo>
                  <a:lnTo>
                    <a:pt x="49834" y="199313"/>
                  </a:lnTo>
                  <a:lnTo>
                    <a:pt x="50673" y="199529"/>
                  </a:lnTo>
                  <a:lnTo>
                    <a:pt x="51549" y="199313"/>
                  </a:lnTo>
                  <a:lnTo>
                    <a:pt x="51142" y="200075"/>
                  </a:lnTo>
                  <a:lnTo>
                    <a:pt x="51269" y="200075"/>
                  </a:lnTo>
                  <a:lnTo>
                    <a:pt x="51638" y="200710"/>
                  </a:lnTo>
                  <a:lnTo>
                    <a:pt x="52082" y="201218"/>
                  </a:lnTo>
                  <a:lnTo>
                    <a:pt x="51358" y="201218"/>
                  </a:lnTo>
                  <a:lnTo>
                    <a:pt x="51650" y="202234"/>
                  </a:lnTo>
                  <a:lnTo>
                    <a:pt x="52412" y="202996"/>
                  </a:lnTo>
                  <a:lnTo>
                    <a:pt x="52590" y="203250"/>
                  </a:lnTo>
                  <a:lnTo>
                    <a:pt x="52654" y="203377"/>
                  </a:lnTo>
                  <a:lnTo>
                    <a:pt x="52755" y="203631"/>
                  </a:lnTo>
                  <a:lnTo>
                    <a:pt x="52870" y="203885"/>
                  </a:lnTo>
                  <a:lnTo>
                    <a:pt x="52971" y="204139"/>
                  </a:lnTo>
                  <a:lnTo>
                    <a:pt x="53086" y="203885"/>
                  </a:lnTo>
                  <a:lnTo>
                    <a:pt x="53111" y="203758"/>
                  </a:lnTo>
                  <a:lnTo>
                    <a:pt x="54114" y="203377"/>
                  </a:lnTo>
                  <a:lnTo>
                    <a:pt x="54343" y="203631"/>
                  </a:lnTo>
                  <a:lnTo>
                    <a:pt x="54140" y="203758"/>
                  </a:lnTo>
                  <a:lnTo>
                    <a:pt x="54559" y="203885"/>
                  </a:lnTo>
                  <a:lnTo>
                    <a:pt x="54635" y="204266"/>
                  </a:lnTo>
                  <a:lnTo>
                    <a:pt x="53708" y="204520"/>
                  </a:lnTo>
                  <a:lnTo>
                    <a:pt x="53327" y="204393"/>
                  </a:lnTo>
                  <a:lnTo>
                    <a:pt x="53848" y="204774"/>
                  </a:lnTo>
                  <a:lnTo>
                    <a:pt x="53416" y="204901"/>
                  </a:lnTo>
                  <a:lnTo>
                    <a:pt x="53073" y="205028"/>
                  </a:lnTo>
                  <a:lnTo>
                    <a:pt x="53695" y="204901"/>
                  </a:lnTo>
                  <a:lnTo>
                    <a:pt x="53365" y="205282"/>
                  </a:lnTo>
                  <a:lnTo>
                    <a:pt x="53263" y="205409"/>
                  </a:lnTo>
                  <a:lnTo>
                    <a:pt x="53149" y="205536"/>
                  </a:lnTo>
                  <a:lnTo>
                    <a:pt x="53047" y="205663"/>
                  </a:lnTo>
                  <a:lnTo>
                    <a:pt x="52933" y="205790"/>
                  </a:lnTo>
                  <a:lnTo>
                    <a:pt x="52819" y="205917"/>
                  </a:lnTo>
                  <a:lnTo>
                    <a:pt x="52717" y="206044"/>
                  </a:lnTo>
                  <a:lnTo>
                    <a:pt x="52603" y="206171"/>
                  </a:lnTo>
                  <a:lnTo>
                    <a:pt x="53657" y="206044"/>
                  </a:lnTo>
                  <a:lnTo>
                    <a:pt x="53721" y="206933"/>
                  </a:lnTo>
                  <a:lnTo>
                    <a:pt x="53835" y="207187"/>
                  </a:lnTo>
                  <a:lnTo>
                    <a:pt x="53898" y="207314"/>
                  </a:lnTo>
                  <a:lnTo>
                    <a:pt x="54406" y="207695"/>
                  </a:lnTo>
                  <a:lnTo>
                    <a:pt x="54724" y="208330"/>
                  </a:lnTo>
                  <a:lnTo>
                    <a:pt x="54787" y="208457"/>
                  </a:lnTo>
                  <a:lnTo>
                    <a:pt x="54851" y="208584"/>
                  </a:lnTo>
                  <a:lnTo>
                    <a:pt x="55346" y="208330"/>
                  </a:lnTo>
                  <a:lnTo>
                    <a:pt x="55587" y="208330"/>
                  </a:lnTo>
                  <a:lnTo>
                    <a:pt x="55575" y="208711"/>
                  </a:lnTo>
                  <a:lnTo>
                    <a:pt x="56286" y="208711"/>
                  </a:lnTo>
                  <a:lnTo>
                    <a:pt x="56197" y="209854"/>
                  </a:lnTo>
                  <a:lnTo>
                    <a:pt x="56134" y="209981"/>
                  </a:lnTo>
                  <a:lnTo>
                    <a:pt x="56057" y="210108"/>
                  </a:lnTo>
                  <a:lnTo>
                    <a:pt x="55994" y="210235"/>
                  </a:lnTo>
                  <a:lnTo>
                    <a:pt x="56337" y="210870"/>
                  </a:lnTo>
                  <a:lnTo>
                    <a:pt x="56857" y="211632"/>
                  </a:lnTo>
                  <a:lnTo>
                    <a:pt x="57353" y="212140"/>
                  </a:lnTo>
                  <a:lnTo>
                    <a:pt x="57569" y="212140"/>
                  </a:lnTo>
                  <a:lnTo>
                    <a:pt x="58356" y="212915"/>
                  </a:lnTo>
                  <a:lnTo>
                    <a:pt x="57442" y="212648"/>
                  </a:lnTo>
                  <a:lnTo>
                    <a:pt x="58521" y="213664"/>
                  </a:lnTo>
                  <a:lnTo>
                    <a:pt x="59905" y="214299"/>
                  </a:lnTo>
                  <a:lnTo>
                    <a:pt x="60020" y="213791"/>
                  </a:lnTo>
                  <a:lnTo>
                    <a:pt x="60502" y="213664"/>
                  </a:lnTo>
                  <a:lnTo>
                    <a:pt x="60388" y="214299"/>
                  </a:lnTo>
                  <a:lnTo>
                    <a:pt x="59905" y="214299"/>
                  </a:lnTo>
                  <a:lnTo>
                    <a:pt x="59639" y="214299"/>
                  </a:lnTo>
                  <a:lnTo>
                    <a:pt x="61988" y="214934"/>
                  </a:lnTo>
                  <a:lnTo>
                    <a:pt x="60274" y="218109"/>
                  </a:lnTo>
                  <a:lnTo>
                    <a:pt x="60871" y="218109"/>
                  </a:lnTo>
                  <a:lnTo>
                    <a:pt x="63017" y="218617"/>
                  </a:lnTo>
                  <a:lnTo>
                    <a:pt x="64008" y="219125"/>
                  </a:lnTo>
                  <a:lnTo>
                    <a:pt x="64909" y="218998"/>
                  </a:lnTo>
                  <a:lnTo>
                    <a:pt x="65328" y="219125"/>
                  </a:lnTo>
                  <a:lnTo>
                    <a:pt x="67360" y="219125"/>
                  </a:lnTo>
                  <a:lnTo>
                    <a:pt x="62522" y="219506"/>
                  </a:lnTo>
                  <a:lnTo>
                    <a:pt x="64262" y="219506"/>
                  </a:lnTo>
                  <a:lnTo>
                    <a:pt x="64617" y="219887"/>
                  </a:lnTo>
                  <a:lnTo>
                    <a:pt x="66802" y="219506"/>
                  </a:lnTo>
                  <a:lnTo>
                    <a:pt x="67475" y="219506"/>
                  </a:lnTo>
                  <a:lnTo>
                    <a:pt x="67246" y="220014"/>
                  </a:lnTo>
                  <a:lnTo>
                    <a:pt x="67132" y="220268"/>
                  </a:lnTo>
                  <a:lnTo>
                    <a:pt x="67030" y="220522"/>
                  </a:lnTo>
                  <a:lnTo>
                    <a:pt x="66967" y="220649"/>
                  </a:lnTo>
                  <a:lnTo>
                    <a:pt x="68110" y="220268"/>
                  </a:lnTo>
                  <a:lnTo>
                    <a:pt x="68516" y="220268"/>
                  </a:lnTo>
                  <a:lnTo>
                    <a:pt x="68618" y="221030"/>
                  </a:lnTo>
                  <a:lnTo>
                    <a:pt x="68732" y="221792"/>
                  </a:lnTo>
                  <a:lnTo>
                    <a:pt x="68834" y="222465"/>
                  </a:lnTo>
                  <a:lnTo>
                    <a:pt x="69011" y="222300"/>
                  </a:lnTo>
                  <a:lnTo>
                    <a:pt x="71221" y="220776"/>
                  </a:lnTo>
                  <a:lnTo>
                    <a:pt x="71462" y="220776"/>
                  </a:lnTo>
                  <a:lnTo>
                    <a:pt x="72123" y="222173"/>
                  </a:lnTo>
                  <a:lnTo>
                    <a:pt x="72237" y="221792"/>
                  </a:lnTo>
                  <a:lnTo>
                    <a:pt x="72631" y="221411"/>
                  </a:lnTo>
                  <a:lnTo>
                    <a:pt x="72618" y="221538"/>
                  </a:lnTo>
                  <a:lnTo>
                    <a:pt x="75247" y="221538"/>
                  </a:lnTo>
                  <a:lnTo>
                    <a:pt x="77482" y="223443"/>
                  </a:lnTo>
                  <a:lnTo>
                    <a:pt x="79832" y="224459"/>
                  </a:lnTo>
                  <a:lnTo>
                    <a:pt x="80695" y="224713"/>
                  </a:lnTo>
                  <a:lnTo>
                    <a:pt x="80810" y="223443"/>
                  </a:lnTo>
                  <a:lnTo>
                    <a:pt x="80911" y="222173"/>
                  </a:lnTo>
                  <a:lnTo>
                    <a:pt x="80937" y="221919"/>
                  </a:lnTo>
                  <a:lnTo>
                    <a:pt x="81788" y="223443"/>
                  </a:lnTo>
                  <a:lnTo>
                    <a:pt x="81254" y="224205"/>
                  </a:lnTo>
                  <a:lnTo>
                    <a:pt x="83210" y="223608"/>
                  </a:lnTo>
                  <a:lnTo>
                    <a:pt x="83362" y="223608"/>
                  </a:lnTo>
                  <a:lnTo>
                    <a:pt x="84823" y="224967"/>
                  </a:lnTo>
                  <a:lnTo>
                    <a:pt x="85445" y="224967"/>
                  </a:lnTo>
                  <a:lnTo>
                    <a:pt x="86436" y="224713"/>
                  </a:lnTo>
                  <a:lnTo>
                    <a:pt x="86855" y="224713"/>
                  </a:lnTo>
                  <a:lnTo>
                    <a:pt x="86702" y="224967"/>
                  </a:lnTo>
                  <a:lnTo>
                    <a:pt x="86537" y="224967"/>
                  </a:lnTo>
                  <a:lnTo>
                    <a:pt x="86652" y="225348"/>
                  </a:lnTo>
                  <a:lnTo>
                    <a:pt x="86690" y="225475"/>
                  </a:lnTo>
                  <a:lnTo>
                    <a:pt x="86766" y="225742"/>
                  </a:lnTo>
                  <a:lnTo>
                    <a:pt x="87922" y="225348"/>
                  </a:lnTo>
                  <a:lnTo>
                    <a:pt x="88023" y="224967"/>
                  </a:lnTo>
                  <a:lnTo>
                    <a:pt x="88303" y="224967"/>
                  </a:lnTo>
                  <a:lnTo>
                    <a:pt x="87998" y="225348"/>
                  </a:lnTo>
                  <a:lnTo>
                    <a:pt x="88023" y="225475"/>
                  </a:lnTo>
                  <a:lnTo>
                    <a:pt x="88392" y="226110"/>
                  </a:lnTo>
                  <a:lnTo>
                    <a:pt x="89242" y="224967"/>
                  </a:lnTo>
                  <a:lnTo>
                    <a:pt x="89293" y="225856"/>
                  </a:lnTo>
                  <a:lnTo>
                    <a:pt x="89535" y="225856"/>
                  </a:lnTo>
                  <a:lnTo>
                    <a:pt x="90170" y="226364"/>
                  </a:lnTo>
                  <a:lnTo>
                    <a:pt x="90119" y="225475"/>
                  </a:lnTo>
                  <a:lnTo>
                    <a:pt x="90678" y="225996"/>
                  </a:lnTo>
                  <a:lnTo>
                    <a:pt x="91465" y="225475"/>
                  </a:lnTo>
                  <a:lnTo>
                    <a:pt x="91871" y="225983"/>
                  </a:lnTo>
                  <a:lnTo>
                    <a:pt x="91770" y="226123"/>
                  </a:lnTo>
                  <a:lnTo>
                    <a:pt x="91960" y="226364"/>
                  </a:lnTo>
                  <a:lnTo>
                    <a:pt x="92113" y="226555"/>
                  </a:lnTo>
                  <a:lnTo>
                    <a:pt x="92100" y="226364"/>
                  </a:lnTo>
                  <a:lnTo>
                    <a:pt x="91998" y="226072"/>
                  </a:lnTo>
                  <a:lnTo>
                    <a:pt x="92252" y="225475"/>
                  </a:lnTo>
                  <a:lnTo>
                    <a:pt x="92341" y="225348"/>
                  </a:lnTo>
                  <a:lnTo>
                    <a:pt x="92481" y="225348"/>
                  </a:lnTo>
                  <a:lnTo>
                    <a:pt x="92659" y="225856"/>
                  </a:lnTo>
                  <a:lnTo>
                    <a:pt x="92748" y="226110"/>
                  </a:lnTo>
                  <a:lnTo>
                    <a:pt x="92837" y="226364"/>
                  </a:lnTo>
                  <a:lnTo>
                    <a:pt x="92697" y="226618"/>
                  </a:lnTo>
                  <a:lnTo>
                    <a:pt x="92557" y="226872"/>
                  </a:lnTo>
                  <a:lnTo>
                    <a:pt x="95783" y="226872"/>
                  </a:lnTo>
                  <a:lnTo>
                    <a:pt x="96227" y="226999"/>
                  </a:lnTo>
                  <a:lnTo>
                    <a:pt x="95923" y="227634"/>
                  </a:lnTo>
                  <a:lnTo>
                    <a:pt x="97650" y="227634"/>
                  </a:lnTo>
                  <a:lnTo>
                    <a:pt x="97383" y="226999"/>
                  </a:lnTo>
                  <a:lnTo>
                    <a:pt x="97320" y="226872"/>
                  </a:lnTo>
                  <a:lnTo>
                    <a:pt x="99529" y="228904"/>
                  </a:lnTo>
                  <a:lnTo>
                    <a:pt x="99555" y="226872"/>
                  </a:lnTo>
                  <a:lnTo>
                    <a:pt x="100190" y="226872"/>
                  </a:lnTo>
                  <a:lnTo>
                    <a:pt x="101663" y="228650"/>
                  </a:lnTo>
                  <a:lnTo>
                    <a:pt x="102438" y="228650"/>
                  </a:lnTo>
                  <a:lnTo>
                    <a:pt x="102323" y="226364"/>
                  </a:lnTo>
                  <a:lnTo>
                    <a:pt x="102311" y="226110"/>
                  </a:lnTo>
                  <a:lnTo>
                    <a:pt x="102273" y="225475"/>
                  </a:lnTo>
                  <a:lnTo>
                    <a:pt x="102273" y="225348"/>
                  </a:lnTo>
                  <a:lnTo>
                    <a:pt x="102222" y="224459"/>
                  </a:lnTo>
                  <a:lnTo>
                    <a:pt x="102209" y="224205"/>
                  </a:lnTo>
                  <a:lnTo>
                    <a:pt x="101904" y="223951"/>
                  </a:lnTo>
                  <a:lnTo>
                    <a:pt x="102260" y="224205"/>
                  </a:lnTo>
                  <a:lnTo>
                    <a:pt x="102171" y="223608"/>
                  </a:lnTo>
                  <a:lnTo>
                    <a:pt x="102120" y="222465"/>
                  </a:lnTo>
                  <a:lnTo>
                    <a:pt x="102082" y="221792"/>
                  </a:lnTo>
                  <a:lnTo>
                    <a:pt x="102069" y="221538"/>
                  </a:lnTo>
                  <a:lnTo>
                    <a:pt x="99771" y="221538"/>
                  </a:lnTo>
                  <a:lnTo>
                    <a:pt x="99771" y="226364"/>
                  </a:lnTo>
                  <a:lnTo>
                    <a:pt x="99568" y="226364"/>
                  </a:lnTo>
                  <a:lnTo>
                    <a:pt x="99568" y="226110"/>
                  </a:lnTo>
                  <a:lnTo>
                    <a:pt x="99771" y="226364"/>
                  </a:lnTo>
                  <a:lnTo>
                    <a:pt x="99771" y="221538"/>
                  </a:lnTo>
                  <a:lnTo>
                    <a:pt x="97523" y="221538"/>
                  </a:lnTo>
                  <a:lnTo>
                    <a:pt x="97523" y="221792"/>
                  </a:lnTo>
                  <a:lnTo>
                    <a:pt x="97409" y="221640"/>
                  </a:lnTo>
                  <a:lnTo>
                    <a:pt x="97523" y="221792"/>
                  </a:lnTo>
                  <a:lnTo>
                    <a:pt x="97523" y="221538"/>
                  </a:lnTo>
                  <a:lnTo>
                    <a:pt x="97358" y="221538"/>
                  </a:lnTo>
                  <a:lnTo>
                    <a:pt x="96697" y="221538"/>
                  </a:lnTo>
                  <a:lnTo>
                    <a:pt x="96951" y="222173"/>
                  </a:lnTo>
                  <a:lnTo>
                    <a:pt x="97040" y="222440"/>
                  </a:lnTo>
                  <a:lnTo>
                    <a:pt x="96812" y="222300"/>
                  </a:lnTo>
                  <a:lnTo>
                    <a:pt x="96570" y="222173"/>
                  </a:lnTo>
                  <a:lnTo>
                    <a:pt x="96329" y="222173"/>
                  </a:lnTo>
                  <a:lnTo>
                    <a:pt x="96291" y="221538"/>
                  </a:lnTo>
                  <a:lnTo>
                    <a:pt x="96697" y="221538"/>
                  </a:lnTo>
                  <a:lnTo>
                    <a:pt x="96596" y="221284"/>
                  </a:lnTo>
                  <a:lnTo>
                    <a:pt x="96278" y="221284"/>
                  </a:lnTo>
                  <a:lnTo>
                    <a:pt x="96062" y="221030"/>
                  </a:lnTo>
                  <a:lnTo>
                    <a:pt x="96494" y="221030"/>
                  </a:lnTo>
                  <a:lnTo>
                    <a:pt x="96393" y="220776"/>
                  </a:lnTo>
                  <a:lnTo>
                    <a:pt x="96024" y="220776"/>
                  </a:lnTo>
                  <a:lnTo>
                    <a:pt x="96075" y="220522"/>
                  </a:lnTo>
                  <a:lnTo>
                    <a:pt x="95821" y="220395"/>
                  </a:lnTo>
                  <a:lnTo>
                    <a:pt x="95808" y="220522"/>
                  </a:lnTo>
                  <a:lnTo>
                    <a:pt x="95846" y="226364"/>
                  </a:lnTo>
                  <a:lnTo>
                    <a:pt x="95580" y="226491"/>
                  </a:lnTo>
                  <a:lnTo>
                    <a:pt x="95707" y="226364"/>
                  </a:lnTo>
                  <a:lnTo>
                    <a:pt x="95846" y="226364"/>
                  </a:lnTo>
                  <a:lnTo>
                    <a:pt x="95846" y="220586"/>
                  </a:lnTo>
                  <a:lnTo>
                    <a:pt x="95783" y="220776"/>
                  </a:lnTo>
                  <a:lnTo>
                    <a:pt x="95707" y="221284"/>
                  </a:lnTo>
                  <a:lnTo>
                    <a:pt x="95516" y="221030"/>
                  </a:lnTo>
                  <a:lnTo>
                    <a:pt x="95402" y="221792"/>
                  </a:lnTo>
                  <a:lnTo>
                    <a:pt x="94881" y="221792"/>
                  </a:lnTo>
                  <a:lnTo>
                    <a:pt x="94843" y="221538"/>
                  </a:lnTo>
                  <a:lnTo>
                    <a:pt x="94716" y="220776"/>
                  </a:lnTo>
                  <a:lnTo>
                    <a:pt x="94678" y="220522"/>
                  </a:lnTo>
                  <a:lnTo>
                    <a:pt x="93319" y="221437"/>
                  </a:lnTo>
                  <a:lnTo>
                    <a:pt x="93319" y="225475"/>
                  </a:lnTo>
                  <a:lnTo>
                    <a:pt x="93179" y="225869"/>
                  </a:lnTo>
                  <a:lnTo>
                    <a:pt x="92976" y="226110"/>
                  </a:lnTo>
                  <a:lnTo>
                    <a:pt x="93319" y="225475"/>
                  </a:lnTo>
                  <a:lnTo>
                    <a:pt x="93319" y="221437"/>
                  </a:lnTo>
                  <a:lnTo>
                    <a:pt x="92786" y="221792"/>
                  </a:lnTo>
                  <a:lnTo>
                    <a:pt x="92570" y="221792"/>
                  </a:lnTo>
                  <a:lnTo>
                    <a:pt x="92456" y="221284"/>
                  </a:lnTo>
                  <a:lnTo>
                    <a:pt x="92354" y="220776"/>
                  </a:lnTo>
                  <a:lnTo>
                    <a:pt x="92240" y="220268"/>
                  </a:lnTo>
                  <a:lnTo>
                    <a:pt x="90271" y="220268"/>
                  </a:lnTo>
                  <a:lnTo>
                    <a:pt x="90335" y="220014"/>
                  </a:lnTo>
                  <a:lnTo>
                    <a:pt x="90004" y="219633"/>
                  </a:lnTo>
                  <a:lnTo>
                    <a:pt x="89903" y="219506"/>
                  </a:lnTo>
                  <a:lnTo>
                    <a:pt x="89763" y="219633"/>
                  </a:lnTo>
                  <a:lnTo>
                    <a:pt x="89712" y="220268"/>
                  </a:lnTo>
                  <a:lnTo>
                    <a:pt x="89598" y="221538"/>
                  </a:lnTo>
                  <a:lnTo>
                    <a:pt x="89357" y="221284"/>
                  </a:lnTo>
                  <a:lnTo>
                    <a:pt x="88861" y="220776"/>
                  </a:lnTo>
                  <a:lnTo>
                    <a:pt x="88747" y="220268"/>
                  </a:lnTo>
                  <a:lnTo>
                    <a:pt x="88696" y="220014"/>
                  </a:lnTo>
                  <a:lnTo>
                    <a:pt x="88950" y="220014"/>
                  </a:lnTo>
                  <a:lnTo>
                    <a:pt x="89281" y="220268"/>
                  </a:lnTo>
                  <a:lnTo>
                    <a:pt x="89293" y="219633"/>
                  </a:lnTo>
                  <a:lnTo>
                    <a:pt x="89395" y="218998"/>
                  </a:lnTo>
                  <a:lnTo>
                    <a:pt x="89496" y="218363"/>
                  </a:lnTo>
                  <a:lnTo>
                    <a:pt x="89535" y="218109"/>
                  </a:lnTo>
                  <a:lnTo>
                    <a:pt x="88519" y="219506"/>
                  </a:lnTo>
                  <a:lnTo>
                    <a:pt x="88480" y="219633"/>
                  </a:lnTo>
                  <a:lnTo>
                    <a:pt x="88138" y="220014"/>
                  </a:lnTo>
                  <a:lnTo>
                    <a:pt x="88036" y="219633"/>
                  </a:lnTo>
                  <a:lnTo>
                    <a:pt x="87998" y="219506"/>
                  </a:lnTo>
                  <a:lnTo>
                    <a:pt x="87884" y="219125"/>
                  </a:lnTo>
                  <a:lnTo>
                    <a:pt x="87845" y="218998"/>
                  </a:lnTo>
                  <a:lnTo>
                    <a:pt x="87642" y="218998"/>
                  </a:lnTo>
                  <a:lnTo>
                    <a:pt x="88138" y="218617"/>
                  </a:lnTo>
                  <a:lnTo>
                    <a:pt x="87922" y="218617"/>
                  </a:lnTo>
                  <a:lnTo>
                    <a:pt x="87820" y="218363"/>
                  </a:lnTo>
                  <a:lnTo>
                    <a:pt x="87718" y="218109"/>
                  </a:lnTo>
                  <a:lnTo>
                    <a:pt x="87579" y="218109"/>
                  </a:lnTo>
                  <a:lnTo>
                    <a:pt x="87426" y="218325"/>
                  </a:lnTo>
                  <a:lnTo>
                    <a:pt x="87426" y="224459"/>
                  </a:lnTo>
                  <a:lnTo>
                    <a:pt x="86931" y="224586"/>
                  </a:lnTo>
                  <a:lnTo>
                    <a:pt x="87007" y="224459"/>
                  </a:lnTo>
                  <a:lnTo>
                    <a:pt x="87426" y="224459"/>
                  </a:lnTo>
                  <a:lnTo>
                    <a:pt x="87426" y="218325"/>
                  </a:lnTo>
                  <a:lnTo>
                    <a:pt x="86918" y="218998"/>
                  </a:lnTo>
                  <a:lnTo>
                    <a:pt x="86829" y="219125"/>
                  </a:lnTo>
                  <a:lnTo>
                    <a:pt x="86575" y="219125"/>
                  </a:lnTo>
                  <a:lnTo>
                    <a:pt x="86423" y="218998"/>
                  </a:lnTo>
                  <a:lnTo>
                    <a:pt x="86106" y="218744"/>
                  </a:lnTo>
                  <a:lnTo>
                    <a:pt x="85826" y="218998"/>
                  </a:lnTo>
                  <a:lnTo>
                    <a:pt x="85255" y="219506"/>
                  </a:lnTo>
                  <a:lnTo>
                    <a:pt x="84391" y="219506"/>
                  </a:lnTo>
                  <a:lnTo>
                    <a:pt x="83870" y="219595"/>
                  </a:lnTo>
                  <a:lnTo>
                    <a:pt x="83718" y="219506"/>
                  </a:lnTo>
                  <a:lnTo>
                    <a:pt x="83642" y="219633"/>
                  </a:lnTo>
                  <a:lnTo>
                    <a:pt x="83197" y="219633"/>
                  </a:lnTo>
                  <a:lnTo>
                    <a:pt x="83159" y="219506"/>
                  </a:lnTo>
                  <a:lnTo>
                    <a:pt x="82880" y="219125"/>
                  </a:lnTo>
                  <a:lnTo>
                    <a:pt x="82804" y="218617"/>
                  </a:lnTo>
                  <a:lnTo>
                    <a:pt x="82867" y="218109"/>
                  </a:lnTo>
                  <a:lnTo>
                    <a:pt x="83464" y="218249"/>
                  </a:lnTo>
                  <a:lnTo>
                    <a:pt x="83413" y="217601"/>
                  </a:lnTo>
                  <a:lnTo>
                    <a:pt x="83400" y="217347"/>
                  </a:lnTo>
                  <a:lnTo>
                    <a:pt x="83146" y="217563"/>
                  </a:lnTo>
                  <a:lnTo>
                    <a:pt x="82689" y="218109"/>
                  </a:lnTo>
                  <a:lnTo>
                    <a:pt x="82423" y="217855"/>
                  </a:lnTo>
                  <a:lnTo>
                    <a:pt x="82524" y="217601"/>
                  </a:lnTo>
                  <a:lnTo>
                    <a:pt x="83096" y="217601"/>
                  </a:lnTo>
                  <a:lnTo>
                    <a:pt x="81635" y="217347"/>
                  </a:lnTo>
                  <a:lnTo>
                    <a:pt x="81584" y="217601"/>
                  </a:lnTo>
                  <a:lnTo>
                    <a:pt x="81457" y="218109"/>
                  </a:lnTo>
                  <a:lnTo>
                    <a:pt x="81368" y="218503"/>
                  </a:lnTo>
                  <a:lnTo>
                    <a:pt x="80416" y="218109"/>
                  </a:lnTo>
                  <a:lnTo>
                    <a:pt x="80352" y="218617"/>
                  </a:lnTo>
                  <a:lnTo>
                    <a:pt x="79667" y="219506"/>
                  </a:lnTo>
                  <a:lnTo>
                    <a:pt x="79781" y="219125"/>
                  </a:lnTo>
                  <a:lnTo>
                    <a:pt x="79819" y="218998"/>
                  </a:lnTo>
                  <a:lnTo>
                    <a:pt x="79921" y="218617"/>
                  </a:lnTo>
                  <a:lnTo>
                    <a:pt x="79997" y="218363"/>
                  </a:lnTo>
                  <a:lnTo>
                    <a:pt x="80073" y="218109"/>
                  </a:lnTo>
                  <a:lnTo>
                    <a:pt x="80137" y="217855"/>
                  </a:lnTo>
                  <a:lnTo>
                    <a:pt x="79413" y="218503"/>
                  </a:lnTo>
                  <a:lnTo>
                    <a:pt x="79438" y="218363"/>
                  </a:lnTo>
                  <a:lnTo>
                    <a:pt x="79527" y="217347"/>
                  </a:lnTo>
                  <a:lnTo>
                    <a:pt x="79108" y="217601"/>
                  </a:lnTo>
                  <a:lnTo>
                    <a:pt x="78054" y="218109"/>
                  </a:lnTo>
                  <a:lnTo>
                    <a:pt x="77381" y="218236"/>
                  </a:lnTo>
                  <a:lnTo>
                    <a:pt x="77660" y="217855"/>
                  </a:lnTo>
                  <a:lnTo>
                    <a:pt x="77038" y="218109"/>
                  </a:lnTo>
                  <a:lnTo>
                    <a:pt x="76314" y="218109"/>
                  </a:lnTo>
                  <a:lnTo>
                    <a:pt x="76390" y="217855"/>
                  </a:lnTo>
                  <a:lnTo>
                    <a:pt x="76466" y="217601"/>
                  </a:lnTo>
                  <a:lnTo>
                    <a:pt x="76542" y="217347"/>
                  </a:lnTo>
                  <a:lnTo>
                    <a:pt x="76606" y="217093"/>
                  </a:lnTo>
                  <a:lnTo>
                    <a:pt x="76682" y="216839"/>
                  </a:lnTo>
                  <a:lnTo>
                    <a:pt x="76796" y="216458"/>
                  </a:lnTo>
                  <a:lnTo>
                    <a:pt x="76835" y="216331"/>
                  </a:lnTo>
                  <a:lnTo>
                    <a:pt x="76936" y="215950"/>
                  </a:lnTo>
                  <a:lnTo>
                    <a:pt x="76974" y="215823"/>
                  </a:lnTo>
                  <a:lnTo>
                    <a:pt x="74688" y="216966"/>
                  </a:lnTo>
                  <a:lnTo>
                    <a:pt x="74612" y="215950"/>
                  </a:lnTo>
                  <a:lnTo>
                    <a:pt x="74612" y="215823"/>
                  </a:lnTo>
                  <a:lnTo>
                    <a:pt x="74574" y="215315"/>
                  </a:lnTo>
                  <a:lnTo>
                    <a:pt x="74218" y="215315"/>
                  </a:lnTo>
                  <a:lnTo>
                    <a:pt x="73164" y="215709"/>
                  </a:lnTo>
                  <a:lnTo>
                    <a:pt x="72224" y="214299"/>
                  </a:lnTo>
                  <a:lnTo>
                    <a:pt x="70777" y="214172"/>
                  </a:lnTo>
                  <a:lnTo>
                    <a:pt x="70891" y="215823"/>
                  </a:lnTo>
                  <a:lnTo>
                    <a:pt x="70434" y="214299"/>
                  </a:lnTo>
                  <a:lnTo>
                    <a:pt x="70231" y="214807"/>
                  </a:lnTo>
                  <a:lnTo>
                    <a:pt x="70142" y="215315"/>
                  </a:lnTo>
                  <a:lnTo>
                    <a:pt x="70053" y="215823"/>
                  </a:lnTo>
                  <a:lnTo>
                    <a:pt x="69646" y="215823"/>
                  </a:lnTo>
                  <a:lnTo>
                    <a:pt x="68732" y="214299"/>
                  </a:lnTo>
                  <a:lnTo>
                    <a:pt x="68745" y="214172"/>
                  </a:lnTo>
                  <a:lnTo>
                    <a:pt x="67513" y="214172"/>
                  </a:lnTo>
                  <a:lnTo>
                    <a:pt x="67246" y="214299"/>
                  </a:lnTo>
                  <a:lnTo>
                    <a:pt x="67043" y="214299"/>
                  </a:lnTo>
                  <a:lnTo>
                    <a:pt x="67322" y="213791"/>
                  </a:lnTo>
                  <a:lnTo>
                    <a:pt x="67398" y="213664"/>
                  </a:lnTo>
                  <a:lnTo>
                    <a:pt x="67602" y="213283"/>
                  </a:lnTo>
                  <a:lnTo>
                    <a:pt x="67678" y="213156"/>
                  </a:lnTo>
                  <a:lnTo>
                    <a:pt x="67906" y="212725"/>
                  </a:lnTo>
                  <a:lnTo>
                    <a:pt x="66332" y="213029"/>
                  </a:lnTo>
                  <a:lnTo>
                    <a:pt x="66471" y="212648"/>
                  </a:lnTo>
                  <a:lnTo>
                    <a:pt x="66776" y="212267"/>
                  </a:lnTo>
                  <a:lnTo>
                    <a:pt x="66763" y="212140"/>
                  </a:lnTo>
                  <a:lnTo>
                    <a:pt x="66497" y="211759"/>
                  </a:lnTo>
                  <a:lnTo>
                    <a:pt x="66395" y="211632"/>
                  </a:lnTo>
                  <a:lnTo>
                    <a:pt x="63919" y="211632"/>
                  </a:lnTo>
                  <a:lnTo>
                    <a:pt x="63868" y="210108"/>
                  </a:lnTo>
                  <a:lnTo>
                    <a:pt x="63868" y="209981"/>
                  </a:lnTo>
                  <a:lnTo>
                    <a:pt x="64249" y="209854"/>
                  </a:lnTo>
                  <a:lnTo>
                    <a:pt x="63995" y="209727"/>
                  </a:lnTo>
                  <a:lnTo>
                    <a:pt x="63373" y="210108"/>
                  </a:lnTo>
                  <a:lnTo>
                    <a:pt x="63487" y="209600"/>
                  </a:lnTo>
                  <a:lnTo>
                    <a:pt x="63627" y="209473"/>
                  </a:lnTo>
                  <a:lnTo>
                    <a:pt x="63868" y="209346"/>
                  </a:lnTo>
                  <a:lnTo>
                    <a:pt x="62826" y="209219"/>
                  </a:lnTo>
                  <a:lnTo>
                    <a:pt x="62801" y="208838"/>
                  </a:lnTo>
                  <a:lnTo>
                    <a:pt x="63334" y="208711"/>
                  </a:lnTo>
                  <a:lnTo>
                    <a:pt x="63220" y="208457"/>
                  </a:lnTo>
                  <a:lnTo>
                    <a:pt x="63169" y="208330"/>
                  </a:lnTo>
                  <a:lnTo>
                    <a:pt x="63055" y="208076"/>
                  </a:lnTo>
                  <a:lnTo>
                    <a:pt x="62255" y="208457"/>
                  </a:lnTo>
                  <a:lnTo>
                    <a:pt x="61480" y="208330"/>
                  </a:lnTo>
                  <a:lnTo>
                    <a:pt x="61264" y="208076"/>
                  </a:lnTo>
                  <a:lnTo>
                    <a:pt x="61163" y="207949"/>
                  </a:lnTo>
                  <a:lnTo>
                    <a:pt x="61048" y="207822"/>
                  </a:lnTo>
                  <a:lnTo>
                    <a:pt x="62191" y="207314"/>
                  </a:lnTo>
                  <a:lnTo>
                    <a:pt x="62166" y="206044"/>
                  </a:lnTo>
                  <a:lnTo>
                    <a:pt x="62077" y="204901"/>
                  </a:lnTo>
                  <a:lnTo>
                    <a:pt x="61963" y="204520"/>
                  </a:lnTo>
                  <a:lnTo>
                    <a:pt x="61874" y="204266"/>
                  </a:lnTo>
                  <a:lnTo>
                    <a:pt x="60363" y="203758"/>
                  </a:lnTo>
                  <a:lnTo>
                    <a:pt x="59994" y="203377"/>
                  </a:lnTo>
                  <a:lnTo>
                    <a:pt x="59613" y="202996"/>
                  </a:lnTo>
                  <a:lnTo>
                    <a:pt x="97307" y="202996"/>
                  </a:lnTo>
                  <a:lnTo>
                    <a:pt x="97967" y="203377"/>
                  </a:lnTo>
                  <a:lnTo>
                    <a:pt x="97904" y="202996"/>
                  </a:lnTo>
                  <a:lnTo>
                    <a:pt x="98488" y="202996"/>
                  </a:lnTo>
                  <a:lnTo>
                    <a:pt x="98590" y="202488"/>
                  </a:lnTo>
                  <a:lnTo>
                    <a:pt x="100622" y="202488"/>
                  </a:lnTo>
                  <a:lnTo>
                    <a:pt x="100812" y="202361"/>
                  </a:lnTo>
                  <a:lnTo>
                    <a:pt x="100723" y="202488"/>
                  </a:lnTo>
                  <a:lnTo>
                    <a:pt x="101257" y="202488"/>
                  </a:lnTo>
                  <a:lnTo>
                    <a:pt x="101498" y="202234"/>
                  </a:lnTo>
                  <a:lnTo>
                    <a:pt x="102146" y="202234"/>
                  </a:lnTo>
                  <a:lnTo>
                    <a:pt x="102273" y="201599"/>
                  </a:lnTo>
                  <a:lnTo>
                    <a:pt x="102285" y="201472"/>
                  </a:lnTo>
                  <a:lnTo>
                    <a:pt x="102120" y="201472"/>
                  </a:lnTo>
                  <a:lnTo>
                    <a:pt x="101041" y="202145"/>
                  </a:lnTo>
                  <a:lnTo>
                    <a:pt x="101320" y="201599"/>
                  </a:lnTo>
                  <a:lnTo>
                    <a:pt x="101409" y="201472"/>
                  </a:lnTo>
                  <a:lnTo>
                    <a:pt x="101727" y="201472"/>
                  </a:lnTo>
                  <a:lnTo>
                    <a:pt x="101993" y="200710"/>
                  </a:lnTo>
                  <a:lnTo>
                    <a:pt x="101371" y="200075"/>
                  </a:lnTo>
                  <a:lnTo>
                    <a:pt x="101193" y="200075"/>
                  </a:lnTo>
                  <a:lnTo>
                    <a:pt x="101295" y="199821"/>
                  </a:lnTo>
                  <a:lnTo>
                    <a:pt x="101409" y="199567"/>
                  </a:lnTo>
                  <a:lnTo>
                    <a:pt x="101511" y="199313"/>
                  </a:lnTo>
                  <a:lnTo>
                    <a:pt x="101612" y="199059"/>
                  </a:lnTo>
                  <a:lnTo>
                    <a:pt x="102577" y="199059"/>
                  </a:lnTo>
                  <a:lnTo>
                    <a:pt x="101866" y="199821"/>
                  </a:lnTo>
                  <a:lnTo>
                    <a:pt x="101993" y="199796"/>
                  </a:lnTo>
                  <a:lnTo>
                    <a:pt x="102196" y="200202"/>
                  </a:lnTo>
                  <a:lnTo>
                    <a:pt x="102654" y="199898"/>
                  </a:lnTo>
                  <a:lnTo>
                    <a:pt x="102057" y="199771"/>
                  </a:lnTo>
                  <a:lnTo>
                    <a:pt x="102781" y="199567"/>
                  </a:lnTo>
                  <a:close/>
                </a:path>
                <a:path w="415925" h="472440">
                  <a:moveTo>
                    <a:pt x="103047" y="222059"/>
                  </a:moveTo>
                  <a:lnTo>
                    <a:pt x="102704" y="221538"/>
                  </a:lnTo>
                  <a:lnTo>
                    <a:pt x="102069" y="221538"/>
                  </a:lnTo>
                  <a:lnTo>
                    <a:pt x="103047" y="222059"/>
                  </a:lnTo>
                  <a:close/>
                </a:path>
                <a:path w="415925" h="472440">
                  <a:moveTo>
                    <a:pt x="103136" y="219125"/>
                  </a:moveTo>
                  <a:lnTo>
                    <a:pt x="103022" y="218363"/>
                  </a:lnTo>
                  <a:lnTo>
                    <a:pt x="102946" y="218109"/>
                  </a:lnTo>
                  <a:lnTo>
                    <a:pt x="102882" y="217855"/>
                  </a:lnTo>
                  <a:lnTo>
                    <a:pt x="102806" y="217601"/>
                  </a:lnTo>
                  <a:lnTo>
                    <a:pt x="103022" y="217347"/>
                  </a:lnTo>
                  <a:lnTo>
                    <a:pt x="97370" y="217347"/>
                  </a:lnTo>
                  <a:lnTo>
                    <a:pt x="97726" y="217728"/>
                  </a:lnTo>
                  <a:lnTo>
                    <a:pt x="97853" y="217855"/>
                  </a:lnTo>
                  <a:lnTo>
                    <a:pt x="97548" y="217855"/>
                  </a:lnTo>
                  <a:lnTo>
                    <a:pt x="97370" y="217982"/>
                  </a:lnTo>
                  <a:lnTo>
                    <a:pt x="97066" y="217855"/>
                  </a:lnTo>
                  <a:lnTo>
                    <a:pt x="96761" y="217728"/>
                  </a:lnTo>
                  <a:lnTo>
                    <a:pt x="96647" y="217855"/>
                  </a:lnTo>
                  <a:lnTo>
                    <a:pt x="96418" y="218109"/>
                  </a:lnTo>
                  <a:lnTo>
                    <a:pt x="96647" y="218109"/>
                  </a:lnTo>
                  <a:lnTo>
                    <a:pt x="97129" y="218617"/>
                  </a:lnTo>
                  <a:lnTo>
                    <a:pt x="96862" y="218617"/>
                  </a:lnTo>
                  <a:lnTo>
                    <a:pt x="95885" y="218617"/>
                  </a:lnTo>
                  <a:lnTo>
                    <a:pt x="97028" y="218998"/>
                  </a:lnTo>
                  <a:lnTo>
                    <a:pt x="97193" y="218998"/>
                  </a:lnTo>
                  <a:lnTo>
                    <a:pt x="97383" y="218998"/>
                  </a:lnTo>
                  <a:lnTo>
                    <a:pt x="97840" y="218998"/>
                  </a:lnTo>
                  <a:lnTo>
                    <a:pt x="98031" y="219125"/>
                  </a:lnTo>
                  <a:lnTo>
                    <a:pt x="98005" y="218998"/>
                  </a:lnTo>
                  <a:lnTo>
                    <a:pt x="97777" y="218617"/>
                  </a:lnTo>
                  <a:lnTo>
                    <a:pt x="97574" y="218617"/>
                  </a:lnTo>
                  <a:lnTo>
                    <a:pt x="97751" y="218363"/>
                  </a:lnTo>
                  <a:lnTo>
                    <a:pt x="98132" y="218617"/>
                  </a:lnTo>
                  <a:lnTo>
                    <a:pt x="98323" y="218617"/>
                  </a:lnTo>
                  <a:lnTo>
                    <a:pt x="98450" y="218998"/>
                  </a:lnTo>
                  <a:lnTo>
                    <a:pt x="98488" y="219125"/>
                  </a:lnTo>
                  <a:lnTo>
                    <a:pt x="98996" y="219506"/>
                  </a:lnTo>
                  <a:lnTo>
                    <a:pt x="98513" y="219633"/>
                  </a:lnTo>
                  <a:lnTo>
                    <a:pt x="96875" y="219125"/>
                  </a:lnTo>
                  <a:lnTo>
                    <a:pt x="96126" y="218998"/>
                  </a:lnTo>
                  <a:lnTo>
                    <a:pt x="97637" y="220014"/>
                  </a:lnTo>
                  <a:lnTo>
                    <a:pt x="97180" y="220268"/>
                  </a:lnTo>
                  <a:lnTo>
                    <a:pt x="97459" y="220408"/>
                  </a:lnTo>
                  <a:lnTo>
                    <a:pt x="97739" y="220522"/>
                  </a:lnTo>
                  <a:lnTo>
                    <a:pt x="97586" y="220522"/>
                  </a:lnTo>
                  <a:lnTo>
                    <a:pt x="97459" y="220408"/>
                  </a:lnTo>
                  <a:lnTo>
                    <a:pt x="97815" y="220776"/>
                  </a:lnTo>
                  <a:lnTo>
                    <a:pt x="102171" y="220776"/>
                  </a:lnTo>
                  <a:lnTo>
                    <a:pt x="102273" y="220268"/>
                  </a:lnTo>
                  <a:lnTo>
                    <a:pt x="102323" y="220014"/>
                  </a:lnTo>
                  <a:lnTo>
                    <a:pt x="102400" y="219633"/>
                  </a:lnTo>
                  <a:lnTo>
                    <a:pt x="102514" y="218998"/>
                  </a:lnTo>
                  <a:lnTo>
                    <a:pt x="102654" y="218617"/>
                  </a:lnTo>
                  <a:lnTo>
                    <a:pt x="102793" y="218617"/>
                  </a:lnTo>
                  <a:lnTo>
                    <a:pt x="103047" y="218998"/>
                  </a:lnTo>
                  <a:lnTo>
                    <a:pt x="103136" y="219125"/>
                  </a:lnTo>
                  <a:close/>
                </a:path>
                <a:path w="415925" h="472440">
                  <a:moveTo>
                    <a:pt x="103162" y="224853"/>
                  </a:moveTo>
                  <a:lnTo>
                    <a:pt x="103073" y="222465"/>
                  </a:lnTo>
                  <a:lnTo>
                    <a:pt x="102298" y="223443"/>
                  </a:lnTo>
                  <a:lnTo>
                    <a:pt x="102260" y="224205"/>
                  </a:lnTo>
                  <a:lnTo>
                    <a:pt x="103162" y="224853"/>
                  </a:lnTo>
                  <a:close/>
                </a:path>
                <a:path w="415925" h="472440">
                  <a:moveTo>
                    <a:pt x="103289" y="222173"/>
                  </a:moveTo>
                  <a:lnTo>
                    <a:pt x="103136" y="222173"/>
                  </a:lnTo>
                  <a:lnTo>
                    <a:pt x="103073" y="222465"/>
                  </a:lnTo>
                  <a:lnTo>
                    <a:pt x="103187" y="222300"/>
                  </a:lnTo>
                  <a:lnTo>
                    <a:pt x="103289" y="222173"/>
                  </a:lnTo>
                  <a:close/>
                </a:path>
                <a:path w="415925" h="472440">
                  <a:moveTo>
                    <a:pt x="103314" y="216065"/>
                  </a:moveTo>
                  <a:lnTo>
                    <a:pt x="103251" y="215925"/>
                  </a:lnTo>
                  <a:lnTo>
                    <a:pt x="103124" y="215773"/>
                  </a:lnTo>
                  <a:lnTo>
                    <a:pt x="103314" y="216065"/>
                  </a:lnTo>
                  <a:close/>
                </a:path>
                <a:path w="415925" h="472440">
                  <a:moveTo>
                    <a:pt x="103314" y="215315"/>
                  </a:moveTo>
                  <a:lnTo>
                    <a:pt x="102730" y="215315"/>
                  </a:lnTo>
                  <a:lnTo>
                    <a:pt x="103035" y="215823"/>
                  </a:lnTo>
                  <a:lnTo>
                    <a:pt x="103314" y="215315"/>
                  </a:lnTo>
                  <a:close/>
                </a:path>
                <a:path w="415925" h="472440">
                  <a:moveTo>
                    <a:pt x="103378" y="177215"/>
                  </a:moveTo>
                  <a:lnTo>
                    <a:pt x="103238" y="176707"/>
                  </a:lnTo>
                  <a:lnTo>
                    <a:pt x="103098" y="176707"/>
                  </a:lnTo>
                  <a:lnTo>
                    <a:pt x="102958" y="177215"/>
                  </a:lnTo>
                  <a:lnTo>
                    <a:pt x="103378" y="177215"/>
                  </a:lnTo>
                  <a:close/>
                </a:path>
                <a:path w="415925" h="472440">
                  <a:moveTo>
                    <a:pt x="103403" y="283210"/>
                  </a:moveTo>
                  <a:lnTo>
                    <a:pt x="103327" y="281940"/>
                  </a:lnTo>
                  <a:lnTo>
                    <a:pt x="103251" y="280670"/>
                  </a:lnTo>
                  <a:lnTo>
                    <a:pt x="103174" y="279400"/>
                  </a:lnTo>
                  <a:lnTo>
                    <a:pt x="103060" y="277647"/>
                  </a:lnTo>
                  <a:lnTo>
                    <a:pt x="102997" y="276860"/>
                  </a:lnTo>
                  <a:lnTo>
                    <a:pt x="102908" y="275590"/>
                  </a:lnTo>
                  <a:lnTo>
                    <a:pt x="101638" y="273050"/>
                  </a:lnTo>
                  <a:lnTo>
                    <a:pt x="100380" y="271856"/>
                  </a:lnTo>
                  <a:lnTo>
                    <a:pt x="99631" y="270510"/>
                  </a:lnTo>
                  <a:lnTo>
                    <a:pt x="98971" y="269240"/>
                  </a:lnTo>
                  <a:lnTo>
                    <a:pt x="97726" y="268046"/>
                  </a:lnTo>
                  <a:lnTo>
                    <a:pt x="96393" y="266700"/>
                  </a:lnTo>
                  <a:lnTo>
                    <a:pt x="91554" y="261620"/>
                  </a:lnTo>
                  <a:lnTo>
                    <a:pt x="88125" y="259080"/>
                  </a:lnTo>
                  <a:lnTo>
                    <a:pt x="86410" y="257810"/>
                  </a:lnTo>
                  <a:lnTo>
                    <a:pt x="84836" y="254000"/>
                  </a:lnTo>
                  <a:lnTo>
                    <a:pt x="82283" y="252730"/>
                  </a:lnTo>
                  <a:lnTo>
                    <a:pt x="80873" y="251460"/>
                  </a:lnTo>
                  <a:lnTo>
                    <a:pt x="79463" y="250190"/>
                  </a:lnTo>
                  <a:lnTo>
                    <a:pt x="76860" y="248920"/>
                  </a:lnTo>
                  <a:lnTo>
                    <a:pt x="77685" y="247650"/>
                  </a:lnTo>
                  <a:lnTo>
                    <a:pt x="76111" y="246380"/>
                  </a:lnTo>
                  <a:lnTo>
                    <a:pt x="71386" y="242570"/>
                  </a:lnTo>
                  <a:lnTo>
                    <a:pt x="68148" y="240030"/>
                  </a:lnTo>
                  <a:lnTo>
                    <a:pt x="66001" y="238760"/>
                  </a:lnTo>
                  <a:lnTo>
                    <a:pt x="59601" y="234950"/>
                  </a:lnTo>
                  <a:lnTo>
                    <a:pt x="61760" y="234950"/>
                  </a:lnTo>
                  <a:lnTo>
                    <a:pt x="57023" y="232410"/>
                  </a:lnTo>
                  <a:lnTo>
                    <a:pt x="54013" y="234950"/>
                  </a:lnTo>
                  <a:lnTo>
                    <a:pt x="49580" y="232410"/>
                  </a:lnTo>
                  <a:lnTo>
                    <a:pt x="25400" y="219710"/>
                  </a:lnTo>
                  <a:lnTo>
                    <a:pt x="21031" y="219710"/>
                  </a:lnTo>
                  <a:lnTo>
                    <a:pt x="21590" y="218440"/>
                  </a:lnTo>
                  <a:lnTo>
                    <a:pt x="20891" y="218440"/>
                  </a:lnTo>
                  <a:lnTo>
                    <a:pt x="17487" y="217170"/>
                  </a:lnTo>
                  <a:lnTo>
                    <a:pt x="14541" y="215900"/>
                  </a:lnTo>
                  <a:lnTo>
                    <a:pt x="11595" y="214630"/>
                  </a:lnTo>
                  <a:lnTo>
                    <a:pt x="10782" y="214630"/>
                  </a:lnTo>
                  <a:lnTo>
                    <a:pt x="10655" y="214630"/>
                  </a:lnTo>
                  <a:lnTo>
                    <a:pt x="10477" y="214630"/>
                  </a:lnTo>
                  <a:lnTo>
                    <a:pt x="10274" y="213360"/>
                  </a:lnTo>
                  <a:lnTo>
                    <a:pt x="9144" y="212090"/>
                  </a:lnTo>
                  <a:lnTo>
                    <a:pt x="8420" y="209550"/>
                  </a:lnTo>
                  <a:lnTo>
                    <a:pt x="7785" y="205740"/>
                  </a:lnTo>
                  <a:lnTo>
                    <a:pt x="7480" y="203200"/>
                  </a:lnTo>
                  <a:lnTo>
                    <a:pt x="8597" y="204470"/>
                  </a:lnTo>
                  <a:lnTo>
                    <a:pt x="8242" y="203200"/>
                  </a:lnTo>
                  <a:lnTo>
                    <a:pt x="7213" y="199390"/>
                  </a:lnTo>
                  <a:lnTo>
                    <a:pt x="6794" y="199390"/>
                  </a:lnTo>
                  <a:lnTo>
                    <a:pt x="6883" y="192913"/>
                  </a:lnTo>
                  <a:lnTo>
                    <a:pt x="6997" y="191770"/>
                  </a:lnTo>
                  <a:lnTo>
                    <a:pt x="7645" y="192913"/>
                  </a:lnTo>
                  <a:lnTo>
                    <a:pt x="7912" y="191770"/>
                  </a:lnTo>
                  <a:lnTo>
                    <a:pt x="8216" y="190500"/>
                  </a:lnTo>
                  <a:lnTo>
                    <a:pt x="6591" y="189230"/>
                  </a:lnTo>
                  <a:lnTo>
                    <a:pt x="7493" y="186690"/>
                  </a:lnTo>
                  <a:lnTo>
                    <a:pt x="7670" y="186690"/>
                  </a:lnTo>
                  <a:lnTo>
                    <a:pt x="7861" y="187960"/>
                  </a:lnTo>
                  <a:lnTo>
                    <a:pt x="8064" y="187960"/>
                  </a:lnTo>
                  <a:lnTo>
                    <a:pt x="8102" y="186690"/>
                  </a:lnTo>
                  <a:lnTo>
                    <a:pt x="9283" y="186690"/>
                  </a:lnTo>
                  <a:lnTo>
                    <a:pt x="9423" y="185420"/>
                  </a:lnTo>
                  <a:lnTo>
                    <a:pt x="10210" y="185420"/>
                  </a:lnTo>
                  <a:lnTo>
                    <a:pt x="13246" y="184150"/>
                  </a:lnTo>
                  <a:lnTo>
                    <a:pt x="21043" y="184150"/>
                  </a:lnTo>
                  <a:lnTo>
                    <a:pt x="22339" y="182880"/>
                  </a:lnTo>
                  <a:lnTo>
                    <a:pt x="22821" y="181610"/>
                  </a:lnTo>
                  <a:lnTo>
                    <a:pt x="26835" y="179108"/>
                  </a:lnTo>
                  <a:lnTo>
                    <a:pt x="27609" y="179108"/>
                  </a:lnTo>
                  <a:lnTo>
                    <a:pt x="25971" y="180340"/>
                  </a:lnTo>
                  <a:lnTo>
                    <a:pt x="27927" y="179108"/>
                  </a:lnTo>
                  <a:lnTo>
                    <a:pt x="28359" y="177800"/>
                  </a:lnTo>
                  <a:lnTo>
                    <a:pt x="29121" y="175260"/>
                  </a:lnTo>
                  <a:lnTo>
                    <a:pt x="29718" y="173990"/>
                  </a:lnTo>
                  <a:lnTo>
                    <a:pt x="30568" y="170180"/>
                  </a:lnTo>
                  <a:lnTo>
                    <a:pt x="30594" y="168910"/>
                  </a:lnTo>
                  <a:lnTo>
                    <a:pt x="30848" y="167640"/>
                  </a:lnTo>
                  <a:lnTo>
                    <a:pt x="31623" y="167640"/>
                  </a:lnTo>
                  <a:lnTo>
                    <a:pt x="32473" y="166370"/>
                  </a:lnTo>
                  <a:lnTo>
                    <a:pt x="33439" y="166370"/>
                  </a:lnTo>
                  <a:lnTo>
                    <a:pt x="34544" y="165100"/>
                  </a:lnTo>
                  <a:lnTo>
                    <a:pt x="35623" y="165100"/>
                  </a:lnTo>
                  <a:lnTo>
                    <a:pt x="34531" y="166370"/>
                  </a:lnTo>
                  <a:lnTo>
                    <a:pt x="33375" y="167640"/>
                  </a:lnTo>
                  <a:lnTo>
                    <a:pt x="32981" y="167640"/>
                  </a:lnTo>
                  <a:lnTo>
                    <a:pt x="33032" y="169849"/>
                  </a:lnTo>
                  <a:lnTo>
                    <a:pt x="33845" y="168910"/>
                  </a:lnTo>
                  <a:lnTo>
                    <a:pt x="34721" y="167640"/>
                  </a:lnTo>
                  <a:lnTo>
                    <a:pt x="36830" y="164693"/>
                  </a:lnTo>
                  <a:lnTo>
                    <a:pt x="37922" y="163830"/>
                  </a:lnTo>
                  <a:lnTo>
                    <a:pt x="39484" y="162560"/>
                  </a:lnTo>
                  <a:lnTo>
                    <a:pt x="40208" y="161290"/>
                  </a:lnTo>
                  <a:lnTo>
                    <a:pt x="41656" y="161290"/>
                  </a:lnTo>
                  <a:lnTo>
                    <a:pt x="42506" y="160020"/>
                  </a:lnTo>
                  <a:lnTo>
                    <a:pt x="43103" y="160020"/>
                  </a:lnTo>
                  <a:lnTo>
                    <a:pt x="43611" y="158750"/>
                  </a:lnTo>
                  <a:lnTo>
                    <a:pt x="44754" y="157480"/>
                  </a:lnTo>
                  <a:lnTo>
                    <a:pt x="46304" y="157480"/>
                  </a:lnTo>
                  <a:lnTo>
                    <a:pt x="46926" y="157340"/>
                  </a:lnTo>
                  <a:lnTo>
                    <a:pt x="47421" y="157099"/>
                  </a:lnTo>
                  <a:lnTo>
                    <a:pt x="47955" y="157099"/>
                  </a:lnTo>
                  <a:lnTo>
                    <a:pt x="51841" y="156210"/>
                  </a:lnTo>
                  <a:lnTo>
                    <a:pt x="54089" y="154940"/>
                  </a:lnTo>
                  <a:lnTo>
                    <a:pt x="53517" y="153670"/>
                  </a:lnTo>
                  <a:lnTo>
                    <a:pt x="51079" y="153670"/>
                  </a:lnTo>
                  <a:lnTo>
                    <a:pt x="50558" y="154940"/>
                  </a:lnTo>
                  <a:lnTo>
                    <a:pt x="49276" y="154940"/>
                  </a:lnTo>
                  <a:lnTo>
                    <a:pt x="49276" y="156210"/>
                  </a:lnTo>
                  <a:lnTo>
                    <a:pt x="48666" y="156502"/>
                  </a:lnTo>
                  <a:lnTo>
                    <a:pt x="49022" y="156210"/>
                  </a:lnTo>
                  <a:lnTo>
                    <a:pt x="49276" y="156210"/>
                  </a:lnTo>
                  <a:lnTo>
                    <a:pt x="49276" y="154940"/>
                  </a:lnTo>
                  <a:lnTo>
                    <a:pt x="46291" y="156210"/>
                  </a:lnTo>
                  <a:lnTo>
                    <a:pt x="45148" y="156210"/>
                  </a:lnTo>
                  <a:lnTo>
                    <a:pt x="45808" y="154940"/>
                  </a:lnTo>
                  <a:lnTo>
                    <a:pt x="48196" y="153670"/>
                  </a:lnTo>
                  <a:lnTo>
                    <a:pt x="50673" y="153670"/>
                  </a:lnTo>
                  <a:lnTo>
                    <a:pt x="50558" y="153809"/>
                  </a:lnTo>
                  <a:lnTo>
                    <a:pt x="50927" y="153670"/>
                  </a:lnTo>
                  <a:lnTo>
                    <a:pt x="51066" y="153619"/>
                  </a:lnTo>
                  <a:lnTo>
                    <a:pt x="51435" y="153479"/>
                  </a:lnTo>
                  <a:lnTo>
                    <a:pt x="51663" y="153365"/>
                  </a:lnTo>
                  <a:lnTo>
                    <a:pt x="51803" y="153301"/>
                  </a:lnTo>
                  <a:lnTo>
                    <a:pt x="52082" y="153162"/>
                  </a:lnTo>
                  <a:lnTo>
                    <a:pt x="51371" y="153238"/>
                  </a:lnTo>
                  <a:lnTo>
                    <a:pt x="52044" y="152400"/>
                  </a:lnTo>
                  <a:lnTo>
                    <a:pt x="53213" y="151130"/>
                  </a:lnTo>
                  <a:lnTo>
                    <a:pt x="57835" y="151130"/>
                  </a:lnTo>
                  <a:lnTo>
                    <a:pt x="64516" y="149860"/>
                  </a:lnTo>
                  <a:lnTo>
                    <a:pt x="65659" y="149860"/>
                  </a:lnTo>
                  <a:lnTo>
                    <a:pt x="73418" y="147332"/>
                  </a:lnTo>
                  <a:lnTo>
                    <a:pt x="84340" y="144780"/>
                  </a:lnTo>
                  <a:lnTo>
                    <a:pt x="86512" y="143510"/>
                  </a:lnTo>
                  <a:lnTo>
                    <a:pt x="60909" y="143510"/>
                  </a:lnTo>
                  <a:lnTo>
                    <a:pt x="55651" y="143510"/>
                  </a:lnTo>
                  <a:lnTo>
                    <a:pt x="42583" y="149860"/>
                  </a:lnTo>
                  <a:lnTo>
                    <a:pt x="41148" y="151130"/>
                  </a:lnTo>
                  <a:lnTo>
                    <a:pt x="37020" y="154457"/>
                  </a:lnTo>
                  <a:lnTo>
                    <a:pt x="37020" y="154940"/>
                  </a:lnTo>
                  <a:lnTo>
                    <a:pt x="35255" y="157340"/>
                  </a:lnTo>
                  <a:lnTo>
                    <a:pt x="35153" y="157480"/>
                  </a:lnTo>
                  <a:lnTo>
                    <a:pt x="35915" y="156210"/>
                  </a:lnTo>
                  <a:lnTo>
                    <a:pt x="37020" y="154940"/>
                  </a:lnTo>
                  <a:lnTo>
                    <a:pt x="37020" y="154457"/>
                  </a:lnTo>
                  <a:lnTo>
                    <a:pt x="36410" y="154940"/>
                  </a:lnTo>
                  <a:lnTo>
                    <a:pt x="35115" y="157099"/>
                  </a:lnTo>
                  <a:lnTo>
                    <a:pt x="34886" y="157340"/>
                  </a:lnTo>
                  <a:lnTo>
                    <a:pt x="34925" y="156210"/>
                  </a:lnTo>
                  <a:lnTo>
                    <a:pt x="35712" y="154940"/>
                  </a:lnTo>
                  <a:lnTo>
                    <a:pt x="33921" y="156210"/>
                  </a:lnTo>
                  <a:lnTo>
                    <a:pt x="32499" y="157480"/>
                  </a:lnTo>
                  <a:lnTo>
                    <a:pt x="32766" y="157480"/>
                  </a:lnTo>
                  <a:lnTo>
                    <a:pt x="33464" y="158750"/>
                  </a:lnTo>
                  <a:lnTo>
                    <a:pt x="34480" y="160870"/>
                  </a:lnTo>
                  <a:lnTo>
                    <a:pt x="33401" y="158750"/>
                  </a:lnTo>
                  <a:lnTo>
                    <a:pt x="33121" y="158750"/>
                  </a:lnTo>
                  <a:lnTo>
                    <a:pt x="31864" y="158750"/>
                  </a:lnTo>
                  <a:lnTo>
                    <a:pt x="31127" y="159385"/>
                  </a:lnTo>
                  <a:lnTo>
                    <a:pt x="31127" y="161290"/>
                  </a:lnTo>
                  <a:lnTo>
                    <a:pt x="30238" y="162560"/>
                  </a:lnTo>
                  <a:lnTo>
                    <a:pt x="30391" y="162560"/>
                  </a:lnTo>
                  <a:lnTo>
                    <a:pt x="28651" y="163830"/>
                  </a:lnTo>
                  <a:lnTo>
                    <a:pt x="26568" y="165100"/>
                  </a:lnTo>
                  <a:lnTo>
                    <a:pt x="30657" y="161290"/>
                  </a:lnTo>
                  <a:lnTo>
                    <a:pt x="31127" y="161290"/>
                  </a:lnTo>
                  <a:lnTo>
                    <a:pt x="31127" y="159385"/>
                  </a:lnTo>
                  <a:lnTo>
                    <a:pt x="30391" y="160020"/>
                  </a:lnTo>
                  <a:lnTo>
                    <a:pt x="28524" y="161290"/>
                  </a:lnTo>
                  <a:lnTo>
                    <a:pt x="27825" y="161290"/>
                  </a:lnTo>
                  <a:lnTo>
                    <a:pt x="25412" y="163830"/>
                  </a:lnTo>
                  <a:lnTo>
                    <a:pt x="24066" y="165100"/>
                  </a:lnTo>
                  <a:lnTo>
                    <a:pt x="24079" y="167640"/>
                  </a:lnTo>
                  <a:lnTo>
                    <a:pt x="23609" y="167640"/>
                  </a:lnTo>
                  <a:lnTo>
                    <a:pt x="21488" y="173990"/>
                  </a:lnTo>
                  <a:lnTo>
                    <a:pt x="21183" y="173990"/>
                  </a:lnTo>
                  <a:lnTo>
                    <a:pt x="19837" y="175260"/>
                  </a:lnTo>
                  <a:lnTo>
                    <a:pt x="18923" y="175260"/>
                  </a:lnTo>
                  <a:lnTo>
                    <a:pt x="17589" y="176530"/>
                  </a:lnTo>
                  <a:lnTo>
                    <a:pt x="11506" y="176530"/>
                  </a:lnTo>
                  <a:lnTo>
                    <a:pt x="10058" y="177800"/>
                  </a:lnTo>
                  <a:lnTo>
                    <a:pt x="9296" y="177800"/>
                  </a:lnTo>
                  <a:lnTo>
                    <a:pt x="6527" y="179108"/>
                  </a:lnTo>
                  <a:lnTo>
                    <a:pt x="4889" y="179108"/>
                  </a:lnTo>
                  <a:lnTo>
                    <a:pt x="1892" y="180340"/>
                  </a:lnTo>
                  <a:lnTo>
                    <a:pt x="939" y="184150"/>
                  </a:lnTo>
                  <a:lnTo>
                    <a:pt x="495" y="185420"/>
                  </a:lnTo>
                  <a:lnTo>
                    <a:pt x="406" y="184150"/>
                  </a:lnTo>
                  <a:lnTo>
                    <a:pt x="342" y="200660"/>
                  </a:lnTo>
                  <a:lnTo>
                    <a:pt x="482" y="203200"/>
                  </a:lnTo>
                  <a:lnTo>
                    <a:pt x="546" y="204470"/>
                  </a:lnTo>
                  <a:lnTo>
                    <a:pt x="622" y="205740"/>
                  </a:lnTo>
                  <a:lnTo>
                    <a:pt x="368" y="208280"/>
                  </a:lnTo>
                  <a:lnTo>
                    <a:pt x="241" y="209550"/>
                  </a:lnTo>
                  <a:lnTo>
                    <a:pt x="114" y="210820"/>
                  </a:lnTo>
                  <a:lnTo>
                    <a:pt x="0" y="212090"/>
                  </a:lnTo>
                  <a:lnTo>
                    <a:pt x="2311" y="217170"/>
                  </a:lnTo>
                  <a:lnTo>
                    <a:pt x="1270" y="215900"/>
                  </a:lnTo>
                  <a:lnTo>
                    <a:pt x="2120" y="218440"/>
                  </a:lnTo>
                  <a:lnTo>
                    <a:pt x="4851" y="222250"/>
                  </a:lnTo>
                  <a:lnTo>
                    <a:pt x="7518" y="222250"/>
                  </a:lnTo>
                  <a:lnTo>
                    <a:pt x="9867" y="223520"/>
                  </a:lnTo>
                  <a:lnTo>
                    <a:pt x="11480" y="223520"/>
                  </a:lnTo>
                  <a:lnTo>
                    <a:pt x="14109" y="224790"/>
                  </a:lnTo>
                  <a:lnTo>
                    <a:pt x="12966" y="224790"/>
                  </a:lnTo>
                  <a:lnTo>
                    <a:pt x="19812" y="227330"/>
                  </a:lnTo>
                  <a:lnTo>
                    <a:pt x="27381" y="228600"/>
                  </a:lnTo>
                  <a:lnTo>
                    <a:pt x="33210" y="231140"/>
                  </a:lnTo>
                  <a:lnTo>
                    <a:pt x="39293" y="232410"/>
                  </a:lnTo>
                  <a:lnTo>
                    <a:pt x="44551" y="236220"/>
                  </a:lnTo>
                  <a:lnTo>
                    <a:pt x="48628" y="240030"/>
                  </a:lnTo>
                  <a:lnTo>
                    <a:pt x="51269" y="238760"/>
                  </a:lnTo>
                  <a:lnTo>
                    <a:pt x="59664" y="247650"/>
                  </a:lnTo>
                  <a:lnTo>
                    <a:pt x="61658" y="246380"/>
                  </a:lnTo>
                  <a:lnTo>
                    <a:pt x="67360" y="251460"/>
                  </a:lnTo>
                  <a:lnTo>
                    <a:pt x="65443" y="250190"/>
                  </a:lnTo>
                  <a:lnTo>
                    <a:pt x="73456" y="257810"/>
                  </a:lnTo>
                  <a:lnTo>
                    <a:pt x="75590" y="260350"/>
                  </a:lnTo>
                  <a:lnTo>
                    <a:pt x="77711" y="259080"/>
                  </a:lnTo>
                  <a:lnTo>
                    <a:pt x="80518" y="261620"/>
                  </a:lnTo>
                  <a:lnTo>
                    <a:pt x="79743" y="262890"/>
                  </a:lnTo>
                  <a:lnTo>
                    <a:pt x="84086" y="265430"/>
                  </a:lnTo>
                  <a:lnTo>
                    <a:pt x="84429" y="266700"/>
                  </a:lnTo>
                  <a:lnTo>
                    <a:pt x="84836" y="268046"/>
                  </a:lnTo>
                  <a:lnTo>
                    <a:pt x="87287" y="270510"/>
                  </a:lnTo>
                  <a:lnTo>
                    <a:pt x="86410" y="269240"/>
                  </a:lnTo>
                  <a:lnTo>
                    <a:pt x="85788" y="268046"/>
                  </a:lnTo>
                  <a:lnTo>
                    <a:pt x="86233" y="268046"/>
                  </a:lnTo>
                  <a:lnTo>
                    <a:pt x="88988" y="270510"/>
                  </a:lnTo>
                  <a:lnTo>
                    <a:pt x="90449" y="271856"/>
                  </a:lnTo>
                  <a:lnTo>
                    <a:pt x="93992" y="278130"/>
                  </a:lnTo>
                  <a:lnTo>
                    <a:pt x="92773" y="278130"/>
                  </a:lnTo>
                  <a:lnTo>
                    <a:pt x="94043" y="279400"/>
                  </a:lnTo>
                  <a:lnTo>
                    <a:pt x="94081" y="287693"/>
                  </a:lnTo>
                  <a:lnTo>
                    <a:pt x="102108" y="287693"/>
                  </a:lnTo>
                  <a:lnTo>
                    <a:pt x="102565" y="285750"/>
                  </a:lnTo>
                  <a:lnTo>
                    <a:pt x="103403" y="283210"/>
                  </a:lnTo>
                  <a:close/>
                </a:path>
                <a:path w="415925" h="472440">
                  <a:moveTo>
                    <a:pt x="103454" y="216839"/>
                  </a:moveTo>
                  <a:lnTo>
                    <a:pt x="102971" y="215950"/>
                  </a:lnTo>
                  <a:lnTo>
                    <a:pt x="102908" y="215823"/>
                  </a:lnTo>
                  <a:lnTo>
                    <a:pt x="102323" y="215823"/>
                  </a:lnTo>
                  <a:lnTo>
                    <a:pt x="102031" y="215950"/>
                  </a:lnTo>
                  <a:lnTo>
                    <a:pt x="101307" y="214934"/>
                  </a:lnTo>
                  <a:lnTo>
                    <a:pt x="101206" y="214807"/>
                  </a:lnTo>
                  <a:lnTo>
                    <a:pt x="101790" y="214934"/>
                  </a:lnTo>
                  <a:lnTo>
                    <a:pt x="102247" y="214934"/>
                  </a:lnTo>
                  <a:lnTo>
                    <a:pt x="101320" y="213791"/>
                  </a:lnTo>
                  <a:lnTo>
                    <a:pt x="101206" y="213664"/>
                  </a:lnTo>
                  <a:lnTo>
                    <a:pt x="101612" y="213664"/>
                  </a:lnTo>
                  <a:lnTo>
                    <a:pt x="103111" y="214045"/>
                  </a:lnTo>
                  <a:lnTo>
                    <a:pt x="102844" y="213791"/>
                  </a:lnTo>
                  <a:lnTo>
                    <a:pt x="102450" y="213791"/>
                  </a:lnTo>
                  <a:lnTo>
                    <a:pt x="102565" y="213664"/>
                  </a:lnTo>
                  <a:lnTo>
                    <a:pt x="103022" y="213664"/>
                  </a:lnTo>
                  <a:lnTo>
                    <a:pt x="103238" y="213791"/>
                  </a:lnTo>
                  <a:lnTo>
                    <a:pt x="103035" y="213283"/>
                  </a:lnTo>
                  <a:lnTo>
                    <a:pt x="102984" y="213156"/>
                  </a:lnTo>
                  <a:lnTo>
                    <a:pt x="102616" y="213156"/>
                  </a:lnTo>
                  <a:lnTo>
                    <a:pt x="102298" y="213283"/>
                  </a:lnTo>
                  <a:lnTo>
                    <a:pt x="102323" y="212648"/>
                  </a:lnTo>
                  <a:lnTo>
                    <a:pt x="102870" y="212648"/>
                  </a:lnTo>
                  <a:lnTo>
                    <a:pt x="102146" y="212140"/>
                  </a:lnTo>
                  <a:lnTo>
                    <a:pt x="101892" y="212140"/>
                  </a:lnTo>
                  <a:lnTo>
                    <a:pt x="102082" y="211759"/>
                  </a:lnTo>
                  <a:lnTo>
                    <a:pt x="102133" y="211632"/>
                  </a:lnTo>
                  <a:lnTo>
                    <a:pt x="102590" y="211632"/>
                  </a:lnTo>
                  <a:lnTo>
                    <a:pt x="102539" y="210870"/>
                  </a:lnTo>
                  <a:lnTo>
                    <a:pt x="102514" y="210616"/>
                  </a:lnTo>
                  <a:lnTo>
                    <a:pt x="101600" y="210108"/>
                  </a:lnTo>
                  <a:lnTo>
                    <a:pt x="101130" y="209854"/>
                  </a:lnTo>
                  <a:lnTo>
                    <a:pt x="101257" y="209600"/>
                  </a:lnTo>
                  <a:lnTo>
                    <a:pt x="101384" y="209346"/>
                  </a:lnTo>
                  <a:lnTo>
                    <a:pt x="101511" y="209092"/>
                  </a:lnTo>
                  <a:lnTo>
                    <a:pt x="101561" y="208965"/>
                  </a:lnTo>
                  <a:lnTo>
                    <a:pt x="101688" y="208711"/>
                  </a:lnTo>
                  <a:lnTo>
                    <a:pt x="102920" y="209092"/>
                  </a:lnTo>
                  <a:lnTo>
                    <a:pt x="102514" y="208711"/>
                  </a:lnTo>
                  <a:lnTo>
                    <a:pt x="102095" y="208330"/>
                  </a:lnTo>
                  <a:lnTo>
                    <a:pt x="103162" y="208330"/>
                  </a:lnTo>
                  <a:lnTo>
                    <a:pt x="103047" y="208076"/>
                  </a:lnTo>
                  <a:lnTo>
                    <a:pt x="102984" y="207949"/>
                  </a:lnTo>
                  <a:lnTo>
                    <a:pt x="102857" y="207695"/>
                  </a:lnTo>
                  <a:lnTo>
                    <a:pt x="102336" y="207949"/>
                  </a:lnTo>
                  <a:lnTo>
                    <a:pt x="102362" y="207441"/>
                  </a:lnTo>
                  <a:lnTo>
                    <a:pt x="101587" y="206933"/>
                  </a:lnTo>
                  <a:lnTo>
                    <a:pt x="101676" y="206806"/>
                  </a:lnTo>
                  <a:lnTo>
                    <a:pt x="101765" y="206679"/>
                  </a:lnTo>
                  <a:lnTo>
                    <a:pt x="101854" y="206552"/>
                  </a:lnTo>
                  <a:lnTo>
                    <a:pt x="101942" y="206425"/>
                  </a:lnTo>
                  <a:lnTo>
                    <a:pt x="102235" y="206679"/>
                  </a:lnTo>
                  <a:lnTo>
                    <a:pt x="102184" y="205917"/>
                  </a:lnTo>
                  <a:lnTo>
                    <a:pt x="102082" y="206044"/>
                  </a:lnTo>
                  <a:lnTo>
                    <a:pt x="101981" y="206171"/>
                  </a:lnTo>
                  <a:lnTo>
                    <a:pt x="101879" y="206298"/>
                  </a:lnTo>
                  <a:lnTo>
                    <a:pt x="101777" y="206425"/>
                  </a:lnTo>
                  <a:lnTo>
                    <a:pt x="101231" y="205917"/>
                  </a:lnTo>
                  <a:lnTo>
                    <a:pt x="100418" y="206425"/>
                  </a:lnTo>
                  <a:lnTo>
                    <a:pt x="100545" y="206171"/>
                  </a:lnTo>
                  <a:lnTo>
                    <a:pt x="100609" y="206044"/>
                  </a:lnTo>
                  <a:lnTo>
                    <a:pt x="100736" y="205790"/>
                  </a:lnTo>
                  <a:lnTo>
                    <a:pt x="100749" y="205282"/>
                  </a:lnTo>
                  <a:lnTo>
                    <a:pt x="101384" y="204901"/>
                  </a:lnTo>
                  <a:lnTo>
                    <a:pt x="101041" y="204647"/>
                  </a:lnTo>
                  <a:lnTo>
                    <a:pt x="100698" y="204393"/>
                  </a:lnTo>
                  <a:lnTo>
                    <a:pt x="100787" y="204266"/>
                  </a:lnTo>
                  <a:lnTo>
                    <a:pt x="100876" y="204139"/>
                  </a:lnTo>
                  <a:lnTo>
                    <a:pt x="100965" y="204012"/>
                  </a:lnTo>
                  <a:lnTo>
                    <a:pt x="102374" y="204012"/>
                  </a:lnTo>
                  <a:lnTo>
                    <a:pt x="101485" y="203758"/>
                  </a:lnTo>
                  <a:lnTo>
                    <a:pt x="102057" y="202996"/>
                  </a:lnTo>
                  <a:lnTo>
                    <a:pt x="98488" y="202996"/>
                  </a:lnTo>
                  <a:lnTo>
                    <a:pt x="98425" y="203250"/>
                  </a:lnTo>
                  <a:lnTo>
                    <a:pt x="97053" y="203758"/>
                  </a:lnTo>
                  <a:lnTo>
                    <a:pt x="96951" y="204139"/>
                  </a:lnTo>
                  <a:lnTo>
                    <a:pt x="96507" y="204774"/>
                  </a:lnTo>
                  <a:lnTo>
                    <a:pt x="98425" y="204647"/>
                  </a:lnTo>
                  <a:lnTo>
                    <a:pt x="98374" y="204774"/>
                  </a:lnTo>
                  <a:lnTo>
                    <a:pt x="98272" y="205028"/>
                  </a:lnTo>
                  <a:lnTo>
                    <a:pt x="98158" y="205282"/>
                  </a:lnTo>
                  <a:lnTo>
                    <a:pt x="98056" y="205536"/>
                  </a:lnTo>
                  <a:lnTo>
                    <a:pt x="98399" y="205409"/>
                  </a:lnTo>
                  <a:lnTo>
                    <a:pt x="99301" y="205282"/>
                  </a:lnTo>
                  <a:lnTo>
                    <a:pt x="99364" y="205409"/>
                  </a:lnTo>
                  <a:lnTo>
                    <a:pt x="99479" y="206552"/>
                  </a:lnTo>
                  <a:lnTo>
                    <a:pt x="98183" y="206552"/>
                  </a:lnTo>
                  <a:lnTo>
                    <a:pt x="97917" y="206298"/>
                  </a:lnTo>
                  <a:lnTo>
                    <a:pt x="97840" y="205663"/>
                  </a:lnTo>
                  <a:lnTo>
                    <a:pt x="97472" y="205790"/>
                  </a:lnTo>
                  <a:lnTo>
                    <a:pt x="97815" y="205917"/>
                  </a:lnTo>
                  <a:lnTo>
                    <a:pt x="97459" y="206171"/>
                  </a:lnTo>
                  <a:lnTo>
                    <a:pt x="97485" y="206806"/>
                  </a:lnTo>
                  <a:lnTo>
                    <a:pt x="97663" y="206679"/>
                  </a:lnTo>
                  <a:lnTo>
                    <a:pt x="97332" y="207187"/>
                  </a:lnTo>
                  <a:lnTo>
                    <a:pt x="97256" y="207314"/>
                  </a:lnTo>
                  <a:lnTo>
                    <a:pt x="97167" y="207441"/>
                  </a:lnTo>
                  <a:lnTo>
                    <a:pt x="97485" y="207695"/>
                  </a:lnTo>
                  <a:lnTo>
                    <a:pt x="97409" y="208330"/>
                  </a:lnTo>
                  <a:lnTo>
                    <a:pt x="97294" y="208584"/>
                  </a:lnTo>
                  <a:lnTo>
                    <a:pt x="97485" y="208457"/>
                  </a:lnTo>
                  <a:lnTo>
                    <a:pt x="97891" y="208330"/>
                  </a:lnTo>
                  <a:lnTo>
                    <a:pt x="97840" y="208457"/>
                  </a:lnTo>
                  <a:lnTo>
                    <a:pt x="97751" y="208711"/>
                  </a:lnTo>
                  <a:lnTo>
                    <a:pt x="97650" y="208965"/>
                  </a:lnTo>
                  <a:lnTo>
                    <a:pt x="97548" y="209219"/>
                  </a:lnTo>
                  <a:lnTo>
                    <a:pt x="97447" y="209473"/>
                  </a:lnTo>
                  <a:lnTo>
                    <a:pt x="98513" y="208965"/>
                  </a:lnTo>
                  <a:lnTo>
                    <a:pt x="98539" y="209092"/>
                  </a:lnTo>
                  <a:lnTo>
                    <a:pt x="98653" y="209727"/>
                  </a:lnTo>
                  <a:lnTo>
                    <a:pt x="98132" y="210108"/>
                  </a:lnTo>
                  <a:lnTo>
                    <a:pt x="97561" y="209600"/>
                  </a:lnTo>
                  <a:lnTo>
                    <a:pt x="97637" y="209854"/>
                  </a:lnTo>
                  <a:lnTo>
                    <a:pt x="97701" y="209981"/>
                  </a:lnTo>
                  <a:lnTo>
                    <a:pt x="97777" y="210108"/>
                  </a:lnTo>
                  <a:lnTo>
                    <a:pt x="97840" y="210235"/>
                  </a:lnTo>
                  <a:lnTo>
                    <a:pt x="97485" y="210743"/>
                  </a:lnTo>
                  <a:lnTo>
                    <a:pt x="97345" y="210642"/>
                  </a:lnTo>
                  <a:lnTo>
                    <a:pt x="97345" y="211759"/>
                  </a:lnTo>
                  <a:lnTo>
                    <a:pt x="96659" y="211886"/>
                  </a:lnTo>
                  <a:lnTo>
                    <a:pt x="96786" y="211759"/>
                  </a:lnTo>
                  <a:lnTo>
                    <a:pt x="97345" y="211759"/>
                  </a:lnTo>
                  <a:lnTo>
                    <a:pt x="97345" y="210642"/>
                  </a:lnTo>
                  <a:lnTo>
                    <a:pt x="96837" y="210235"/>
                  </a:lnTo>
                  <a:lnTo>
                    <a:pt x="97104" y="210616"/>
                  </a:lnTo>
                  <a:lnTo>
                    <a:pt x="97320" y="210870"/>
                  </a:lnTo>
                  <a:lnTo>
                    <a:pt x="95669" y="211632"/>
                  </a:lnTo>
                  <a:lnTo>
                    <a:pt x="96139" y="211632"/>
                  </a:lnTo>
                  <a:lnTo>
                    <a:pt x="95986" y="211759"/>
                  </a:lnTo>
                  <a:lnTo>
                    <a:pt x="95973" y="212013"/>
                  </a:lnTo>
                  <a:lnTo>
                    <a:pt x="95288" y="212140"/>
                  </a:lnTo>
                  <a:lnTo>
                    <a:pt x="95973" y="212140"/>
                  </a:lnTo>
                  <a:lnTo>
                    <a:pt x="96405" y="212140"/>
                  </a:lnTo>
                  <a:lnTo>
                    <a:pt x="96532" y="212140"/>
                  </a:lnTo>
                  <a:lnTo>
                    <a:pt x="96532" y="212267"/>
                  </a:lnTo>
                  <a:lnTo>
                    <a:pt x="96926" y="212267"/>
                  </a:lnTo>
                  <a:lnTo>
                    <a:pt x="97155" y="212140"/>
                  </a:lnTo>
                  <a:lnTo>
                    <a:pt x="97536" y="212140"/>
                  </a:lnTo>
                  <a:lnTo>
                    <a:pt x="98132" y="212648"/>
                  </a:lnTo>
                  <a:lnTo>
                    <a:pt x="97713" y="212648"/>
                  </a:lnTo>
                  <a:lnTo>
                    <a:pt x="97650" y="212801"/>
                  </a:lnTo>
                  <a:lnTo>
                    <a:pt x="97523" y="213156"/>
                  </a:lnTo>
                  <a:lnTo>
                    <a:pt x="98069" y="213156"/>
                  </a:lnTo>
                  <a:lnTo>
                    <a:pt x="98209" y="213283"/>
                  </a:lnTo>
                  <a:lnTo>
                    <a:pt x="97485" y="213283"/>
                  </a:lnTo>
                  <a:lnTo>
                    <a:pt x="97523" y="213156"/>
                  </a:lnTo>
                  <a:lnTo>
                    <a:pt x="96989" y="213156"/>
                  </a:lnTo>
                  <a:lnTo>
                    <a:pt x="96532" y="213537"/>
                  </a:lnTo>
                  <a:lnTo>
                    <a:pt x="96494" y="213283"/>
                  </a:lnTo>
                  <a:lnTo>
                    <a:pt x="96189" y="213283"/>
                  </a:lnTo>
                  <a:lnTo>
                    <a:pt x="95313" y="214045"/>
                  </a:lnTo>
                  <a:lnTo>
                    <a:pt x="97155" y="213664"/>
                  </a:lnTo>
                  <a:lnTo>
                    <a:pt x="97104" y="214553"/>
                  </a:lnTo>
                  <a:lnTo>
                    <a:pt x="96608" y="214439"/>
                  </a:lnTo>
                  <a:lnTo>
                    <a:pt x="96735" y="214299"/>
                  </a:lnTo>
                  <a:lnTo>
                    <a:pt x="96278" y="214299"/>
                  </a:lnTo>
                  <a:lnTo>
                    <a:pt x="96100" y="214299"/>
                  </a:lnTo>
                  <a:lnTo>
                    <a:pt x="95846" y="214299"/>
                  </a:lnTo>
                  <a:lnTo>
                    <a:pt x="96266" y="214439"/>
                  </a:lnTo>
                  <a:lnTo>
                    <a:pt x="96253" y="214807"/>
                  </a:lnTo>
                  <a:lnTo>
                    <a:pt x="96532" y="214515"/>
                  </a:lnTo>
                  <a:lnTo>
                    <a:pt x="97104" y="214693"/>
                  </a:lnTo>
                  <a:lnTo>
                    <a:pt x="97243" y="214807"/>
                  </a:lnTo>
                  <a:lnTo>
                    <a:pt x="97370" y="214934"/>
                  </a:lnTo>
                  <a:lnTo>
                    <a:pt x="97599" y="214934"/>
                  </a:lnTo>
                  <a:lnTo>
                    <a:pt x="96888" y="215823"/>
                  </a:lnTo>
                  <a:lnTo>
                    <a:pt x="98386" y="215823"/>
                  </a:lnTo>
                  <a:lnTo>
                    <a:pt x="98298" y="215950"/>
                  </a:lnTo>
                  <a:lnTo>
                    <a:pt x="98247" y="216077"/>
                  </a:lnTo>
                  <a:lnTo>
                    <a:pt x="98513" y="216331"/>
                  </a:lnTo>
                  <a:lnTo>
                    <a:pt x="98374" y="216331"/>
                  </a:lnTo>
                  <a:lnTo>
                    <a:pt x="98158" y="216331"/>
                  </a:lnTo>
                  <a:lnTo>
                    <a:pt x="98107" y="216458"/>
                  </a:lnTo>
                  <a:lnTo>
                    <a:pt x="98666" y="216458"/>
                  </a:lnTo>
                  <a:lnTo>
                    <a:pt x="99415" y="216458"/>
                  </a:lnTo>
                  <a:lnTo>
                    <a:pt x="97129" y="217093"/>
                  </a:lnTo>
                  <a:lnTo>
                    <a:pt x="103238" y="217093"/>
                  </a:lnTo>
                  <a:lnTo>
                    <a:pt x="103454" y="216839"/>
                  </a:lnTo>
                  <a:close/>
                </a:path>
                <a:path w="415925" h="472440">
                  <a:moveTo>
                    <a:pt x="103733" y="188899"/>
                  </a:moveTo>
                  <a:lnTo>
                    <a:pt x="102806" y="188518"/>
                  </a:lnTo>
                  <a:lnTo>
                    <a:pt x="101473" y="188518"/>
                  </a:lnTo>
                  <a:lnTo>
                    <a:pt x="101473" y="190436"/>
                  </a:lnTo>
                  <a:lnTo>
                    <a:pt x="101295" y="190550"/>
                  </a:lnTo>
                  <a:lnTo>
                    <a:pt x="101473" y="190436"/>
                  </a:lnTo>
                  <a:lnTo>
                    <a:pt x="101473" y="188518"/>
                  </a:lnTo>
                  <a:lnTo>
                    <a:pt x="99898" y="188518"/>
                  </a:lnTo>
                  <a:lnTo>
                    <a:pt x="99441" y="188404"/>
                  </a:lnTo>
                  <a:lnTo>
                    <a:pt x="98679" y="188518"/>
                  </a:lnTo>
                  <a:lnTo>
                    <a:pt x="98463" y="188772"/>
                  </a:lnTo>
                  <a:lnTo>
                    <a:pt x="98894" y="188772"/>
                  </a:lnTo>
                  <a:lnTo>
                    <a:pt x="98983" y="189674"/>
                  </a:lnTo>
                  <a:lnTo>
                    <a:pt x="98272" y="189153"/>
                  </a:lnTo>
                  <a:lnTo>
                    <a:pt x="97980" y="189534"/>
                  </a:lnTo>
                  <a:lnTo>
                    <a:pt x="98767" y="189788"/>
                  </a:lnTo>
                  <a:lnTo>
                    <a:pt x="98234" y="189788"/>
                  </a:lnTo>
                  <a:lnTo>
                    <a:pt x="97955" y="190042"/>
                  </a:lnTo>
                  <a:lnTo>
                    <a:pt x="98793" y="190296"/>
                  </a:lnTo>
                  <a:lnTo>
                    <a:pt x="97548" y="190550"/>
                  </a:lnTo>
                  <a:lnTo>
                    <a:pt x="98361" y="190550"/>
                  </a:lnTo>
                  <a:lnTo>
                    <a:pt x="98259" y="191820"/>
                  </a:lnTo>
                  <a:lnTo>
                    <a:pt x="99161" y="191439"/>
                  </a:lnTo>
                  <a:lnTo>
                    <a:pt x="100203" y="192582"/>
                  </a:lnTo>
                  <a:lnTo>
                    <a:pt x="99949" y="192582"/>
                  </a:lnTo>
                  <a:lnTo>
                    <a:pt x="98615" y="193725"/>
                  </a:lnTo>
                  <a:lnTo>
                    <a:pt x="98806" y="193725"/>
                  </a:lnTo>
                  <a:lnTo>
                    <a:pt x="98844" y="193852"/>
                  </a:lnTo>
                  <a:lnTo>
                    <a:pt x="98933" y="194106"/>
                  </a:lnTo>
                  <a:lnTo>
                    <a:pt x="99009" y="194360"/>
                  </a:lnTo>
                  <a:lnTo>
                    <a:pt x="99098" y="194614"/>
                  </a:lnTo>
                  <a:lnTo>
                    <a:pt x="98818" y="194614"/>
                  </a:lnTo>
                  <a:lnTo>
                    <a:pt x="98945" y="194868"/>
                  </a:lnTo>
                  <a:lnTo>
                    <a:pt x="98996" y="196011"/>
                  </a:lnTo>
                  <a:lnTo>
                    <a:pt x="99593" y="196392"/>
                  </a:lnTo>
                  <a:lnTo>
                    <a:pt x="99593" y="196519"/>
                  </a:lnTo>
                  <a:lnTo>
                    <a:pt x="99072" y="196773"/>
                  </a:lnTo>
                  <a:lnTo>
                    <a:pt x="98729" y="196773"/>
                  </a:lnTo>
                  <a:lnTo>
                    <a:pt x="99021" y="197281"/>
                  </a:lnTo>
                  <a:lnTo>
                    <a:pt x="99263" y="197281"/>
                  </a:lnTo>
                  <a:lnTo>
                    <a:pt x="98882" y="197789"/>
                  </a:lnTo>
                  <a:lnTo>
                    <a:pt x="102069" y="197789"/>
                  </a:lnTo>
                  <a:lnTo>
                    <a:pt x="101638" y="197281"/>
                  </a:lnTo>
                  <a:lnTo>
                    <a:pt x="101498" y="197281"/>
                  </a:lnTo>
                  <a:lnTo>
                    <a:pt x="101612" y="196773"/>
                  </a:lnTo>
                  <a:lnTo>
                    <a:pt x="101701" y="196392"/>
                  </a:lnTo>
                  <a:lnTo>
                    <a:pt x="102425" y="196392"/>
                  </a:lnTo>
                  <a:lnTo>
                    <a:pt x="100152" y="196011"/>
                  </a:lnTo>
                  <a:lnTo>
                    <a:pt x="102438" y="195376"/>
                  </a:lnTo>
                  <a:lnTo>
                    <a:pt x="102158" y="195122"/>
                  </a:lnTo>
                  <a:lnTo>
                    <a:pt x="102362" y="195122"/>
                  </a:lnTo>
                  <a:lnTo>
                    <a:pt x="102450" y="194868"/>
                  </a:lnTo>
                  <a:lnTo>
                    <a:pt x="102527" y="194614"/>
                  </a:lnTo>
                  <a:lnTo>
                    <a:pt x="102616" y="194360"/>
                  </a:lnTo>
                  <a:lnTo>
                    <a:pt x="102743" y="194360"/>
                  </a:lnTo>
                  <a:lnTo>
                    <a:pt x="102133" y="193471"/>
                  </a:lnTo>
                  <a:lnTo>
                    <a:pt x="101993" y="193217"/>
                  </a:lnTo>
                  <a:lnTo>
                    <a:pt x="101879" y="192938"/>
                  </a:lnTo>
                  <a:lnTo>
                    <a:pt x="101879" y="195122"/>
                  </a:lnTo>
                  <a:lnTo>
                    <a:pt x="101777" y="194868"/>
                  </a:lnTo>
                  <a:lnTo>
                    <a:pt x="101879" y="195122"/>
                  </a:lnTo>
                  <a:lnTo>
                    <a:pt x="101879" y="192938"/>
                  </a:lnTo>
                  <a:lnTo>
                    <a:pt x="101587" y="192201"/>
                  </a:lnTo>
                  <a:lnTo>
                    <a:pt x="102057" y="192201"/>
                  </a:lnTo>
                  <a:lnTo>
                    <a:pt x="102323" y="191820"/>
                  </a:lnTo>
                  <a:lnTo>
                    <a:pt x="102247" y="191439"/>
                  </a:lnTo>
                  <a:lnTo>
                    <a:pt x="102285" y="190931"/>
                  </a:lnTo>
                  <a:lnTo>
                    <a:pt x="102374" y="190677"/>
                  </a:lnTo>
                  <a:lnTo>
                    <a:pt x="102184" y="190550"/>
                  </a:lnTo>
                  <a:lnTo>
                    <a:pt x="101942" y="190550"/>
                  </a:lnTo>
                  <a:lnTo>
                    <a:pt x="102019" y="190296"/>
                  </a:lnTo>
                  <a:lnTo>
                    <a:pt x="101777" y="190296"/>
                  </a:lnTo>
                  <a:lnTo>
                    <a:pt x="102044" y="190042"/>
                  </a:lnTo>
                  <a:lnTo>
                    <a:pt x="103733" y="188899"/>
                  </a:lnTo>
                  <a:close/>
                </a:path>
                <a:path w="415925" h="472440">
                  <a:moveTo>
                    <a:pt x="103886" y="452120"/>
                  </a:moveTo>
                  <a:lnTo>
                    <a:pt x="101777" y="452120"/>
                  </a:lnTo>
                  <a:lnTo>
                    <a:pt x="99733" y="453390"/>
                  </a:lnTo>
                  <a:lnTo>
                    <a:pt x="103886" y="452120"/>
                  </a:lnTo>
                  <a:close/>
                </a:path>
                <a:path w="415925" h="472440">
                  <a:moveTo>
                    <a:pt x="103924" y="174548"/>
                  </a:moveTo>
                  <a:lnTo>
                    <a:pt x="103174" y="174040"/>
                  </a:lnTo>
                  <a:lnTo>
                    <a:pt x="102438" y="173532"/>
                  </a:lnTo>
                  <a:lnTo>
                    <a:pt x="102158" y="173024"/>
                  </a:lnTo>
                  <a:lnTo>
                    <a:pt x="100533" y="173024"/>
                  </a:lnTo>
                  <a:lnTo>
                    <a:pt x="100101" y="173304"/>
                  </a:lnTo>
                  <a:lnTo>
                    <a:pt x="100190" y="173024"/>
                  </a:lnTo>
                  <a:lnTo>
                    <a:pt x="99745" y="173024"/>
                  </a:lnTo>
                  <a:lnTo>
                    <a:pt x="99555" y="173532"/>
                  </a:lnTo>
                  <a:lnTo>
                    <a:pt x="99491" y="173863"/>
                  </a:lnTo>
                  <a:lnTo>
                    <a:pt x="100025" y="173532"/>
                  </a:lnTo>
                  <a:lnTo>
                    <a:pt x="99466" y="173977"/>
                  </a:lnTo>
                  <a:lnTo>
                    <a:pt x="98983" y="174548"/>
                  </a:lnTo>
                  <a:lnTo>
                    <a:pt x="99212" y="174548"/>
                  </a:lnTo>
                  <a:lnTo>
                    <a:pt x="99174" y="174929"/>
                  </a:lnTo>
                  <a:lnTo>
                    <a:pt x="99961" y="174548"/>
                  </a:lnTo>
                  <a:lnTo>
                    <a:pt x="100101" y="174548"/>
                  </a:lnTo>
                  <a:lnTo>
                    <a:pt x="99441" y="175183"/>
                  </a:lnTo>
                  <a:lnTo>
                    <a:pt x="99758" y="175831"/>
                  </a:lnTo>
                  <a:lnTo>
                    <a:pt x="100253" y="174548"/>
                  </a:lnTo>
                  <a:lnTo>
                    <a:pt x="101561" y="174548"/>
                  </a:lnTo>
                  <a:lnTo>
                    <a:pt x="100545" y="175437"/>
                  </a:lnTo>
                  <a:lnTo>
                    <a:pt x="99822" y="175958"/>
                  </a:lnTo>
                  <a:lnTo>
                    <a:pt x="99949" y="176199"/>
                  </a:lnTo>
                  <a:lnTo>
                    <a:pt x="100634" y="176199"/>
                  </a:lnTo>
                  <a:lnTo>
                    <a:pt x="100126" y="176606"/>
                  </a:lnTo>
                  <a:lnTo>
                    <a:pt x="99910" y="176339"/>
                  </a:lnTo>
                  <a:lnTo>
                    <a:pt x="99809" y="176707"/>
                  </a:lnTo>
                  <a:lnTo>
                    <a:pt x="99987" y="176707"/>
                  </a:lnTo>
                  <a:lnTo>
                    <a:pt x="99339" y="177215"/>
                  </a:lnTo>
                  <a:lnTo>
                    <a:pt x="99860" y="177215"/>
                  </a:lnTo>
                  <a:lnTo>
                    <a:pt x="100050" y="177215"/>
                  </a:lnTo>
                  <a:lnTo>
                    <a:pt x="100825" y="177723"/>
                  </a:lnTo>
                  <a:lnTo>
                    <a:pt x="100228" y="177723"/>
                  </a:lnTo>
                  <a:lnTo>
                    <a:pt x="100596" y="178231"/>
                  </a:lnTo>
                  <a:lnTo>
                    <a:pt x="100418" y="178231"/>
                  </a:lnTo>
                  <a:lnTo>
                    <a:pt x="100114" y="178231"/>
                  </a:lnTo>
                  <a:lnTo>
                    <a:pt x="99339" y="178231"/>
                  </a:lnTo>
                  <a:lnTo>
                    <a:pt x="101092" y="178739"/>
                  </a:lnTo>
                  <a:lnTo>
                    <a:pt x="100469" y="178739"/>
                  </a:lnTo>
                  <a:lnTo>
                    <a:pt x="99910" y="179146"/>
                  </a:lnTo>
                  <a:lnTo>
                    <a:pt x="99187" y="178866"/>
                  </a:lnTo>
                  <a:lnTo>
                    <a:pt x="99593" y="178485"/>
                  </a:lnTo>
                  <a:lnTo>
                    <a:pt x="98894" y="178866"/>
                  </a:lnTo>
                  <a:lnTo>
                    <a:pt x="99885" y="179158"/>
                  </a:lnTo>
                  <a:lnTo>
                    <a:pt x="100203" y="179247"/>
                  </a:lnTo>
                  <a:lnTo>
                    <a:pt x="98285" y="180009"/>
                  </a:lnTo>
                  <a:lnTo>
                    <a:pt x="98691" y="180009"/>
                  </a:lnTo>
                  <a:lnTo>
                    <a:pt x="98818" y="180238"/>
                  </a:lnTo>
                  <a:lnTo>
                    <a:pt x="98285" y="180263"/>
                  </a:lnTo>
                  <a:lnTo>
                    <a:pt x="99047" y="180428"/>
                  </a:lnTo>
                  <a:lnTo>
                    <a:pt x="99402" y="180467"/>
                  </a:lnTo>
                  <a:lnTo>
                    <a:pt x="99072" y="180403"/>
                  </a:lnTo>
                  <a:lnTo>
                    <a:pt x="98920" y="180314"/>
                  </a:lnTo>
                  <a:lnTo>
                    <a:pt x="99885" y="180263"/>
                  </a:lnTo>
                  <a:lnTo>
                    <a:pt x="99352" y="181025"/>
                  </a:lnTo>
                  <a:lnTo>
                    <a:pt x="99212" y="181025"/>
                  </a:lnTo>
                  <a:lnTo>
                    <a:pt x="99377" y="181406"/>
                  </a:lnTo>
                  <a:lnTo>
                    <a:pt x="99491" y="181660"/>
                  </a:lnTo>
                  <a:lnTo>
                    <a:pt x="99606" y="181914"/>
                  </a:lnTo>
                  <a:lnTo>
                    <a:pt x="99225" y="181914"/>
                  </a:lnTo>
                  <a:lnTo>
                    <a:pt x="99187" y="182168"/>
                  </a:lnTo>
                  <a:lnTo>
                    <a:pt x="99098" y="182676"/>
                  </a:lnTo>
                  <a:lnTo>
                    <a:pt x="99009" y="183184"/>
                  </a:lnTo>
                  <a:lnTo>
                    <a:pt x="98552" y="183946"/>
                  </a:lnTo>
                  <a:lnTo>
                    <a:pt x="99504" y="183946"/>
                  </a:lnTo>
                  <a:lnTo>
                    <a:pt x="99504" y="184543"/>
                  </a:lnTo>
                  <a:lnTo>
                    <a:pt x="99225" y="184581"/>
                  </a:lnTo>
                  <a:lnTo>
                    <a:pt x="99504" y="184581"/>
                  </a:lnTo>
                  <a:lnTo>
                    <a:pt x="99504" y="185089"/>
                  </a:lnTo>
                  <a:lnTo>
                    <a:pt x="98767" y="185089"/>
                  </a:lnTo>
                  <a:lnTo>
                    <a:pt x="98488" y="184835"/>
                  </a:lnTo>
                  <a:lnTo>
                    <a:pt x="98348" y="184835"/>
                  </a:lnTo>
                  <a:lnTo>
                    <a:pt x="98348" y="185077"/>
                  </a:lnTo>
                  <a:lnTo>
                    <a:pt x="97980" y="184975"/>
                  </a:lnTo>
                  <a:lnTo>
                    <a:pt x="98361" y="185191"/>
                  </a:lnTo>
                  <a:lnTo>
                    <a:pt x="99034" y="185343"/>
                  </a:lnTo>
                  <a:lnTo>
                    <a:pt x="98983" y="185724"/>
                  </a:lnTo>
                  <a:lnTo>
                    <a:pt x="98196" y="185597"/>
                  </a:lnTo>
                  <a:lnTo>
                    <a:pt x="98234" y="186105"/>
                  </a:lnTo>
                  <a:lnTo>
                    <a:pt x="99110" y="186740"/>
                  </a:lnTo>
                  <a:lnTo>
                    <a:pt x="98653" y="187375"/>
                  </a:lnTo>
                  <a:lnTo>
                    <a:pt x="98920" y="187375"/>
                  </a:lnTo>
                  <a:lnTo>
                    <a:pt x="99529" y="187375"/>
                  </a:lnTo>
                  <a:lnTo>
                    <a:pt x="99695" y="187375"/>
                  </a:lnTo>
                  <a:lnTo>
                    <a:pt x="99834" y="187375"/>
                  </a:lnTo>
                  <a:lnTo>
                    <a:pt x="100215" y="187198"/>
                  </a:lnTo>
                  <a:lnTo>
                    <a:pt x="100749" y="187198"/>
                  </a:lnTo>
                  <a:lnTo>
                    <a:pt x="102196" y="186105"/>
                  </a:lnTo>
                  <a:lnTo>
                    <a:pt x="102222" y="186359"/>
                  </a:lnTo>
                  <a:lnTo>
                    <a:pt x="102374" y="186359"/>
                  </a:lnTo>
                  <a:lnTo>
                    <a:pt x="102514" y="186474"/>
                  </a:lnTo>
                  <a:lnTo>
                    <a:pt x="102463" y="186105"/>
                  </a:lnTo>
                  <a:lnTo>
                    <a:pt x="102349" y="185724"/>
                  </a:lnTo>
                  <a:lnTo>
                    <a:pt x="102311" y="185597"/>
                  </a:lnTo>
                  <a:lnTo>
                    <a:pt x="102235" y="185343"/>
                  </a:lnTo>
                  <a:lnTo>
                    <a:pt x="101790" y="185343"/>
                  </a:lnTo>
                  <a:lnTo>
                    <a:pt x="101282" y="185597"/>
                  </a:lnTo>
                  <a:lnTo>
                    <a:pt x="100990" y="185597"/>
                  </a:lnTo>
                  <a:lnTo>
                    <a:pt x="100584" y="185089"/>
                  </a:lnTo>
                  <a:lnTo>
                    <a:pt x="100584" y="184835"/>
                  </a:lnTo>
                  <a:lnTo>
                    <a:pt x="101015" y="185343"/>
                  </a:lnTo>
                  <a:lnTo>
                    <a:pt x="101650" y="184835"/>
                  </a:lnTo>
                  <a:lnTo>
                    <a:pt x="102031" y="184581"/>
                  </a:lnTo>
                  <a:lnTo>
                    <a:pt x="101396" y="184581"/>
                  </a:lnTo>
                  <a:lnTo>
                    <a:pt x="102285" y="184200"/>
                  </a:lnTo>
                  <a:lnTo>
                    <a:pt x="101739" y="184200"/>
                  </a:lnTo>
                  <a:lnTo>
                    <a:pt x="100063" y="184454"/>
                  </a:lnTo>
                  <a:lnTo>
                    <a:pt x="100863" y="183692"/>
                  </a:lnTo>
                  <a:lnTo>
                    <a:pt x="101219" y="183692"/>
                  </a:lnTo>
                  <a:lnTo>
                    <a:pt x="101041" y="183438"/>
                  </a:lnTo>
                  <a:lnTo>
                    <a:pt x="100584" y="183184"/>
                  </a:lnTo>
                  <a:lnTo>
                    <a:pt x="100660" y="182930"/>
                  </a:lnTo>
                  <a:lnTo>
                    <a:pt x="99910" y="182930"/>
                  </a:lnTo>
                  <a:lnTo>
                    <a:pt x="101460" y="182676"/>
                  </a:lnTo>
                  <a:lnTo>
                    <a:pt x="101193" y="182676"/>
                  </a:lnTo>
                  <a:lnTo>
                    <a:pt x="101358" y="182587"/>
                  </a:lnTo>
                  <a:lnTo>
                    <a:pt x="100228" y="182168"/>
                  </a:lnTo>
                  <a:lnTo>
                    <a:pt x="100749" y="181914"/>
                  </a:lnTo>
                  <a:lnTo>
                    <a:pt x="101117" y="181914"/>
                  </a:lnTo>
                  <a:lnTo>
                    <a:pt x="101219" y="182168"/>
                  </a:lnTo>
                  <a:lnTo>
                    <a:pt x="101320" y="182422"/>
                  </a:lnTo>
                  <a:lnTo>
                    <a:pt x="101396" y="182562"/>
                  </a:lnTo>
                  <a:lnTo>
                    <a:pt x="102095" y="182168"/>
                  </a:lnTo>
                  <a:lnTo>
                    <a:pt x="102146" y="181914"/>
                  </a:lnTo>
                  <a:lnTo>
                    <a:pt x="102247" y="181660"/>
                  </a:lnTo>
                  <a:lnTo>
                    <a:pt x="102374" y="181419"/>
                  </a:lnTo>
                  <a:lnTo>
                    <a:pt x="102539" y="181178"/>
                  </a:lnTo>
                  <a:lnTo>
                    <a:pt x="102577" y="181025"/>
                  </a:lnTo>
                  <a:lnTo>
                    <a:pt x="102006" y="181025"/>
                  </a:lnTo>
                  <a:lnTo>
                    <a:pt x="100406" y="180517"/>
                  </a:lnTo>
                  <a:lnTo>
                    <a:pt x="101714" y="180009"/>
                  </a:lnTo>
                  <a:lnTo>
                    <a:pt x="102082" y="180009"/>
                  </a:lnTo>
                  <a:lnTo>
                    <a:pt x="100952" y="179247"/>
                  </a:lnTo>
                  <a:lnTo>
                    <a:pt x="101917" y="179819"/>
                  </a:lnTo>
                  <a:lnTo>
                    <a:pt x="101574" y="179374"/>
                  </a:lnTo>
                  <a:lnTo>
                    <a:pt x="101473" y="179247"/>
                  </a:lnTo>
                  <a:lnTo>
                    <a:pt x="102336" y="179374"/>
                  </a:lnTo>
                  <a:lnTo>
                    <a:pt x="102857" y="178866"/>
                  </a:lnTo>
                  <a:lnTo>
                    <a:pt x="103098" y="178866"/>
                  </a:lnTo>
                  <a:lnTo>
                    <a:pt x="102400" y="178485"/>
                  </a:lnTo>
                  <a:lnTo>
                    <a:pt x="103860" y="178485"/>
                  </a:lnTo>
                  <a:lnTo>
                    <a:pt x="102641" y="177723"/>
                  </a:lnTo>
                  <a:lnTo>
                    <a:pt x="102920" y="177723"/>
                  </a:lnTo>
                  <a:lnTo>
                    <a:pt x="103568" y="177723"/>
                  </a:lnTo>
                  <a:lnTo>
                    <a:pt x="102933" y="177495"/>
                  </a:lnTo>
                  <a:lnTo>
                    <a:pt x="102958" y="177215"/>
                  </a:lnTo>
                  <a:lnTo>
                    <a:pt x="102679" y="177215"/>
                  </a:lnTo>
                  <a:lnTo>
                    <a:pt x="102781" y="177444"/>
                  </a:lnTo>
                  <a:lnTo>
                    <a:pt x="102196" y="177215"/>
                  </a:lnTo>
                  <a:lnTo>
                    <a:pt x="102349" y="177215"/>
                  </a:lnTo>
                  <a:lnTo>
                    <a:pt x="101587" y="176707"/>
                  </a:lnTo>
                  <a:lnTo>
                    <a:pt x="103619" y="174548"/>
                  </a:lnTo>
                  <a:lnTo>
                    <a:pt x="103924" y="174548"/>
                  </a:lnTo>
                  <a:close/>
                </a:path>
                <a:path w="415925" h="472440">
                  <a:moveTo>
                    <a:pt x="111442" y="449580"/>
                  </a:moveTo>
                  <a:lnTo>
                    <a:pt x="106260" y="449580"/>
                  </a:lnTo>
                  <a:lnTo>
                    <a:pt x="107391" y="450786"/>
                  </a:lnTo>
                  <a:lnTo>
                    <a:pt x="111442" y="449580"/>
                  </a:lnTo>
                  <a:close/>
                </a:path>
                <a:path w="415925" h="472440">
                  <a:moveTo>
                    <a:pt x="116992" y="112268"/>
                  </a:moveTo>
                  <a:lnTo>
                    <a:pt x="113576" y="118021"/>
                  </a:lnTo>
                  <a:lnTo>
                    <a:pt x="114274" y="117487"/>
                  </a:lnTo>
                  <a:lnTo>
                    <a:pt x="114846" y="117221"/>
                  </a:lnTo>
                  <a:lnTo>
                    <a:pt x="115354" y="117068"/>
                  </a:lnTo>
                  <a:lnTo>
                    <a:pt x="114363" y="117144"/>
                  </a:lnTo>
                  <a:lnTo>
                    <a:pt x="116992" y="112268"/>
                  </a:lnTo>
                  <a:close/>
                </a:path>
                <a:path w="415925" h="472440">
                  <a:moveTo>
                    <a:pt x="122174" y="453110"/>
                  </a:moveTo>
                  <a:lnTo>
                    <a:pt x="121907" y="453034"/>
                  </a:lnTo>
                  <a:lnTo>
                    <a:pt x="121754" y="452996"/>
                  </a:lnTo>
                  <a:lnTo>
                    <a:pt x="121526" y="452945"/>
                  </a:lnTo>
                  <a:lnTo>
                    <a:pt x="122174" y="453110"/>
                  </a:lnTo>
                  <a:close/>
                </a:path>
                <a:path w="415925" h="472440">
                  <a:moveTo>
                    <a:pt x="130848" y="82550"/>
                  </a:moveTo>
                  <a:lnTo>
                    <a:pt x="128714" y="87630"/>
                  </a:lnTo>
                  <a:lnTo>
                    <a:pt x="129946" y="86372"/>
                  </a:lnTo>
                  <a:lnTo>
                    <a:pt x="130848" y="82550"/>
                  </a:lnTo>
                  <a:close/>
                </a:path>
                <a:path w="415925" h="472440">
                  <a:moveTo>
                    <a:pt x="131191" y="85090"/>
                  </a:moveTo>
                  <a:lnTo>
                    <a:pt x="129946" y="86372"/>
                  </a:lnTo>
                  <a:lnTo>
                    <a:pt x="129654" y="87630"/>
                  </a:lnTo>
                  <a:lnTo>
                    <a:pt x="131191" y="85090"/>
                  </a:lnTo>
                  <a:close/>
                </a:path>
                <a:path w="415925" h="472440">
                  <a:moveTo>
                    <a:pt x="146431" y="48260"/>
                  </a:moveTo>
                  <a:lnTo>
                    <a:pt x="146126" y="48260"/>
                  </a:lnTo>
                  <a:lnTo>
                    <a:pt x="146126" y="48755"/>
                  </a:lnTo>
                  <a:lnTo>
                    <a:pt x="146431" y="48260"/>
                  </a:lnTo>
                  <a:close/>
                </a:path>
                <a:path w="415925" h="472440">
                  <a:moveTo>
                    <a:pt x="156197" y="470230"/>
                  </a:moveTo>
                  <a:lnTo>
                    <a:pt x="156184" y="469900"/>
                  </a:lnTo>
                  <a:lnTo>
                    <a:pt x="155613" y="469900"/>
                  </a:lnTo>
                  <a:lnTo>
                    <a:pt x="156197" y="470230"/>
                  </a:lnTo>
                  <a:close/>
                </a:path>
                <a:path w="415925" h="472440">
                  <a:moveTo>
                    <a:pt x="157911" y="471170"/>
                  </a:moveTo>
                  <a:lnTo>
                    <a:pt x="156197" y="470230"/>
                  </a:lnTo>
                  <a:lnTo>
                    <a:pt x="156260" y="471170"/>
                  </a:lnTo>
                  <a:lnTo>
                    <a:pt x="157911" y="471170"/>
                  </a:lnTo>
                  <a:close/>
                </a:path>
                <a:path w="415925" h="472440">
                  <a:moveTo>
                    <a:pt x="164541" y="13309"/>
                  </a:moveTo>
                  <a:lnTo>
                    <a:pt x="164211" y="13512"/>
                  </a:lnTo>
                  <a:lnTo>
                    <a:pt x="164325" y="13677"/>
                  </a:lnTo>
                  <a:lnTo>
                    <a:pt x="164515" y="13423"/>
                  </a:lnTo>
                  <a:close/>
                </a:path>
                <a:path w="415925" h="472440">
                  <a:moveTo>
                    <a:pt x="178828" y="15240"/>
                  </a:moveTo>
                  <a:lnTo>
                    <a:pt x="164985" y="15240"/>
                  </a:lnTo>
                  <a:lnTo>
                    <a:pt x="163588" y="15240"/>
                  </a:lnTo>
                  <a:lnTo>
                    <a:pt x="159842" y="19050"/>
                  </a:lnTo>
                  <a:lnTo>
                    <a:pt x="158369" y="22860"/>
                  </a:lnTo>
                  <a:lnTo>
                    <a:pt x="159270" y="19050"/>
                  </a:lnTo>
                  <a:lnTo>
                    <a:pt x="157226" y="21590"/>
                  </a:lnTo>
                  <a:lnTo>
                    <a:pt x="155600" y="24130"/>
                  </a:lnTo>
                  <a:lnTo>
                    <a:pt x="153924" y="27940"/>
                  </a:lnTo>
                  <a:lnTo>
                    <a:pt x="152666" y="30480"/>
                  </a:lnTo>
                  <a:lnTo>
                    <a:pt x="151866" y="30480"/>
                  </a:lnTo>
                  <a:lnTo>
                    <a:pt x="152095" y="33020"/>
                  </a:lnTo>
                  <a:lnTo>
                    <a:pt x="152222" y="34290"/>
                  </a:lnTo>
                  <a:lnTo>
                    <a:pt x="147624" y="43180"/>
                  </a:lnTo>
                  <a:lnTo>
                    <a:pt x="146431" y="48260"/>
                  </a:lnTo>
                  <a:lnTo>
                    <a:pt x="146138" y="49530"/>
                  </a:lnTo>
                  <a:lnTo>
                    <a:pt x="146126" y="48755"/>
                  </a:lnTo>
                  <a:lnTo>
                    <a:pt x="144894" y="50800"/>
                  </a:lnTo>
                  <a:lnTo>
                    <a:pt x="143954" y="52082"/>
                  </a:lnTo>
                  <a:lnTo>
                    <a:pt x="142748" y="54610"/>
                  </a:lnTo>
                  <a:lnTo>
                    <a:pt x="144018" y="55880"/>
                  </a:lnTo>
                  <a:lnTo>
                    <a:pt x="142189" y="60960"/>
                  </a:lnTo>
                  <a:lnTo>
                    <a:pt x="142100" y="62230"/>
                  </a:lnTo>
                  <a:lnTo>
                    <a:pt x="142011" y="63500"/>
                  </a:lnTo>
                  <a:lnTo>
                    <a:pt x="141922" y="64770"/>
                  </a:lnTo>
                  <a:lnTo>
                    <a:pt x="138836" y="68580"/>
                  </a:lnTo>
                  <a:lnTo>
                    <a:pt x="141249" y="60960"/>
                  </a:lnTo>
                  <a:lnTo>
                    <a:pt x="139382" y="62230"/>
                  </a:lnTo>
                  <a:lnTo>
                    <a:pt x="140639" y="62230"/>
                  </a:lnTo>
                  <a:lnTo>
                    <a:pt x="137604" y="69850"/>
                  </a:lnTo>
                  <a:lnTo>
                    <a:pt x="139153" y="68580"/>
                  </a:lnTo>
                  <a:lnTo>
                    <a:pt x="136994" y="71120"/>
                  </a:lnTo>
                  <a:lnTo>
                    <a:pt x="137617" y="71120"/>
                  </a:lnTo>
                  <a:lnTo>
                    <a:pt x="135750" y="72390"/>
                  </a:lnTo>
                  <a:lnTo>
                    <a:pt x="137337" y="73660"/>
                  </a:lnTo>
                  <a:lnTo>
                    <a:pt x="134848" y="76200"/>
                  </a:lnTo>
                  <a:lnTo>
                    <a:pt x="134886" y="78740"/>
                  </a:lnTo>
                  <a:lnTo>
                    <a:pt x="132118" y="83820"/>
                  </a:lnTo>
                  <a:lnTo>
                    <a:pt x="132702" y="80010"/>
                  </a:lnTo>
                  <a:lnTo>
                    <a:pt x="131203" y="85090"/>
                  </a:lnTo>
                  <a:lnTo>
                    <a:pt x="131533" y="86372"/>
                  </a:lnTo>
                  <a:lnTo>
                    <a:pt x="129425" y="92710"/>
                  </a:lnTo>
                  <a:lnTo>
                    <a:pt x="129362" y="88900"/>
                  </a:lnTo>
                  <a:lnTo>
                    <a:pt x="127838" y="91440"/>
                  </a:lnTo>
                  <a:lnTo>
                    <a:pt x="126644" y="95250"/>
                  </a:lnTo>
                  <a:lnTo>
                    <a:pt x="126250" y="97790"/>
                  </a:lnTo>
                  <a:lnTo>
                    <a:pt x="124701" y="100330"/>
                  </a:lnTo>
                  <a:lnTo>
                    <a:pt x="124383" y="100330"/>
                  </a:lnTo>
                  <a:lnTo>
                    <a:pt x="124002" y="101600"/>
                  </a:lnTo>
                  <a:lnTo>
                    <a:pt x="124079" y="100330"/>
                  </a:lnTo>
                  <a:lnTo>
                    <a:pt x="122999" y="105410"/>
                  </a:lnTo>
                  <a:lnTo>
                    <a:pt x="117513" y="111760"/>
                  </a:lnTo>
                  <a:lnTo>
                    <a:pt x="116039" y="116840"/>
                  </a:lnTo>
                  <a:lnTo>
                    <a:pt x="115874" y="117525"/>
                  </a:lnTo>
                  <a:lnTo>
                    <a:pt x="116446" y="116840"/>
                  </a:lnTo>
                  <a:lnTo>
                    <a:pt x="117157" y="118110"/>
                  </a:lnTo>
                  <a:lnTo>
                    <a:pt x="117525" y="118110"/>
                  </a:lnTo>
                  <a:lnTo>
                    <a:pt x="116217" y="120650"/>
                  </a:lnTo>
                  <a:lnTo>
                    <a:pt x="116154" y="121031"/>
                  </a:lnTo>
                  <a:lnTo>
                    <a:pt x="116039" y="121920"/>
                  </a:lnTo>
                  <a:lnTo>
                    <a:pt x="115912" y="122758"/>
                  </a:lnTo>
                  <a:lnTo>
                    <a:pt x="115849" y="123228"/>
                  </a:lnTo>
                  <a:lnTo>
                    <a:pt x="114503" y="123228"/>
                  </a:lnTo>
                  <a:lnTo>
                    <a:pt x="115366" y="121920"/>
                  </a:lnTo>
                  <a:lnTo>
                    <a:pt x="115265" y="121031"/>
                  </a:lnTo>
                  <a:lnTo>
                    <a:pt x="115227" y="120650"/>
                  </a:lnTo>
                  <a:lnTo>
                    <a:pt x="114363" y="122758"/>
                  </a:lnTo>
                  <a:lnTo>
                    <a:pt x="114249" y="123012"/>
                  </a:lnTo>
                  <a:lnTo>
                    <a:pt x="114122" y="123228"/>
                  </a:lnTo>
                  <a:lnTo>
                    <a:pt x="112407" y="124117"/>
                  </a:lnTo>
                  <a:lnTo>
                    <a:pt x="112572" y="124117"/>
                  </a:lnTo>
                  <a:lnTo>
                    <a:pt x="111950" y="124333"/>
                  </a:lnTo>
                  <a:lnTo>
                    <a:pt x="112001" y="124117"/>
                  </a:lnTo>
                  <a:lnTo>
                    <a:pt x="111887" y="124612"/>
                  </a:lnTo>
                  <a:lnTo>
                    <a:pt x="110566" y="130810"/>
                  </a:lnTo>
                  <a:lnTo>
                    <a:pt x="107797" y="132080"/>
                  </a:lnTo>
                  <a:lnTo>
                    <a:pt x="107480" y="131394"/>
                  </a:lnTo>
                  <a:lnTo>
                    <a:pt x="107480" y="137287"/>
                  </a:lnTo>
                  <a:lnTo>
                    <a:pt x="102400" y="138887"/>
                  </a:lnTo>
                  <a:lnTo>
                    <a:pt x="102501" y="138430"/>
                  </a:lnTo>
                  <a:lnTo>
                    <a:pt x="102717" y="137502"/>
                  </a:lnTo>
                  <a:lnTo>
                    <a:pt x="102755" y="137287"/>
                  </a:lnTo>
                  <a:lnTo>
                    <a:pt x="107480" y="137287"/>
                  </a:lnTo>
                  <a:lnTo>
                    <a:pt x="107480" y="131394"/>
                  </a:lnTo>
                  <a:lnTo>
                    <a:pt x="107213" y="130810"/>
                  </a:lnTo>
                  <a:lnTo>
                    <a:pt x="108445" y="129540"/>
                  </a:lnTo>
                  <a:lnTo>
                    <a:pt x="109943" y="128270"/>
                  </a:lnTo>
                  <a:lnTo>
                    <a:pt x="110388" y="127000"/>
                  </a:lnTo>
                  <a:lnTo>
                    <a:pt x="108699" y="128270"/>
                  </a:lnTo>
                  <a:lnTo>
                    <a:pt x="109689" y="127000"/>
                  </a:lnTo>
                  <a:lnTo>
                    <a:pt x="110972" y="125730"/>
                  </a:lnTo>
                  <a:lnTo>
                    <a:pt x="111506" y="124612"/>
                  </a:lnTo>
                  <a:lnTo>
                    <a:pt x="111887" y="124612"/>
                  </a:lnTo>
                  <a:lnTo>
                    <a:pt x="111887" y="124218"/>
                  </a:lnTo>
                  <a:lnTo>
                    <a:pt x="111620" y="124447"/>
                  </a:lnTo>
                  <a:lnTo>
                    <a:pt x="111747" y="124117"/>
                  </a:lnTo>
                  <a:lnTo>
                    <a:pt x="111861" y="123875"/>
                  </a:lnTo>
                  <a:lnTo>
                    <a:pt x="112128" y="123431"/>
                  </a:lnTo>
                  <a:lnTo>
                    <a:pt x="111518" y="123875"/>
                  </a:lnTo>
                  <a:lnTo>
                    <a:pt x="107873" y="127000"/>
                  </a:lnTo>
                  <a:lnTo>
                    <a:pt x="113144" y="121793"/>
                  </a:lnTo>
                  <a:lnTo>
                    <a:pt x="113296" y="121577"/>
                  </a:lnTo>
                  <a:lnTo>
                    <a:pt x="113880" y="121069"/>
                  </a:lnTo>
                  <a:lnTo>
                    <a:pt x="113144" y="121793"/>
                  </a:lnTo>
                  <a:lnTo>
                    <a:pt x="112547" y="122758"/>
                  </a:lnTo>
                  <a:lnTo>
                    <a:pt x="112420" y="123012"/>
                  </a:lnTo>
                  <a:lnTo>
                    <a:pt x="112217" y="123228"/>
                  </a:lnTo>
                  <a:lnTo>
                    <a:pt x="112153" y="123431"/>
                  </a:lnTo>
                  <a:lnTo>
                    <a:pt x="112052" y="123875"/>
                  </a:lnTo>
                  <a:lnTo>
                    <a:pt x="112496" y="123431"/>
                  </a:lnTo>
                  <a:lnTo>
                    <a:pt x="114681" y="120650"/>
                  </a:lnTo>
                  <a:lnTo>
                    <a:pt x="115684" y="119380"/>
                  </a:lnTo>
                  <a:lnTo>
                    <a:pt x="114808" y="119380"/>
                  </a:lnTo>
                  <a:lnTo>
                    <a:pt x="113665" y="121031"/>
                  </a:lnTo>
                  <a:lnTo>
                    <a:pt x="110337" y="123012"/>
                  </a:lnTo>
                  <a:lnTo>
                    <a:pt x="110020" y="123228"/>
                  </a:lnTo>
                  <a:lnTo>
                    <a:pt x="107556" y="127000"/>
                  </a:lnTo>
                  <a:lnTo>
                    <a:pt x="107111" y="128270"/>
                  </a:lnTo>
                  <a:lnTo>
                    <a:pt x="106400" y="128270"/>
                  </a:lnTo>
                  <a:lnTo>
                    <a:pt x="105841" y="129540"/>
                  </a:lnTo>
                  <a:lnTo>
                    <a:pt x="104521" y="129540"/>
                  </a:lnTo>
                  <a:lnTo>
                    <a:pt x="100444" y="130810"/>
                  </a:lnTo>
                  <a:lnTo>
                    <a:pt x="98882" y="132080"/>
                  </a:lnTo>
                  <a:lnTo>
                    <a:pt x="101358" y="132080"/>
                  </a:lnTo>
                  <a:lnTo>
                    <a:pt x="99796" y="133350"/>
                  </a:lnTo>
                  <a:lnTo>
                    <a:pt x="88976" y="138430"/>
                  </a:lnTo>
                  <a:lnTo>
                    <a:pt x="89979" y="132080"/>
                  </a:lnTo>
                  <a:lnTo>
                    <a:pt x="82346" y="135890"/>
                  </a:lnTo>
                  <a:lnTo>
                    <a:pt x="80302" y="137287"/>
                  </a:lnTo>
                  <a:lnTo>
                    <a:pt x="80467" y="137287"/>
                  </a:lnTo>
                  <a:lnTo>
                    <a:pt x="80441" y="137502"/>
                  </a:lnTo>
                  <a:lnTo>
                    <a:pt x="80314" y="138430"/>
                  </a:lnTo>
                  <a:lnTo>
                    <a:pt x="80238" y="139014"/>
                  </a:lnTo>
                  <a:lnTo>
                    <a:pt x="80149" y="139700"/>
                  </a:lnTo>
                  <a:lnTo>
                    <a:pt x="74066" y="139700"/>
                  </a:lnTo>
                  <a:lnTo>
                    <a:pt x="75641" y="138430"/>
                  </a:lnTo>
                  <a:lnTo>
                    <a:pt x="68033" y="139700"/>
                  </a:lnTo>
                  <a:lnTo>
                    <a:pt x="71882" y="140970"/>
                  </a:lnTo>
                  <a:lnTo>
                    <a:pt x="64655" y="142087"/>
                  </a:lnTo>
                  <a:lnTo>
                    <a:pt x="64897" y="142240"/>
                  </a:lnTo>
                  <a:lnTo>
                    <a:pt x="88696" y="142240"/>
                  </a:lnTo>
                  <a:lnTo>
                    <a:pt x="90881" y="140970"/>
                  </a:lnTo>
                  <a:lnTo>
                    <a:pt x="91401" y="142087"/>
                  </a:lnTo>
                  <a:lnTo>
                    <a:pt x="91478" y="142240"/>
                  </a:lnTo>
                  <a:lnTo>
                    <a:pt x="89623" y="142240"/>
                  </a:lnTo>
                  <a:lnTo>
                    <a:pt x="89014" y="143510"/>
                  </a:lnTo>
                  <a:lnTo>
                    <a:pt x="97815" y="140970"/>
                  </a:lnTo>
                  <a:lnTo>
                    <a:pt x="102222" y="139700"/>
                  </a:lnTo>
                  <a:lnTo>
                    <a:pt x="102374" y="139014"/>
                  </a:lnTo>
                  <a:lnTo>
                    <a:pt x="99834" y="139700"/>
                  </a:lnTo>
                  <a:lnTo>
                    <a:pt x="101993" y="139014"/>
                  </a:lnTo>
                  <a:lnTo>
                    <a:pt x="102374" y="139014"/>
                  </a:lnTo>
                  <a:lnTo>
                    <a:pt x="107607" y="137502"/>
                  </a:lnTo>
                  <a:lnTo>
                    <a:pt x="107772" y="137287"/>
                  </a:lnTo>
                  <a:lnTo>
                    <a:pt x="108356" y="137287"/>
                  </a:lnTo>
                  <a:lnTo>
                    <a:pt x="107607" y="137502"/>
                  </a:lnTo>
                  <a:lnTo>
                    <a:pt x="106883" y="138430"/>
                  </a:lnTo>
                  <a:lnTo>
                    <a:pt x="108788" y="137287"/>
                  </a:lnTo>
                  <a:lnTo>
                    <a:pt x="111467" y="137287"/>
                  </a:lnTo>
                  <a:lnTo>
                    <a:pt x="113360" y="134620"/>
                  </a:lnTo>
                  <a:lnTo>
                    <a:pt x="115112" y="133350"/>
                  </a:lnTo>
                  <a:lnTo>
                    <a:pt x="116179" y="130810"/>
                  </a:lnTo>
                  <a:lnTo>
                    <a:pt x="118414" y="127000"/>
                  </a:lnTo>
                  <a:lnTo>
                    <a:pt x="119938" y="123431"/>
                  </a:lnTo>
                  <a:lnTo>
                    <a:pt x="120027" y="123228"/>
                  </a:lnTo>
                  <a:lnTo>
                    <a:pt x="122745" y="116840"/>
                  </a:lnTo>
                  <a:lnTo>
                    <a:pt x="123837" y="114300"/>
                  </a:lnTo>
                  <a:lnTo>
                    <a:pt x="126733" y="107950"/>
                  </a:lnTo>
                  <a:lnTo>
                    <a:pt x="131165" y="102870"/>
                  </a:lnTo>
                  <a:lnTo>
                    <a:pt x="130835" y="102870"/>
                  </a:lnTo>
                  <a:lnTo>
                    <a:pt x="131597" y="101600"/>
                  </a:lnTo>
                  <a:lnTo>
                    <a:pt x="134645" y="96520"/>
                  </a:lnTo>
                  <a:lnTo>
                    <a:pt x="136169" y="92710"/>
                  </a:lnTo>
                  <a:lnTo>
                    <a:pt x="137706" y="88900"/>
                  </a:lnTo>
                  <a:lnTo>
                    <a:pt x="139661" y="83820"/>
                  </a:lnTo>
                  <a:lnTo>
                    <a:pt x="143052" y="74993"/>
                  </a:lnTo>
                  <a:lnTo>
                    <a:pt x="145770" y="67310"/>
                  </a:lnTo>
                  <a:lnTo>
                    <a:pt x="148577" y="60960"/>
                  </a:lnTo>
                  <a:lnTo>
                    <a:pt x="151574" y="53340"/>
                  </a:lnTo>
                  <a:lnTo>
                    <a:pt x="153479" y="49530"/>
                  </a:lnTo>
                  <a:lnTo>
                    <a:pt x="157302" y="41910"/>
                  </a:lnTo>
                  <a:lnTo>
                    <a:pt x="156654" y="40640"/>
                  </a:lnTo>
                  <a:lnTo>
                    <a:pt x="157251" y="36830"/>
                  </a:lnTo>
                  <a:lnTo>
                    <a:pt x="158800" y="36830"/>
                  </a:lnTo>
                  <a:lnTo>
                    <a:pt x="159689" y="30480"/>
                  </a:lnTo>
                  <a:lnTo>
                    <a:pt x="172720" y="19050"/>
                  </a:lnTo>
                  <a:lnTo>
                    <a:pt x="176974" y="16510"/>
                  </a:lnTo>
                  <a:lnTo>
                    <a:pt x="175437" y="16510"/>
                  </a:lnTo>
                  <a:lnTo>
                    <a:pt x="178828" y="15240"/>
                  </a:lnTo>
                  <a:close/>
                </a:path>
                <a:path w="415925" h="472440">
                  <a:moveTo>
                    <a:pt x="183261" y="6413"/>
                  </a:moveTo>
                  <a:lnTo>
                    <a:pt x="182105" y="6413"/>
                  </a:lnTo>
                  <a:lnTo>
                    <a:pt x="181800" y="7086"/>
                  </a:lnTo>
                  <a:lnTo>
                    <a:pt x="183261" y="6413"/>
                  </a:lnTo>
                  <a:close/>
                </a:path>
                <a:path w="415925" h="472440">
                  <a:moveTo>
                    <a:pt x="193154" y="2540"/>
                  </a:moveTo>
                  <a:lnTo>
                    <a:pt x="189052" y="3810"/>
                  </a:lnTo>
                  <a:lnTo>
                    <a:pt x="186512" y="5080"/>
                  </a:lnTo>
                  <a:lnTo>
                    <a:pt x="189953" y="5080"/>
                  </a:lnTo>
                  <a:lnTo>
                    <a:pt x="193154" y="2540"/>
                  </a:lnTo>
                  <a:close/>
                </a:path>
                <a:path w="415925" h="472440">
                  <a:moveTo>
                    <a:pt x="194170" y="445770"/>
                  </a:moveTo>
                  <a:lnTo>
                    <a:pt x="192379" y="448310"/>
                  </a:lnTo>
                  <a:lnTo>
                    <a:pt x="188074" y="453390"/>
                  </a:lnTo>
                  <a:lnTo>
                    <a:pt x="187693" y="455955"/>
                  </a:lnTo>
                  <a:lnTo>
                    <a:pt x="188976" y="453390"/>
                  </a:lnTo>
                  <a:lnTo>
                    <a:pt x="189903" y="452120"/>
                  </a:lnTo>
                  <a:lnTo>
                    <a:pt x="189141" y="454406"/>
                  </a:lnTo>
                  <a:lnTo>
                    <a:pt x="190677" y="452120"/>
                  </a:lnTo>
                  <a:lnTo>
                    <a:pt x="192392" y="449580"/>
                  </a:lnTo>
                  <a:lnTo>
                    <a:pt x="194170" y="445770"/>
                  </a:lnTo>
                  <a:close/>
                </a:path>
                <a:path w="415925" h="472440">
                  <a:moveTo>
                    <a:pt x="219392" y="1371"/>
                  </a:moveTo>
                  <a:lnTo>
                    <a:pt x="218732" y="1295"/>
                  </a:lnTo>
                  <a:lnTo>
                    <a:pt x="219151" y="952"/>
                  </a:lnTo>
                  <a:lnTo>
                    <a:pt x="217347" y="1104"/>
                  </a:lnTo>
                  <a:lnTo>
                    <a:pt x="209194" y="0"/>
                  </a:lnTo>
                  <a:lnTo>
                    <a:pt x="206921" y="1371"/>
                  </a:lnTo>
                  <a:lnTo>
                    <a:pt x="206387" y="1371"/>
                  </a:lnTo>
                  <a:lnTo>
                    <a:pt x="202984" y="0"/>
                  </a:lnTo>
                  <a:lnTo>
                    <a:pt x="201041" y="1371"/>
                  </a:lnTo>
                  <a:lnTo>
                    <a:pt x="204876" y="1371"/>
                  </a:lnTo>
                  <a:lnTo>
                    <a:pt x="203034" y="2540"/>
                  </a:lnTo>
                  <a:lnTo>
                    <a:pt x="201028" y="1371"/>
                  </a:lnTo>
                  <a:lnTo>
                    <a:pt x="199212" y="2540"/>
                  </a:lnTo>
                  <a:lnTo>
                    <a:pt x="194513" y="2540"/>
                  </a:lnTo>
                  <a:lnTo>
                    <a:pt x="192671" y="3810"/>
                  </a:lnTo>
                  <a:lnTo>
                    <a:pt x="190881" y="5080"/>
                  </a:lnTo>
                  <a:lnTo>
                    <a:pt x="192138" y="5080"/>
                  </a:lnTo>
                  <a:lnTo>
                    <a:pt x="187528" y="6413"/>
                  </a:lnTo>
                  <a:lnTo>
                    <a:pt x="184619" y="6413"/>
                  </a:lnTo>
                  <a:lnTo>
                    <a:pt x="185254" y="5080"/>
                  </a:lnTo>
                  <a:lnTo>
                    <a:pt x="182168" y="7620"/>
                  </a:lnTo>
                  <a:lnTo>
                    <a:pt x="181546" y="7620"/>
                  </a:lnTo>
                  <a:lnTo>
                    <a:pt x="181800" y="7086"/>
                  </a:lnTo>
                  <a:lnTo>
                    <a:pt x="180606" y="7620"/>
                  </a:lnTo>
                  <a:lnTo>
                    <a:pt x="175653" y="8890"/>
                  </a:lnTo>
                  <a:lnTo>
                    <a:pt x="174548" y="10160"/>
                  </a:lnTo>
                  <a:lnTo>
                    <a:pt x="171157" y="10160"/>
                  </a:lnTo>
                  <a:lnTo>
                    <a:pt x="166446" y="14033"/>
                  </a:lnTo>
                  <a:lnTo>
                    <a:pt x="181178" y="14033"/>
                  </a:lnTo>
                  <a:lnTo>
                    <a:pt x="186156" y="11468"/>
                  </a:lnTo>
                  <a:lnTo>
                    <a:pt x="185966" y="12700"/>
                  </a:lnTo>
                  <a:lnTo>
                    <a:pt x="186270" y="12700"/>
                  </a:lnTo>
                  <a:lnTo>
                    <a:pt x="186817" y="11468"/>
                  </a:lnTo>
                  <a:lnTo>
                    <a:pt x="188569" y="11468"/>
                  </a:lnTo>
                  <a:lnTo>
                    <a:pt x="194271" y="8890"/>
                  </a:lnTo>
                  <a:lnTo>
                    <a:pt x="197154" y="8890"/>
                  </a:lnTo>
                  <a:lnTo>
                    <a:pt x="204127" y="7620"/>
                  </a:lnTo>
                  <a:lnTo>
                    <a:pt x="196583" y="11468"/>
                  </a:lnTo>
                  <a:lnTo>
                    <a:pt x="197548" y="11201"/>
                  </a:lnTo>
                  <a:lnTo>
                    <a:pt x="206578" y="8890"/>
                  </a:lnTo>
                  <a:lnTo>
                    <a:pt x="210172" y="8890"/>
                  </a:lnTo>
                  <a:lnTo>
                    <a:pt x="216763" y="6413"/>
                  </a:lnTo>
                  <a:lnTo>
                    <a:pt x="211670" y="6413"/>
                  </a:lnTo>
                  <a:lnTo>
                    <a:pt x="211505" y="5080"/>
                  </a:lnTo>
                  <a:lnTo>
                    <a:pt x="215011" y="5080"/>
                  </a:lnTo>
                  <a:lnTo>
                    <a:pt x="215087" y="4711"/>
                  </a:lnTo>
                  <a:lnTo>
                    <a:pt x="215709" y="4191"/>
                  </a:lnTo>
                  <a:lnTo>
                    <a:pt x="215188" y="4254"/>
                  </a:lnTo>
                  <a:lnTo>
                    <a:pt x="215569" y="2540"/>
                  </a:lnTo>
                  <a:lnTo>
                    <a:pt x="216141" y="2311"/>
                  </a:lnTo>
                  <a:lnTo>
                    <a:pt x="217563" y="2235"/>
                  </a:lnTo>
                  <a:lnTo>
                    <a:pt x="218630" y="1371"/>
                  </a:lnTo>
                  <a:lnTo>
                    <a:pt x="219392" y="1371"/>
                  </a:lnTo>
                  <a:close/>
                </a:path>
                <a:path w="415925" h="472440">
                  <a:moveTo>
                    <a:pt x="221716" y="407670"/>
                  </a:moveTo>
                  <a:lnTo>
                    <a:pt x="220179" y="408940"/>
                  </a:lnTo>
                  <a:lnTo>
                    <a:pt x="218694" y="411480"/>
                  </a:lnTo>
                  <a:lnTo>
                    <a:pt x="220560" y="410057"/>
                  </a:lnTo>
                  <a:lnTo>
                    <a:pt x="220802" y="408940"/>
                  </a:lnTo>
                  <a:lnTo>
                    <a:pt x="221716" y="407670"/>
                  </a:lnTo>
                  <a:close/>
                </a:path>
                <a:path w="415925" h="472440">
                  <a:moveTo>
                    <a:pt x="235953" y="3987"/>
                  </a:moveTo>
                  <a:lnTo>
                    <a:pt x="234530" y="2425"/>
                  </a:lnTo>
                  <a:lnTo>
                    <a:pt x="231686" y="3149"/>
                  </a:lnTo>
                  <a:lnTo>
                    <a:pt x="231165" y="2552"/>
                  </a:lnTo>
                  <a:lnTo>
                    <a:pt x="228244" y="3708"/>
                  </a:lnTo>
                  <a:lnTo>
                    <a:pt x="226072" y="3606"/>
                  </a:lnTo>
                  <a:lnTo>
                    <a:pt x="224510" y="2921"/>
                  </a:lnTo>
                  <a:lnTo>
                    <a:pt x="224917" y="2463"/>
                  </a:lnTo>
                  <a:lnTo>
                    <a:pt x="224129" y="2730"/>
                  </a:lnTo>
                  <a:lnTo>
                    <a:pt x="221551" y="1930"/>
                  </a:lnTo>
                  <a:lnTo>
                    <a:pt x="220332" y="2717"/>
                  </a:lnTo>
                  <a:lnTo>
                    <a:pt x="223113" y="3873"/>
                  </a:lnTo>
                  <a:lnTo>
                    <a:pt x="226606" y="4140"/>
                  </a:lnTo>
                  <a:lnTo>
                    <a:pt x="230428" y="3848"/>
                  </a:lnTo>
                  <a:lnTo>
                    <a:pt x="231190" y="4254"/>
                  </a:lnTo>
                  <a:lnTo>
                    <a:pt x="230365" y="4483"/>
                  </a:lnTo>
                  <a:lnTo>
                    <a:pt x="230149" y="4699"/>
                  </a:lnTo>
                  <a:lnTo>
                    <a:pt x="235953" y="3987"/>
                  </a:lnTo>
                  <a:close/>
                </a:path>
                <a:path w="415925" h="472440">
                  <a:moveTo>
                    <a:pt x="250266" y="7620"/>
                  </a:moveTo>
                  <a:lnTo>
                    <a:pt x="244525" y="6159"/>
                  </a:lnTo>
                  <a:lnTo>
                    <a:pt x="245237" y="6413"/>
                  </a:lnTo>
                  <a:lnTo>
                    <a:pt x="248729" y="7620"/>
                  </a:lnTo>
                  <a:lnTo>
                    <a:pt x="250266" y="7620"/>
                  </a:lnTo>
                  <a:close/>
                </a:path>
                <a:path w="415925" h="472440">
                  <a:moveTo>
                    <a:pt x="255358" y="11468"/>
                  </a:moveTo>
                  <a:lnTo>
                    <a:pt x="255016" y="11201"/>
                  </a:lnTo>
                  <a:lnTo>
                    <a:pt x="253657" y="10160"/>
                  </a:lnTo>
                  <a:lnTo>
                    <a:pt x="250063" y="8890"/>
                  </a:lnTo>
                  <a:lnTo>
                    <a:pt x="245960" y="7620"/>
                  </a:lnTo>
                  <a:lnTo>
                    <a:pt x="245122" y="6413"/>
                  </a:lnTo>
                  <a:lnTo>
                    <a:pt x="239090" y="5080"/>
                  </a:lnTo>
                  <a:lnTo>
                    <a:pt x="237426" y="5080"/>
                  </a:lnTo>
                  <a:lnTo>
                    <a:pt x="240042" y="6413"/>
                  </a:lnTo>
                  <a:lnTo>
                    <a:pt x="244259" y="6413"/>
                  </a:lnTo>
                  <a:lnTo>
                    <a:pt x="245706" y="7620"/>
                  </a:lnTo>
                  <a:lnTo>
                    <a:pt x="242951" y="7620"/>
                  </a:lnTo>
                  <a:lnTo>
                    <a:pt x="245148" y="10160"/>
                  </a:lnTo>
                  <a:lnTo>
                    <a:pt x="253466" y="11468"/>
                  </a:lnTo>
                  <a:lnTo>
                    <a:pt x="253250" y="11201"/>
                  </a:lnTo>
                  <a:lnTo>
                    <a:pt x="253555" y="11468"/>
                  </a:lnTo>
                  <a:lnTo>
                    <a:pt x="255358" y="11468"/>
                  </a:lnTo>
                  <a:close/>
                </a:path>
                <a:path w="415925" h="472440">
                  <a:moveTo>
                    <a:pt x="256628" y="15240"/>
                  </a:moveTo>
                  <a:lnTo>
                    <a:pt x="256552" y="14033"/>
                  </a:lnTo>
                  <a:lnTo>
                    <a:pt x="253555" y="11468"/>
                  </a:lnTo>
                  <a:lnTo>
                    <a:pt x="254495" y="12700"/>
                  </a:lnTo>
                  <a:lnTo>
                    <a:pt x="256628" y="15240"/>
                  </a:lnTo>
                  <a:close/>
                </a:path>
                <a:path w="415925" h="472440">
                  <a:moveTo>
                    <a:pt x="256971" y="12700"/>
                  </a:moveTo>
                  <a:lnTo>
                    <a:pt x="255498" y="11468"/>
                  </a:lnTo>
                  <a:lnTo>
                    <a:pt x="255358" y="11468"/>
                  </a:lnTo>
                  <a:lnTo>
                    <a:pt x="256971" y="12700"/>
                  </a:lnTo>
                  <a:close/>
                </a:path>
                <a:path w="415925" h="472440">
                  <a:moveTo>
                    <a:pt x="258749" y="12560"/>
                  </a:moveTo>
                  <a:lnTo>
                    <a:pt x="258102" y="12192"/>
                  </a:lnTo>
                  <a:lnTo>
                    <a:pt x="257530" y="11938"/>
                  </a:lnTo>
                  <a:lnTo>
                    <a:pt x="256971" y="11760"/>
                  </a:lnTo>
                  <a:lnTo>
                    <a:pt x="258533" y="12661"/>
                  </a:lnTo>
                  <a:lnTo>
                    <a:pt x="258749" y="12560"/>
                  </a:lnTo>
                  <a:close/>
                </a:path>
                <a:path w="415925" h="472440">
                  <a:moveTo>
                    <a:pt x="259613" y="13347"/>
                  </a:moveTo>
                  <a:lnTo>
                    <a:pt x="258533" y="12661"/>
                  </a:lnTo>
                  <a:lnTo>
                    <a:pt x="258356" y="12738"/>
                  </a:lnTo>
                  <a:lnTo>
                    <a:pt x="258406" y="13093"/>
                  </a:lnTo>
                  <a:lnTo>
                    <a:pt x="258749" y="12979"/>
                  </a:lnTo>
                  <a:lnTo>
                    <a:pt x="259105" y="13055"/>
                  </a:lnTo>
                  <a:lnTo>
                    <a:pt x="259613" y="13347"/>
                  </a:lnTo>
                  <a:close/>
                </a:path>
                <a:path w="415925" h="472440">
                  <a:moveTo>
                    <a:pt x="261112" y="14401"/>
                  </a:moveTo>
                  <a:lnTo>
                    <a:pt x="260464" y="13881"/>
                  </a:lnTo>
                  <a:lnTo>
                    <a:pt x="259994" y="13563"/>
                  </a:lnTo>
                  <a:lnTo>
                    <a:pt x="259613" y="13347"/>
                  </a:lnTo>
                  <a:lnTo>
                    <a:pt x="261112" y="14401"/>
                  </a:lnTo>
                  <a:close/>
                </a:path>
                <a:path w="415925" h="472440">
                  <a:moveTo>
                    <a:pt x="265061" y="346405"/>
                  </a:moveTo>
                  <a:lnTo>
                    <a:pt x="263702" y="347776"/>
                  </a:lnTo>
                  <a:lnTo>
                    <a:pt x="264325" y="347383"/>
                  </a:lnTo>
                  <a:lnTo>
                    <a:pt x="265061" y="346405"/>
                  </a:lnTo>
                  <a:close/>
                </a:path>
                <a:path w="415925" h="472440">
                  <a:moveTo>
                    <a:pt x="267093" y="26670"/>
                  </a:moveTo>
                  <a:lnTo>
                    <a:pt x="266877" y="25717"/>
                  </a:lnTo>
                  <a:lnTo>
                    <a:pt x="265417" y="24130"/>
                  </a:lnTo>
                  <a:lnTo>
                    <a:pt x="267093" y="26670"/>
                  </a:lnTo>
                  <a:close/>
                </a:path>
                <a:path w="415925" h="472440">
                  <a:moveTo>
                    <a:pt x="268503" y="22860"/>
                  </a:moveTo>
                  <a:lnTo>
                    <a:pt x="265607" y="20320"/>
                  </a:lnTo>
                  <a:lnTo>
                    <a:pt x="264299" y="19050"/>
                  </a:lnTo>
                  <a:lnTo>
                    <a:pt x="263004" y="17780"/>
                  </a:lnTo>
                  <a:lnTo>
                    <a:pt x="259549" y="16510"/>
                  </a:lnTo>
                  <a:lnTo>
                    <a:pt x="260388" y="16510"/>
                  </a:lnTo>
                  <a:lnTo>
                    <a:pt x="259156" y="15240"/>
                  </a:lnTo>
                  <a:lnTo>
                    <a:pt x="256476" y="12700"/>
                  </a:lnTo>
                  <a:lnTo>
                    <a:pt x="256552" y="14033"/>
                  </a:lnTo>
                  <a:lnTo>
                    <a:pt x="257975" y="15240"/>
                  </a:lnTo>
                  <a:lnTo>
                    <a:pt x="256628" y="15240"/>
                  </a:lnTo>
                  <a:lnTo>
                    <a:pt x="255130" y="15240"/>
                  </a:lnTo>
                  <a:lnTo>
                    <a:pt x="260553" y="17780"/>
                  </a:lnTo>
                  <a:lnTo>
                    <a:pt x="261277" y="17780"/>
                  </a:lnTo>
                  <a:lnTo>
                    <a:pt x="261378" y="19050"/>
                  </a:lnTo>
                  <a:lnTo>
                    <a:pt x="259041" y="17780"/>
                  </a:lnTo>
                  <a:lnTo>
                    <a:pt x="261721" y="21590"/>
                  </a:lnTo>
                  <a:lnTo>
                    <a:pt x="262216" y="20320"/>
                  </a:lnTo>
                  <a:lnTo>
                    <a:pt x="264325" y="22860"/>
                  </a:lnTo>
                  <a:lnTo>
                    <a:pt x="264033" y="22860"/>
                  </a:lnTo>
                  <a:lnTo>
                    <a:pt x="266700" y="24917"/>
                  </a:lnTo>
                  <a:lnTo>
                    <a:pt x="267030" y="24917"/>
                  </a:lnTo>
                  <a:lnTo>
                    <a:pt x="268490" y="24917"/>
                  </a:lnTo>
                  <a:lnTo>
                    <a:pt x="267525" y="24130"/>
                  </a:lnTo>
                  <a:lnTo>
                    <a:pt x="265950" y="22860"/>
                  </a:lnTo>
                  <a:lnTo>
                    <a:pt x="264325" y="20320"/>
                  </a:lnTo>
                  <a:lnTo>
                    <a:pt x="268503" y="22860"/>
                  </a:lnTo>
                  <a:close/>
                </a:path>
                <a:path w="415925" h="472440">
                  <a:moveTo>
                    <a:pt x="292785" y="154432"/>
                  </a:moveTo>
                  <a:lnTo>
                    <a:pt x="292646" y="154559"/>
                  </a:lnTo>
                  <a:lnTo>
                    <a:pt x="292531" y="154774"/>
                  </a:lnTo>
                  <a:lnTo>
                    <a:pt x="292506" y="154978"/>
                  </a:lnTo>
                  <a:lnTo>
                    <a:pt x="292633" y="154952"/>
                  </a:lnTo>
                  <a:lnTo>
                    <a:pt x="292722" y="154736"/>
                  </a:lnTo>
                  <a:lnTo>
                    <a:pt x="292785" y="154432"/>
                  </a:lnTo>
                  <a:close/>
                </a:path>
                <a:path w="415925" h="472440">
                  <a:moveTo>
                    <a:pt x="293319" y="121031"/>
                  </a:moveTo>
                  <a:lnTo>
                    <a:pt x="293192" y="120713"/>
                  </a:lnTo>
                  <a:lnTo>
                    <a:pt x="293014" y="120408"/>
                  </a:lnTo>
                  <a:lnTo>
                    <a:pt x="292823" y="120116"/>
                  </a:lnTo>
                  <a:lnTo>
                    <a:pt x="293268" y="122085"/>
                  </a:lnTo>
                  <a:lnTo>
                    <a:pt x="293319" y="121031"/>
                  </a:lnTo>
                  <a:close/>
                </a:path>
                <a:path w="415925" h="472440">
                  <a:moveTo>
                    <a:pt x="293636" y="147332"/>
                  </a:moveTo>
                  <a:lnTo>
                    <a:pt x="293395" y="147332"/>
                  </a:lnTo>
                  <a:lnTo>
                    <a:pt x="293268" y="148056"/>
                  </a:lnTo>
                  <a:lnTo>
                    <a:pt x="293192" y="149860"/>
                  </a:lnTo>
                  <a:lnTo>
                    <a:pt x="293433" y="148590"/>
                  </a:lnTo>
                  <a:lnTo>
                    <a:pt x="293522" y="148056"/>
                  </a:lnTo>
                  <a:lnTo>
                    <a:pt x="293636" y="147332"/>
                  </a:lnTo>
                  <a:close/>
                </a:path>
                <a:path w="415925" h="472440">
                  <a:moveTo>
                    <a:pt x="294360" y="146278"/>
                  </a:moveTo>
                  <a:lnTo>
                    <a:pt x="293852" y="144780"/>
                  </a:lnTo>
                  <a:lnTo>
                    <a:pt x="293624" y="146050"/>
                  </a:lnTo>
                  <a:lnTo>
                    <a:pt x="293585" y="146278"/>
                  </a:lnTo>
                  <a:lnTo>
                    <a:pt x="293497" y="146812"/>
                  </a:lnTo>
                  <a:lnTo>
                    <a:pt x="293395" y="147332"/>
                  </a:lnTo>
                  <a:lnTo>
                    <a:pt x="293839" y="146812"/>
                  </a:lnTo>
                  <a:lnTo>
                    <a:pt x="294360" y="146278"/>
                  </a:lnTo>
                  <a:close/>
                </a:path>
                <a:path w="415925" h="472440">
                  <a:moveTo>
                    <a:pt x="294589" y="146050"/>
                  </a:moveTo>
                  <a:lnTo>
                    <a:pt x="294373" y="146278"/>
                  </a:lnTo>
                  <a:lnTo>
                    <a:pt x="294563" y="146812"/>
                  </a:lnTo>
                  <a:lnTo>
                    <a:pt x="294589" y="146050"/>
                  </a:lnTo>
                  <a:close/>
                </a:path>
                <a:path w="415925" h="472440">
                  <a:moveTo>
                    <a:pt x="294995" y="146050"/>
                  </a:moveTo>
                  <a:lnTo>
                    <a:pt x="294640" y="144780"/>
                  </a:lnTo>
                  <a:lnTo>
                    <a:pt x="294665" y="146050"/>
                  </a:lnTo>
                  <a:lnTo>
                    <a:pt x="294995" y="146050"/>
                  </a:lnTo>
                  <a:close/>
                </a:path>
                <a:path w="415925" h="472440">
                  <a:moveTo>
                    <a:pt x="295706" y="330949"/>
                  </a:moveTo>
                  <a:lnTo>
                    <a:pt x="294119" y="331698"/>
                  </a:lnTo>
                  <a:lnTo>
                    <a:pt x="292582" y="332689"/>
                  </a:lnTo>
                  <a:lnTo>
                    <a:pt x="295706" y="330949"/>
                  </a:lnTo>
                  <a:close/>
                </a:path>
                <a:path w="415925" h="472440">
                  <a:moveTo>
                    <a:pt x="295808" y="56388"/>
                  </a:moveTo>
                  <a:lnTo>
                    <a:pt x="293636" y="53340"/>
                  </a:lnTo>
                  <a:lnTo>
                    <a:pt x="295478" y="56654"/>
                  </a:lnTo>
                  <a:lnTo>
                    <a:pt x="295808" y="56388"/>
                  </a:lnTo>
                  <a:close/>
                </a:path>
                <a:path w="415925" h="472440">
                  <a:moveTo>
                    <a:pt x="297408" y="52082"/>
                  </a:moveTo>
                  <a:lnTo>
                    <a:pt x="296887" y="50800"/>
                  </a:lnTo>
                  <a:lnTo>
                    <a:pt x="296710" y="50800"/>
                  </a:lnTo>
                  <a:lnTo>
                    <a:pt x="297065" y="51701"/>
                  </a:lnTo>
                  <a:lnTo>
                    <a:pt x="297408" y="52082"/>
                  </a:lnTo>
                  <a:close/>
                </a:path>
                <a:path w="415925" h="472440">
                  <a:moveTo>
                    <a:pt x="297954" y="50800"/>
                  </a:moveTo>
                  <a:lnTo>
                    <a:pt x="295338" y="46990"/>
                  </a:lnTo>
                  <a:lnTo>
                    <a:pt x="296887" y="50800"/>
                  </a:lnTo>
                  <a:lnTo>
                    <a:pt x="297954" y="50800"/>
                  </a:lnTo>
                  <a:close/>
                </a:path>
                <a:path w="415925" h="472440">
                  <a:moveTo>
                    <a:pt x="299034" y="115620"/>
                  </a:moveTo>
                  <a:lnTo>
                    <a:pt x="298704" y="116408"/>
                  </a:lnTo>
                  <a:lnTo>
                    <a:pt x="298919" y="116065"/>
                  </a:lnTo>
                  <a:lnTo>
                    <a:pt x="299034" y="115620"/>
                  </a:lnTo>
                  <a:close/>
                </a:path>
                <a:path w="415925" h="472440">
                  <a:moveTo>
                    <a:pt x="299110" y="100330"/>
                  </a:moveTo>
                  <a:lnTo>
                    <a:pt x="298805" y="99441"/>
                  </a:lnTo>
                  <a:lnTo>
                    <a:pt x="298056" y="104140"/>
                  </a:lnTo>
                  <a:lnTo>
                    <a:pt x="298919" y="104140"/>
                  </a:lnTo>
                  <a:lnTo>
                    <a:pt x="298983" y="102870"/>
                  </a:lnTo>
                  <a:lnTo>
                    <a:pt x="299046" y="101600"/>
                  </a:lnTo>
                  <a:lnTo>
                    <a:pt x="299110" y="100330"/>
                  </a:lnTo>
                  <a:close/>
                </a:path>
                <a:path w="415925" h="472440">
                  <a:moveTo>
                    <a:pt x="300710" y="57975"/>
                  </a:moveTo>
                  <a:lnTo>
                    <a:pt x="300507" y="57150"/>
                  </a:lnTo>
                  <a:lnTo>
                    <a:pt x="300393" y="56654"/>
                  </a:lnTo>
                  <a:lnTo>
                    <a:pt x="300316" y="56388"/>
                  </a:lnTo>
                  <a:lnTo>
                    <a:pt x="300202" y="55880"/>
                  </a:lnTo>
                  <a:lnTo>
                    <a:pt x="298450" y="54610"/>
                  </a:lnTo>
                  <a:lnTo>
                    <a:pt x="298742" y="54610"/>
                  </a:lnTo>
                  <a:lnTo>
                    <a:pt x="298056" y="53340"/>
                  </a:lnTo>
                  <a:lnTo>
                    <a:pt x="297586" y="52451"/>
                  </a:lnTo>
                  <a:lnTo>
                    <a:pt x="297929" y="53340"/>
                  </a:lnTo>
                  <a:lnTo>
                    <a:pt x="297561" y="52451"/>
                  </a:lnTo>
                  <a:lnTo>
                    <a:pt x="297357" y="52260"/>
                  </a:lnTo>
                  <a:lnTo>
                    <a:pt x="297065" y="51701"/>
                  </a:lnTo>
                  <a:lnTo>
                    <a:pt x="294017" y="48260"/>
                  </a:lnTo>
                  <a:lnTo>
                    <a:pt x="290525" y="43180"/>
                  </a:lnTo>
                  <a:lnTo>
                    <a:pt x="286308" y="36830"/>
                  </a:lnTo>
                  <a:lnTo>
                    <a:pt x="280873" y="33020"/>
                  </a:lnTo>
                  <a:lnTo>
                    <a:pt x="274320" y="27940"/>
                  </a:lnTo>
                  <a:lnTo>
                    <a:pt x="272275" y="27940"/>
                  </a:lnTo>
                  <a:lnTo>
                    <a:pt x="269113" y="25400"/>
                  </a:lnTo>
                  <a:lnTo>
                    <a:pt x="267347" y="25400"/>
                  </a:lnTo>
                  <a:lnTo>
                    <a:pt x="266814" y="25400"/>
                  </a:lnTo>
                  <a:lnTo>
                    <a:pt x="266877" y="25717"/>
                  </a:lnTo>
                  <a:lnTo>
                    <a:pt x="270116" y="29210"/>
                  </a:lnTo>
                  <a:lnTo>
                    <a:pt x="274650" y="30480"/>
                  </a:lnTo>
                  <a:lnTo>
                    <a:pt x="275691" y="33020"/>
                  </a:lnTo>
                  <a:lnTo>
                    <a:pt x="275196" y="33020"/>
                  </a:lnTo>
                  <a:lnTo>
                    <a:pt x="278574" y="35560"/>
                  </a:lnTo>
                  <a:lnTo>
                    <a:pt x="280073" y="35560"/>
                  </a:lnTo>
                  <a:lnTo>
                    <a:pt x="282829" y="36830"/>
                  </a:lnTo>
                  <a:lnTo>
                    <a:pt x="283908" y="41910"/>
                  </a:lnTo>
                  <a:lnTo>
                    <a:pt x="285432" y="41910"/>
                  </a:lnTo>
                  <a:lnTo>
                    <a:pt x="287248" y="44450"/>
                  </a:lnTo>
                  <a:lnTo>
                    <a:pt x="288594" y="44450"/>
                  </a:lnTo>
                  <a:lnTo>
                    <a:pt x="290830" y="49530"/>
                  </a:lnTo>
                  <a:lnTo>
                    <a:pt x="296405" y="55880"/>
                  </a:lnTo>
                  <a:lnTo>
                    <a:pt x="295808" y="56388"/>
                  </a:lnTo>
                  <a:lnTo>
                    <a:pt x="296354" y="57150"/>
                  </a:lnTo>
                  <a:lnTo>
                    <a:pt x="296062" y="57696"/>
                  </a:lnTo>
                  <a:lnTo>
                    <a:pt x="295478" y="56654"/>
                  </a:lnTo>
                  <a:lnTo>
                    <a:pt x="294894" y="57150"/>
                  </a:lnTo>
                  <a:lnTo>
                    <a:pt x="295910" y="57975"/>
                  </a:lnTo>
                  <a:lnTo>
                    <a:pt x="296214" y="57975"/>
                  </a:lnTo>
                  <a:lnTo>
                    <a:pt x="300710" y="57975"/>
                  </a:lnTo>
                  <a:close/>
                </a:path>
                <a:path w="415925" h="472440">
                  <a:moveTo>
                    <a:pt x="303415" y="327812"/>
                  </a:moveTo>
                  <a:lnTo>
                    <a:pt x="301396" y="327812"/>
                  </a:lnTo>
                  <a:lnTo>
                    <a:pt x="287680" y="327812"/>
                  </a:lnTo>
                  <a:lnTo>
                    <a:pt x="287439" y="327812"/>
                  </a:lnTo>
                  <a:lnTo>
                    <a:pt x="284086" y="330200"/>
                  </a:lnTo>
                  <a:lnTo>
                    <a:pt x="286639" y="328930"/>
                  </a:lnTo>
                  <a:lnTo>
                    <a:pt x="280454" y="332740"/>
                  </a:lnTo>
                  <a:lnTo>
                    <a:pt x="274535" y="337820"/>
                  </a:lnTo>
                  <a:lnTo>
                    <a:pt x="269087" y="344170"/>
                  </a:lnTo>
                  <a:lnTo>
                    <a:pt x="264325" y="347980"/>
                  </a:lnTo>
                  <a:lnTo>
                    <a:pt x="260883" y="353060"/>
                  </a:lnTo>
                  <a:lnTo>
                    <a:pt x="257022" y="358140"/>
                  </a:lnTo>
                  <a:lnTo>
                    <a:pt x="254063" y="361950"/>
                  </a:lnTo>
                  <a:lnTo>
                    <a:pt x="253758" y="361950"/>
                  </a:lnTo>
                  <a:lnTo>
                    <a:pt x="254393" y="360680"/>
                  </a:lnTo>
                  <a:lnTo>
                    <a:pt x="249669" y="365760"/>
                  </a:lnTo>
                  <a:lnTo>
                    <a:pt x="253695" y="365760"/>
                  </a:lnTo>
                  <a:lnTo>
                    <a:pt x="248399" y="372110"/>
                  </a:lnTo>
                  <a:lnTo>
                    <a:pt x="245008" y="374650"/>
                  </a:lnTo>
                  <a:lnTo>
                    <a:pt x="250278" y="368300"/>
                  </a:lnTo>
                  <a:lnTo>
                    <a:pt x="248424" y="369570"/>
                  </a:lnTo>
                  <a:lnTo>
                    <a:pt x="245668" y="369570"/>
                  </a:lnTo>
                  <a:lnTo>
                    <a:pt x="243179" y="377190"/>
                  </a:lnTo>
                  <a:lnTo>
                    <a:pt x="238810" y="381000"/>
                  </a:lnTo>
                  <a:lnTo>
                    <a:pt x="239445" y="379730"/>
                  </a:lnTo>
                  <a:lnTo>
                    <a:pt x="236410" y="382270"/>
                  </a:lnTo>
                  <a:lnTo>
                    <a:pt x="234124" y="388620"/>
                  </a:lnTo>
                  <a:lnTo>
                    <a:pt x="230174" y="393700"/>
                  </a:lnTo>
                  <a:lnTo>
                    <a:pt x="229882" y="393700"/>
                  </a:lnTo>
                  <a:lnTo>
                    <a:pt x="228307" y="397510"/>
                  </a:lnTo>
                  <a:lnTo>
                    <a:pt x="223812" y="405130"/>
                  </a:lnTo>
                  <a:lnTo>
                    <a:pt x="220637" y="410057"/>
                  </a:lnTo>
                  <a:lnTo>
                    <a:pt x="222021" y="408940"/>
                  </a:lnTo>
                  <a:lnTo>
                    <a:pt x="219062" y="414020"/>
                  </a:lnTo>
                  <a:lnTo>
                    <a:pt x="217563" y="415290"/>
                  </a:lnTo>
                  <a:lnTo>
                    <a:pt x="214845" y="417830"/>
                  </a:lnTo>
                  <a:lnTo>
                    <a:pt x="213626" y="417830"/>
                  </a:lnTo>
                  <a:lnTo>
                    <a:pt x="216598" y="412750"/>
                  </a:lnTo>
                  <a:lnTo>
                    <a:pt x="213855" y="415290"/>
                  </a:lnTo>
                  <a:lnTo>
                    <a:pt x="212725" y="419100"/>
                  </a:lnTo>
                  <a:lnTo>
                    <a:pt x="210934" y="421640"/>
                  </a:lnTo>
                  <a:lnTo>
                    <a:pt x="210616" y="420370"/>
                  </a:lnTo>
                  <a:lnTo>
                    <a:pt x="206159" y="427990"/>
                  </a:lnTo>
                  <a:lnTo>
                    <a:pt x="207416" y="429260"/>
                  </a:lnTo>
                  <a:lnTo>
                    <a:pt x="202336" y="435610"/>
                  </a:lnTo>
                  <a:lnTo>
                    <a:pt x="203238" y="435610"/>
                  </a:lnTo>
                  <a:lnTo>
                    <a:pt x="201790" y="440690"/>
                  </a:lnTo>
                  <a:lnTo>
                    <a:pt x="200228" y="438150"/>
                  </a:lnTo>
                  <a:lnTo>
                    <a:pt x="198450" y="443230"/>
                  </a:lnTo>
                  <a:lnTo>
                    <a:pt x="196303" y="443230"/>
                  </a:lnTo>
                  <a:lnTo>
                    <a:pt x="194805" y="445770"/>
                  </a:lnTo>
                  <a:lnTo>
                    <a:pt x="191185" y="453390"/>
                  </a:lnTo>
                  <a:lnTo>
                    <a:pt x="187972" y="458470"/>
                  </a:lnTo>
                  <a:lnTo>
                    <a:pt x="188633" y="455955"/>
                  </a:lnTo>
                  <a:lnTo>
                    <a:pt x="186118" y="461010"/>
                  </a:lnTo>
                  <a:lnTo>
                    <a:pt x="182016" y="464820"/>
                  </a:lnTo>
                  <a:lnTo>
                    <a:pt x="181648" y="463600"/>
                  </a:lnTo>
                  <a:lnTo>
                    <a:pt x="178828" y="464820"/>
                  </a:lnTo>
                  <a:lnTo>
                    <a:pt x="165709" y="464820"/>
                  </a:lnTo>
                  <a:lnTo>
                    <a:pt x="164376" y="463600"/>
                  </a:lnTo>
                  <a:lnTo>
                    <a:pt x="164274" y="463372"/>
                  </a:lnTo>
                  <a:lnTo>
                    <a:pt x="163957" y="462280"/>
                  </a:lnTo>
                  <a:lnTo>
                    <a:pt x="158470" y="461010"/>
                  </a:lnTo>
                  <a:lnTo>
                    <a:pt x="153428" y="458470"/>
                  </a:lnTo>
                  <a:lnTo>
                    <a:pt x="142405" y="454660"/>
                  </a:lnTo>
                  <a:lnTo>
                    <a:pt x="135978" y="452120"/>
                  </a:lnTo>
                  <a:lnTo>
                    <a:pt x="129349" y="452120"/>
                  </a:lnTo>
                  <a:lnTo>
                    <a:pt x="131546" y="453390"/>
                  </a:lnTo>
                  <a:lnTo>
                    <a:pt x="132905" y="454240"/>
                  </a:lnTo>
                  <a:lnTo>
                    <a:pt x="130987" y="453390"/>
                  </a:lnTo>
                  <a:lnTo>
                    <a:pt x="127419" y="451751"/>
                  </a:lnTo>
                  <a:lnTo>
                    <a:pt x="127266" y="451688"/>
                  </a:lnTo>
                  <a:lnTo>
                    <a:pt x="125463" y="450850"/>
                  </a:lnTo>
                  <a:lnTo>
                    <a:pt x="125526" y="451307"/>
                  </a:lnTo>
                  <a:lnTo>
                    <a:pt x="122250" y="450570"/>
                  </a:lnTo>
                  <a:lnTo>
                    <a:pt x="125577" y="451688"/>
                  </a:lnTo>
                  <a:lnTo>
                    <a:pt x="125615" y="451929"/>
                  </a:lnTo>
                  <a:lnTo>
                    <a:pt x="115189" y="451256"/>
                  </a:lnTo>
                  <a:lnTo>
                    <a:pt x="121513" y="452932"/>
                  </a:lnTo>
                  <a:lnTo>
                    <a:pt x="120942" y="452424"/>
                  </a:lnTo>
                  <a:lnTo>
                    <a:pt x="125463" y="451954"/>
                  </a:lnTo>
                  <a:lnTo>
                    <a:pt x="125615" y="451954"/>
                  </a:lnTo>
                  <a:lnTo>
                    <a:pt x="125984" y="454406"/>
                  </a:lnTo>
                  <a:lnTo>
                    <a:pt x="126022" y="454660"/>
                  </a:lnTo>
                  <a:lnTo>
                    <a:pt x="122948" y="453390"/>
                  </a:lnTo>
                  <a:lnTo>
                    <a:pt x="118605" y="453390"/>
                  </a:lnTo>
                  <a:lnTo>
                    <a:pt x="115227" y="452120"/>
                  </a:lnTo>
                  <a:lnTo>
                    <a:pt x="111836" y="452120"/>
                  </a:lnTo>
                  <a:lnTo>
                    <a:pt x="109359" y="450850"/>
                  </a:lnTo>
                  <a:lnTo>
                    <a:pt x="107467" y="450850"/>
                  </a:lnTo>
                  <a:lnTo>
                    <a:pt x="103886" y="452120"/>
                  </a:lnTo>
                  <a:lnTo>
                    <a:pt x="105854" y="452120"/>
                  </a:lnTo>
                  <a:lnTo>
                    <a:pt x="101282" y="453390"/>
                  </a:lnTo>
                  <a:lnTo>
                    <a:pt x="99161" y="454660"/>
                  </a:lnTo>
                  <a:lnTo>
                    <a:pt x="96977" y="454660"/>
                  </a:lnTo>
                  <a:lnTo>
                    <a:pt x="95046" y="455955"/>
                  </a:lnTo>
                  <a:lnTo>
                    <a:pt x="92138" y="457200"/>
                  </a:lnTo>
                  <a:lnTo>
                    <a:pt x="89801" y="458470"/>
                  </a:lnTo>
                  <a:lnTo>
                    <a:pt x="83540" y="458470"/>
                  </a:lnTo>
                  <a:lnTo>
                    <a:pt x="80505" y="459740"/>
                  </a:lnTo>
                  <a:lnTo>
                    <a:pt x="78054" y="459740"/>
                  </a:lnTo>
                  <a:lnTo>
                    <a:pt x="76085" y="458470"/>
                  </a:lnTo>
                  <a:lnTo>
                    <a:pt x="74904" y="459740"/>
                  </a:lnTo>
                  <a:lnTo>
                    <a:pt x="74612" y="459740"/>
                  </a:lnTo>
                  <a:lnTo>
                    <a:pt x="74485" y="457200"/>
                  </a:lnTo>
                  <a:lnTo>
                    <a:pt x="74371" y="454660"/>
                  </a:lnTo>
                  <a:lnTo>
                    <a:pt x="74244" y="452120"/>
                  </a:lnTo>
                  <a:lnTo>
                    <a:pt x="74193" y="450850"/>
                  </a:lnTo>
                  <a:lnTo>
                    <a:pt x="73240" y="445770"/>
                  </a:lnTo>
                  <a:lnTo>
                    <a:pt x="72466" y="439420"/>
                  </a:lnTo>
                  <a:lnTo>
                    <a:pt x="72136" y="435610"/>
                  </a:lnTo>
                  <a:lnTo>
                    <a:pt x="72034" y="434340"/>
                  </a:lnTo>
                  <a:lnTo>
                    <a:pt x="71932" y="433070"/>
                  </a:lnTo>
                  <a:lnTo>
                    <a:pt x="72250" y="430530"/>
                  </a:lnTo>
                  <a:lnTo>
                    <a:pt x="72415" y="429260"/>
                  </a:lnTo>
                  <a:lnTo>
                    <a:pt x="73037" y="430530"/>
                  </a:lnTo>
                  <a:lnTo>
                    <a:pt x="72923" y="429260"/>
                  </a:lnTo>
                  <a:lnTo>
                    <a:pt x="72821" y="427990"/>
                  </a:lnTo>
                  <a:lnTo>
                    <a:pt x="71805" y="426720"/>
                  </a:lnTo>
                  <a:lnTo>
                    <a:pt x="72377" y="424180"/>
                  </a:lnTo>
                  <a:lnTo>
                    <a:pt x="72986" y="424180"/>
                  </a:lnTo>
                  <a:lnTo>
                    <a:pt x="73012" y="422910"/>
                  </a:lnTo>
                  <a:lnTo>
                    <a:pt x="71907" y="417830"/>
                  </a:lnTo>
                  <a:lnTo>
                    <a:pt x="72339" y="415290"/>
                  </a:lnTo>
                  <a:lnTo>
                    <a:pt x="72974" y="417830"/>
                  </a:lnTo>
                  <a:lnTo>
                    <a:pt x="73063" y="415290"/>
                  </a:lnTo>
                  <a:lnTo>
                    <a:pt x="73113" y="414020"/>
                  </a:lnTo>
                  <a:lnTo>
                    <a:pt x="73126" y="402590"/>
                  </a:lnTo>
                  <a:lnTo>
                    <a:pt x="73177" y="401320"/>
                  </a:lnTo>
                  <a:lnTo>
                    <a:pt x="73266" y="398780"/>
                  </a:lnTo>
                  <a:lnTo>
                    <a:pt x="74650" y="392430"/>
                  </a:lnTo>
                  <a:lnTo>
                    <a:pt x="76225" y="392430"/>
                  </a:lnTo>
                  <a:lnTo>
                    <a:pt x="79984" y="384810"/>
                  </a:lnTo>
                  <a:lnTo>
                    <a:pt x="82092" y="381000"/>
                  </a:lnTo>
                  <a:lnTo>
                    <a:pt x="82257" y="382270"/>
                  </a:lnTo>
                  <a:lnTo>
                    <a:pt x="82765" y="381000"/>
                  </a:lnTo>
                  <a:lnTo>
                    <a:pt x="85852" y="373380"/>
                  </a:lnTo>
                  <a:lnTo>
                    <a:pt x="88620" y="365760"/>
                  </a:lnTo>
                  <a:lnTo>
                    <a:pt x="90843" y="356870"/>
                  </a:lnTo>
                  <a:lnTo>
                    <a:pt x="92773" y="347980"/>
                  </a:lnTo>
                  <a:lnTo>
                    <a:pt x="95592" y="341630"/>
                  </a:lnTo>
                  <a:lnTo>
                    <a:pt x="98094" y="331470"/>
                  </a:lnTo>
                  <a:lnTo>
                    <a:pt x="100291" y="321310"/>
                  </a:lnTo>
                  <a:lnTo>
                    <a:pt x="101650" y="313855"/>
                  </a:lnTo>
                  <a:lnTo>
                    <a:pt x="100850" y="311150"/>
                  </a:lnTo>
                  <a:lnTo>
                    <a:pt x="100888" y="308610"/>
                  </a:lnTo>
                  <a:lnTo>
                    <a:pt x="101231" y="307340"/>
                  </a:lnTo>
                  <a:lnTo>
                    <a:pt x="101384" y="306743"/>
                  </a:lnTo>
                  <a:lnTo>
                    <a:pt x="101460" y="306463"/>
                  </a:lnTo>
                  <a:lnTo>
                    <a:pt x="101574" y="306070"/>
                  </a:lnTo>
                  <a:lnTo>
                    <a:pt x="100355" y="300990"/>
                  </a:lnTo>
                  <a:lnTo>
                    <a:pt x="101930" y="300990"/>
                  </a:lnTo>
                  <a:lnTo>
                    <a:pt x="101828" y="302260"/>
                  </a:lnTo>
                  <a:lnTo>
                    <a:pt x="103619" y="300990"/>
                  </a:lnTo>
                  <a:lnTo>
                    <a:pt x="103746" y="289560"/>
                  </a:lnTo>
                  <a:lnTo>
                    <a:pt x="101676" y="289560"/>
                  </a:lnTo>
                  <a:lnTo>
                    <a:pt x="101968" y="288290"/>
                  </a:lnTo>
                  <a:lnTo>
                    <a:pt x="94094" y="288290"/>
                  </a:lnTo>
                  <a:lnTo>
                    <a:pt x="93929" y="288290"/>
                  </a:lnTo>
                  <a:lnTo>
                    <a:pt x="94068" y="289560"/>
                  </a:lnTo>
                  <a:lnTo>
                    <a:pt x="94170" y="290449"/>
                  </a:lnTo>
                  <a:lnTo>
                    <a:pt x="94195" y="290677"/>
                  </a:lnTo>
                  <a:lnTo>
                    <a:pt x="94081" y="290449"/>
                  </a:lnTo>
                  <a:lnTo>
                    <a:pt x="91986" y="284480"/>
                  </a:lnTo>
                  <a:lnTo>
                    <a:pt x="92595" y="289560"/>
                  </a:lnTo>
                  <a:lnTo>
                    <a:pt x="92710" y="290449"/>
                  </a:lnTo>
                  <a:lnTo>
                    <a:pt x="92760" y="290830"/>
                  </a:lnTo>
                  <a:lnTo>
                    <a:pt x="93091" y="290830"/>
                  </a:lnTo>
                  <a:lnTo>
                    <a:pt x="93459" y="292100"/>
                  </a:lnTo>
                  <a:lnTo>
                    <a:pt x="93700" y="292100"/>
                  </a:lnTo>
                  <a:lnTo>
                    <a:pt x="92862" y="294436"/>
                  </a:lnTo>
                  <a:lnTo>
                    <a:pt x="92786" y="294640"/>
                  </a:lnTo>
                  <a:lnTo>
                    <a:pt x="92684" y="297180"/>
                  </a:lnTo>
                  <a:lnTo>
                    <a:pt x="92595" y="299720"/>
                  </a:lnTo>
                  <a:lnTo>
                    <a:pt x="92506" y="302260"/>
                  </a:lnTo>
                  <a:lnTo>
                    <a:pt x="92379" y="304800"/>
                  </a:lnTo>
                  <a:lnTo>
                    <a:pt x="92265" y="307340"/>
                  </a:lnTo>
                  <a:lnTo>
                    <a:pt x="91503" y="306070"/>
                  </a:lnTo>
                  <a:lnTo>
                    <a:pt x="90690" y="312420"/>
                  </a:lnTo>
                  <a:lnTo>
                    <a:pt x="89738" y="320040"/>
                  </a:lnTo>
                  <a:lnTo>
                    <a:pt x="88506" y="327812"/>
                  </a:lnTo>
                  <a:lnTo>
                    <a:pt x="86944" y="335280"/>
                  </a:lnTo>
                  <a:lnTo>
                    <a:pt x="88188" y="331470"/>
                  </a:lnTo>
                  <a:lnTo>
                    <a:pt x="89433" y="332740"/>
                  </a:lnTo>
                  <a:lnTo>
                    <a:pt x="88861" y="336550"/>
                  </a:lnTo>
                  <a:lnTo>
                    <a:pt x="88544" y="336550"/>
                  </a:lnTo>
                  <a:lnTo>
                    <a:pt x="88544" y="337820"/>
                  </a:lnTo>
                  <a:lnTo>
                    <a:pt x="87439" y="341630"/>
                  </a:lnTo>
                  <a:lnTo>
                    <a:pt x="86461" y="340360"/>
                  </a:lnTo>
                  <a:lnTo>
                    <a:pt x="86525" y="339090"/>
                  </a:lnTo>
                  <a:lnTo>
                    <a:pt x="86220" y="340360"/>
                  </a:lnTo>
                  <a:lnTo>
                    <a:pt x="85852" y="342900"/>
                  </a:lnTo>
                  <a:lnTo>
                    <a:pt x="85394" y="342900"/>
                  </a:lnTo>
                  <a:lnTo>
                    <a:pt x="81686" y="349250"/>
                  </a:lnTo>
                  <a:lnTo>
                    <a:pt x="82232" y="351790"/>
                  </a:lnTo>
                  <a:lnTo>
                    <a:pt x="81788" y="351790"/>
                  </a:lnTo>
                  <a:lnTo>
                    <a:pt x="78562" y="361950"/>
                  </a:lnTo>
                  <a:lnTo>
                    <a:pt x="73469" y="373380"/>
                  </a:lnTo>
                  <a:lnTo>
                    <a:pt x="74422" y="374650"/>
                  </a:lnTo>
                  <a:lnTo>
                    <a:pt x="72809" y="377190"/>
                  </a:lnTo>
                  <a:lnTo>
                    <a:pt x="72593" y="379730"/>
                  </a:lnTo>
                  <a:lnTo>
                    <a:pt x="69786" y="386080"/>
                  </a:lnTo>
                  <a:lnTo>
                    <a:pt x="65760" y="392430"/>
                  </a:lnTo>
                  <a:lnTo>
                    <a:pt x="65379" y="394716"/>
                  </a:lnTo>
                  <a:lnTo>
                    <a:pt x="65379" y="405130"/>
                  </a:lnTo>
                  <a:lnTo>
                    <a:pt x="64363" y="405130"/>
                  </a:lnTo>
                  <a:lnTo>
                    <a:pt x="64973" y="402590"/>
                  </a:lnTo>
                  <a:lnTo>
                    <a:pt x="65379" y="405130"/>
                  </a:lnTo>
                  <a:lnTo>
                    <a:pt x="65379" y="394716"/>
                  </a:lnTo>
                  <a:lnTo>
                    <a:pt x="64274" y="401320"/>
                  </a:lnTo>
                  <a:lnTo>
                    <a:pt x="64211" y="405206"/>
                  </a:lnTo>
                  <a:lnTo>
                    <a:pt x="64084" y="405752"/>
                  </a:lnTo>
                  <a:lnTo>
                    <a:pt x="64058" y="406400"/>
                  </a:lnTo>
                  <a:lnTo>
                    <a:pt x="64211" y="405752"/>
                  </a:lnTo>
                  <a:lnTo>
                    <a:pt x="64096" y="408940"/>
                  </a:lnTo>
                  <a:lnTo>
                    <a:pt x="64008" y="411480"/>
                  </a:lnTo>
                  <a:lnTo>
                    <a:pt x="63919" y="414020"/>
                  </a:lnTo>
                  <a:lnTo>
                    <a:pt x="63538" y="410210"/>
                  </a:lnTo>
                  <a:lnTo>
                    <a:pt x="63411" y="408940"/>
                  </a:lnTo>
                  <a:lnTo>
                    <a:pt x="63385" y="410057"/>
                  </a:lnTo>
                  <a:lnTo>
                    <a:pt x="63271" y="421640"/>
                  </a:lnTo>
                  <a:lnTo>
                    <a:pt x="64465" y="433070"/>
                  </a:lnTo>
                  <a:lnTo>
                    <a:pt x="64833" y="431800"/>
                  </a:lnTo>
                  <a:lnTo>
                    <a:pt x="64960" y="430530"/>
                  </a:lnTo>
                  <a:lnTo>
                    <a:pt x="65341" y="431800"/>
                  </a:lnTo>
                  <a:lnTo>
                    <a:pt x="65595" y="433070"/>
                  </a:lnTo>
                  <a:lnTo>
                    <a:pt x="65087" y="435610"/>
                  </a:lnTo>
                  <a:lnTo>
                    <a:pt x="64452" y="435610"/>
                  </a:lnTo>
                  <a:lnTo>
                    <a:pt x="65493" y="441960"/>
                  </a:lnTo>
                  <a:lnTo>
                    <a:pt x="65443" y="443230"/>
                  </a:lnTo>
                  <a:lnTo>
                    <a:pt x="65341" y="445770"/>
                  </a:lnTo>
                  <a:lnTo>
                    <a:pt x="65239" y="448310"/>
                  </a:lnTo>
                  <a:lnTo>
                    <a:pt x="65201" y="449580"/>
                  </a:lnTo>
                  <a:lnTo>
                    <a:pt x="65112" y="454406"/>
                  </a:lnTo>
                  <a:lnTo>
                    <a:pt x="64998" y="458470"/>
                  </a:lnTo>
                  <a:lnTo>
                    <a:pt x="65405" y="459740"/>
                  </a:lnTo>
                  <a:lnTo>
                    <a:pt x="75984" y="469900"/>
                  </a:lnTo>
                  <a:lnTo>
                    <a:pt x="83756" y="469900"/>
                  </a:lnTo>
                  <a:lnTo>
                    <a:pt x="87083" y="468630"/>
                  </a:lnTo>
                  <a:lnTo>
                    <a:pt x="92557" y="468630"/>
                  </a:lnTo>
                  <a:lnTo>
                    <a:pt x="93141" y="467360"/>
                  </a:lnTo>
                  <a:lnTo>
                    <a:pt x="94526" y="467360"/>
                  </a:lnTo>
                  <a:lnTo>
                    <a:pt x="94894" y="467360"/>
                  </a:lnTo>
                  <a:lnTo>
                    <a:pt x="95161" y="467080"/>
                  </a:lnTo>
                  <a:lnTo>
                    <a:pt x="97434" y="466090"/>
                  </a:lnTo>
                  <a:lnTo>
                    <a:pt x="99745" y="463600"/>
                  </a:lnTo>
                  <a:lnTo>
                    <a:pt x="95745" y="466483"/>
                  </a:lnTo>
                  <a:lnTo>
                    <a:pt x="96126" y="466090"/>
                  </a:lnTo>
                  <a:lnTo>
                    <a:pt x="99961" y="463372"/>
                  </a:lnTo>
                  <a:lnTo>
                    <a:pt x="100977" y="462280"/>
                  </a:lnTo>
                  <a:lnTo>
                    <a:pt x="105041" y="461010"/>
                  </a:lnTo>
                  <a:lnTo>
                    <a:pt x="112610" y="459740"/>
                  </a:lnTo>
                  <a:lnTo>
                    <a:pt x="120573" y="459740"/>
                  </a:lnTo>
                  <a:lnTo>
                    <a:pt x="124079" y="462280"/>
                  </a:lnTo>
                  <a:lnTo>
                    <a:pt x="130492" y="462280"/>
                  </a:lnTo>
                  <a:lnTo>
                    <a:pt x="142862" y="464820"/>
                  </a:lnTo>
                  <a:lnTo>
                    <a:pt x="149555" y="467360"/>
                  </a:lnTo>
                  <a:lnTo>
                    <a:pt x="153822" y="469900"/>
                  </a:lnTo>
                  <a:lnTo>
                    <a:pt x="153555" y="468630"/>
                  </a:lnTo>
                  <a:lnTo>
                    <a:pt x="156184" y="469900"/>
                  </a:lnTo>
                  <a:lnTo>
                    <a:pt x="157238" y="469900"/>
                  </a:lnTo>
                  <a:lnTo>
                    <a:pt x="161061" y="471170"/>
                  </a:lnTo>
                  <a:lnTo>
                    <a:pt x="161721" y="472440"/>
                  </a:lnTo>
                  <a:lnTo>
                    <a:pt x="182270" y="472440"/>
                  </a:lnTo>
                  <a:lnTo>
                    <a:pt x="185953" y="468630"/>
                  </a:lnTo>
                  <a:lnTo>
                    <a:pt x="189484" y="466090"/>
                  </a:lnTo>
                  <a:lnTo>
                    <a:pt x="190665" y="464820"/>
                  </a:lnTo>
                  <a:lnTo>
                    <a:pt x="192773" y="462280"/>
                  </a:lnTo>
                  <a:lnTo>
                    <a:pt x="195491" y="458470"/>
                  </a:lnTo>
                  <a:lnTo>
                    <a:pt x="198221" y="454660"/>
                  </a:lnTo>
                  <a:lnTo>
                    <a:pt x="203517" y="448310"/>
                  </a:lnTo>
                  <a:lnTo>
                    <a:pt x="208661" y="441960"/>
                  </a:lnTo>
                  <a:lnTo>
                    <a:pt x="209499" y="440690"/>
                  </a:lnTo>
                  <a:lnTo>
                    <a:pt x="213690" y="434340"/>
                  </a:lnTo>
                  <a:lnTo>
                    <a:pt x="217500" y="429260"/>
                  </a:lnTo>
                  <a:lnTo>
                    <a:pt x="218452" y="427990"/>
                  </a:lnTo>
                  <a:lnTo>
                    <a:pt x="213245" y="429260"/>
                  </a:lnTo>
                  <a:lnTo>
                    <a:pt x="220459" y="421640"/>
                  </a:lnTo>
                  <a:lnTo>
                    <a:pt x="219913" y="424180"/>
                  </a:lnTo>
                  <a:lnTo>
                    <a:pt x="223951" y="417830"/>
                  </a:lnTo>
                  <a:lnTo>
                    <a:pt x="226377" y="414020"/>
                  </a:lnTo>
                  <a:lnTo>
                    <a:pt x="229514" y="408940"/>
                  </a:lnTo>
                  <a:lnTo>
                    <a:pt x="233438" y="402590"/>
                  </a:lnTo>
                  <a:lnTo>
                    <a:pt x="240677" y="392430"/>
                  </a:lnTo>
                  <a:lnTo>
                    <a:pt x="247688" y="382270"/>
                  </a:lnTo>
                  <a:lnTo>
                    <a:pt x="247357" y="383540"/>
                  </a:lnTo>
                  <a:lnTo>
                    <a:pt x="247650" y="383540"/>
                  </a:lnTo>
                  <a:lnTo>
                    <a:pt x="246697" y="384810"/>
                  </a:lnTo>
                  <a:lnTo>
                    <a:pt x="249593" y="383540"/>
                  </a:lnTo>
                  <a:lnTo>
                    <a:pt x="250253" y="382270"/>
                  </a:lnTo>
                  <a:lnTo>
                    <a:pt x="250913" y="381000"/>
                  </a:lnTo>
                  <a:lnTo>
                    <a:pt x="254241" y="374650"/>
                  </a:lnTo>
                  <a:lnTo>
                    <a:pt x="253631" y="374650"/>
                  </a:lnTo>
                  <a:lnTo>
                    <a:pt x="255181" y="372110"/>
                  </a:lnTo>
                  <a:lnTo>
                    <a:pt x="254546" y="374650"/>
                  </a:lnTo>
                  <a:lnTo>
                    <a:pt x="256997" y="372110"/>
                  </a:lnTo>
                  <a:lnTo>
                    <a:pt x="258229" y="370840"/>
                  </a:lnTo>
                  <a:lnTo>
                    <a:pt x="259829" y="365760"/>
                  </a:lnTo>
                  <a:lnTo>
                    <a:pt x="261683" y="364490"/>
                  </a:lnTo>
                  <a:lnTo>
                    <a:pt x="261975" y="364490"/>
                  </a:lnTo>
                  <a:lnTo>
                    <a:pt x="264121" y="361950"/>
                  </a:lnTo>
                  <a:lnTo>
                    <a:pt x="266280" y="359410"/>
                  </a:lnTo>
                  <a:lnTo>
                    <a:pt x="267360" y="358140"/>
                  </a:lnTo>
                  <a:lnTo>
                    <a:pt x="265201" y="359410"/>
                  </a:lnTo>
                  <a:lnTo>
                    <a:pt x="269265" y="354330"/>
                  </a:lnTo>
                  <a:lnTo>
                    <a:pt x="272046" y="350520"/>
                  </a:lnTo>
                  <a:lnTo>
                    <a:pt x="275463" y="346964"/>
                  </a:lnTo>
                  <a:lnTo>
                    <a:pt x="278511" y="344551"/>
                  </a:lnTo>
                  <a:lnTo>
                    <a:pt x="277520" y="345008"/>
                  </a:lnTo>
                  <a:lnTo>
                    <a:pt x="276593" y="345643"/>
                  </a:lnTo>
                  <a:lnTo>
                    <a:pt x="275958" y="346151"/>
                  </a:lnTo>
                  <a:lnTo>
                    <a:pt x="276885" y="344170"/>
                  </a:lnTo>
                  <a:lnTo>
                    <a:pt x="283171" y="340360"/>
                  </a:lnTo>
                  <a:lnTo>
                    <a:pt x="282752" y="337820"/>
                  </a:lnTo>
                  <a:lnTo>
                    <a:pt x="283629" y="340360"/>
                  </a:lnTo>
                  <a:lnTo>
                    <a:pt x="286194" y="337820"/>
                  </a:lnTo>
                  <a:lnTo>
                    <a:pt x="291350" y="332740"/>
                  </a:lnTo>
                  <a:lnTo>
                    <a:pt x="294144" y="331470"/>
                  </a:lnTo>
                  <a:lnTo>
                    <a:pt x="293382" y="331470"/>
                  </a:lnTo>
                  <a:lnTo>
                    <a:pt x="297103" y="330200"/>
                  </a:lnTo>
                  <a:lnTo>
                    <a:pt x="296240" y="331470"/>
                  </a:lnTo>
                  <a:lnTo>
                    <a:pt x="299415" y="330200"/>
                  </a:lnTo>
                  <a:lnTo>
                    <a:pt x="301536" y="328930"/>
                  </a:lnTo>
                  <a:lnTo>
                    <a:pt x="303415" y="327812"/>
                  </a:lnTo>
                  <a:close/>
                </a:path>
                <a:path w="415925" h="472440">
                  <a:moveTo>
                    <a:pt x="316115" y="171767"/>
                  </a:moveTo>
                  <a:lnTo>
                    <a:pt x="315277" y="170700"/>
                  </a:lnTo>
                  <a:lnTo>
                    <a:pt x="314858" y="170459"/>
                  </a:lnTo>
                  <a:lnTo>
                    <a:pt x="313880" y="169862"/>
                  </a:lnTo>
                  <a:lnTo>
                    <a:pt x="315163" y="170840"/>
                  </a:lnTo>
                  <a:lnTo>
                    <a:pt x="315836" y="171843"/>
                  </a:lnTo>
                  <a:lnTo>
                    <a:pt x="316115" y="171767"/>
                  </a:lnTo>
                  <a:close/>
                </a:path>
                <a:path w="415925" h="472440">
                  <a:moveTo>
                    <a:pt x="327012" y="304812"/>
                  </a:moveTo>
                  <a:lnTo>
                    <a:pt x="326644" y="304584"/>
                  </a:lnTo>
                  <a:lnTo>
                    <a:pt x="325640" y="304634"/>
                  </a:lnTo>
                  <a:lnTo>
                    <a:pt x="325945" y="304761"/>
                  </a:lnTo>
                  <a:lnTo>
                    <a:pt x="326478" y="304749"/>
                  </a:lnTo>
                  <a:lnTo>
                    <a:pt x="327012" y="304812"/>
                  </a:lnTo>
                  <a:close/>
                </a:path>
                <a:path w="415925" h="472440">
                  <a:moveTo>
                    <a:pt x="335089" y="229336"/>
                  </a:moveTo>
                  <a:lnTo>
                    <a:pt x="334949" y="228600"/>
                  </a:lnTo>
                  <a:lnTo>
                    <a:pt x="334822" y="227926"/>
                  </a:lnTo>
                  <a:lnTo>
                    <a:pt x="334721" y="227330"/>
                  </a:lnTo>
                  <a:lnTo>
                    <a:pt x="334619" y="227660"/>
                  </a:lnTo>
                  <a:lnTo>
                    <a:pt x="334543" y="227926"/>
                  </a:lnTo>
                  <a:lnTo>
                    <a:pt x="335089" y="229336"/>
                  </a:lnTo>
                  <a:close/>
                </a:path>
                <a:path w="415925" h="472440">
                  <a:moveTo>
                    <a:pt x="336791" y="233680"/>
                  </a:moveTo>
                  <a:lnTo>
                    <a:pt x="335305" y="229870"/>
                  </a:lnTo>
                  <a:lnTo>
                    <a:pt x="335432" y="231140"/>
                  </a:lnTo>
                  <a:lnTo>
                    <a:pt x="336384" y="236220"/>
                  </a:lnTo>
                  <a:lnTo>
                    <a:pt x="336791" y="233680"/>
                  </a:lnTo>
                  <a:close/>
                </a:path>
                <a:path w="415925" h="472440">
                  <a:moveTo>
                    <a:pt x="338582" y="261620"/>
                  </a:moveTo>
                  <a:lnTo>
                    <a:pt x="338251" y="261073"/>
                  </a:lnTo>
                  <a:lnTo>
                    <a:pt x="337451" y="260350"/>
                  </a:lnTo>
                  <a:lnTo>
                    <a:pt x="338582" y="261620"/>
                  </a:lnTo>
                  <a:close/>
                </a:path>
                <a:path w="415925" h="472440">
                  <a:moveTo>
                    <a:pt x="355168" y="312801"/>
                  </a:moveTo>
                  <a:lnTo>
                    <a:pt x="352056" y="313397"/>
                  </a:lnTo>
                  <a:lnTo>
                    <a:pt x="355041" y="313702"/>
                  </a:lnTo>
                  <a:lnTo>
                    <a:pt x="355168" y="312801"/>
                  </a:lnTo>
                  <a:close/>
                </a:path>
                <a:path w="415925" h="472440">
                  <a:moveTo>
                    <a:pt x="371348" y="273570"/>
                  </a:moveTo>
                  <a:lnTo>
                    <a:pt x="371106" y="273469"/>
                  </a:lnTo>
                  <a:lnTo>
                    <a:pt x="370090" y="273570"/>
                  </a:lnTo>
                  <a:lnTo>
                    <a:pt x="369671" y="273735"/>
                  </a:lnTo>
                  <a:lnTo>
                    <a:pt x="369620" y="273862"/>
                  </a:lnTo>
                  <a:lnTo>
                    <a:pt x="370573" y="273710"/>
                  </a:lnTo>
                  <a:lnTo>
                    <a:pt x="371348" y="273570"/>
                  </a:lnTo>
                  <a:close/>
                </a:path>
                <a:path w="415925" h="472440">
                  <a:moveTo>
                    <a:pt x="371843" y="304800"/>
                  </a:moveTo>
                  <a:lnTo>
                    <a:pt x="371348" y="303530"/>
                  </a:lnTo>
                  <a:lnTo>
                    <a:pt x="364947" y="303530"/>
                  </a:lnTo>
                  <a:lnTo>
                    <a:pt x="366788" y="304800"/>
                  </a:lnTo>
                  <a:lnTo>
                    <a:pt x="371843" y="304800"/>
                  </a:lnTo>
                  <a:close/>
                </a:path>
                <a:path w="415925" h="472440">
                  <a:moveTo>
                    <a:pt x="393433" y="306463"/>
                  </a:moveTo>
                  <a:lnTo>
                    <a:pt x="392379" y="306070"/>
                  </a:lnTo>
                  <a:lnTo>
                    <a:pt x="392468" y="306463"/>
                  </a:lnTo>
                  <a:lnTo>
                    <a:pt x="392531" y="306743"/>
                  </a:lnTo>
                  <a:lnTo>
                    <a:pt x="393433" y="306463"/>
                  </a:lnTo>
                  <a:close/>
                </a:path>
                <a:path w="415925" h="472440">
                  <a:moveTo>
                    <a:pt x="395884" y="307340"/>
                  </a:moveTo>
                  <a:lnTo>
                    <a:pt x="394627" y="306070"/>
                  </a:lnTo>
                  <a:lnTo>
                    <a:pt x="393433" y="306463"/>
                  </a:lnTo>
                  <a:lnTo>
                    <a:pt x="395884" y="307340"/>
                  </a:lnTo>
                  <a:close/>
                </a:path>
                <a:path w="415925" h="472440">
                  <a:moveTo>
                    <a:pt x="396748" y="305435"/>
                  </a:moveTo>
                  <a:lnTo>
                    <a:pt x="395008" y="305231"/>
                  </a:lnTo>
                  <a:lnTo>
                    <a:pt x="395693" y="305358"/>
                  </a:lnTo>
                  <a:lnTo>
                    <a:pt x="396252" y="305409"/>
                  </a:lnTo>
                  <a:lnTo>
                    <a:pt x="396748" y="305435"/>
                  </a:lnTo>
                  <a:close/>
                </a:path>
                <a:path w="415925" h="472440">
                  <a:moveTo>
                    <a:pt x="404164" y="271856"/>
                  </a:moveTo>
                  <a:lnTo>
                    <a:pt x="404037" y="271856"/>
                  </a:lnTo>
                  <a:lnTo>
                    <a:pt x="401027" y="273050"/>
                  </a:lnTo>
                  <a:lnTo>
                    <a:pt x="404164" y="271856"/>
                  </a:lnTo>
                  <a:close/>
                </a:path>
                <a:path w="415925" h="472440">
                  <a:moveTo>
                    <a:pt x="404609" y="281940"/>
                  </a:moveTo>
                  <a:lnTo>
                    <a:pt x="404406" y="280670"/>
                  </a:lnTo>
                  <a:lnTo>
                    <a:pt x="404266" y="280670"/>
                  </a:lnTo>
                  <a:lnTo>
                    <a:pt x="404609" y="281940"/>
                  </a:lnTo>
                  <a:close/>
                </a:path>
                <a:path w="415925" h="472440">
                  <a:moveTo>
                    <a:pt x="413677" y="279400"/>
                  </a:moveTo>
                  <a:lnTo>
                    <a:pt x="413486" y="278130"/>
                  </a:lnTo>
                  <a:lnTo>
                    <a:pt x="413410" y="277647"/>
                  </a:lnTo>
                  <a:lnTo>
                    <a:pt x="413296" y="276860"/>
                  </a:lnTo>
                  <a:lnTo>
                    <a:pt x="413118" y="277647"/>
                  </a:lnTo>
                  <a:lnTo>
                    <a:pt x="413677" y="279400"/>
                  </a:lnTo>
                  <a:close/>
                </a:path>
                <a:path w="415925" h="472440">
                  <a:moveTo>
                    <a:pt x="414921" y="290449"/>
                  </a:moveTo>
                  <a:lnTo>
                    <a:pt x="414769" y="289560"/>
                  </a:lnTo>
                  <a:lnTo>
                    <a:pt x="414464" y="288290"/>
                  </a:lnTo>
                  <a:lnTo>
                    <a:pt x="414604" y="289560"/>
                  </a:lnTo>
                  <a:lnTo>
                    <a:pt x="414921" y="290449"/>
                  </a:lnTo>
                  <a:close/>
                </a:path>
                <a:path w="415925" h="472440">
                  <a:moveTo>
                    <a:pt x="415328" y="292100"/>
                  </a:moveTo>
                  <a:lnTo>
                    <a:pt x="413829" y="295910"/>
                  </a:lnTo>
                  <a:lnTo>
                    <a:pt x="413956" y="290830"/>
                  </a:lnTo>
                  <a:lnTo>
                    <a:pt x="413981" y="289560"/>
                  </a:lnTo>
                  <a:lnTo>
                    <a:pt x="414020" y="288290"/>
                  </a:lnTo>
                  <a:lnTo>
                    <a:pt x="414464" y="288290"/>
                  </a:lnTo>
                  <a:lnTo>
                    <a:pt x="413588" y="284480"/>
                  </a:lnTo>
                  <a:lnTo>
                    <a:pt x="412724" y="278130"/>
                  </a:lnTo>
                  <a:lnTo>
                    <a:pt x="413016" y="278130"/>
                  </a:lnTo>
                  <a:lnTo>
                    <a:pt x="413118" y="277647"/>
                  </a:lnTo>
                  <a:lnTo>
                    <a:pt x="412877" y="276860"/>
                  </a:lnTo>
                  <a:lnTo>
                    <a:pt x="412089" y="275590"/>
                  </a:lnTo>
                  <a:lnTo>
                    <a:pt x="411251" y="273050"/>
                  </a:lnTo>
                  <a:lnTo>
                    <a:pt x="410057" y="270510"/>
                  </a:lnTo>
                  <a:lnTo>
                    <a:pt x="409727" y="268046"/>
                  </a:lnTo>
                  <a:lnTo>
                    <a:pt x="409575" y="266954"/>
                  </a:lnTo>
                  <a:lnTo>
                    <a:pt x="409549" y="266700"/>
                  </a:lnTo>
                  <a:lnTo>
                    <a:pt x="401193" y="266700"/>
                  </a:lnTo>
                  <a:lnTo>
                    <a:pt x="397662" y="268046"/>
                  </a:lnTo>
                  <a:lnTo>
                    <a:pt x="392569" y="268046"/>
                  </a:lnTo>
                  <a:lnTo>
                    <a:pt x="395528" y="265430"/>
                  </a:lnTo>
                  <a:lnTo>
                    <a:pt x="389178" y="266700"/>
                  </a:lnTo>
                  <a:lnTo>
                    <a:pt x="388543" y="265430"/>
                  </a:lnTo>
                  <a:lnTo>
                    <a:pt x="383120" y="266700"/>
                  </a:lnTo>
                  <a:lnTo>
                    <a:pt x="380441" y="266700"/>
                  </a:lnTo>
                  <a:lnTo>
                    <a:pt x="376402" y="269240"/>
                  </a:lnTo>
                  <a:lnTo>
                    <a:pt x="372376" y="269240"/>
                  </a:lnTo>
                  <a:lnTo>
                    <a:pt x="375551" y="268046"/>
                  </a:lnTo>
                  <a:lnTo>
                    <a:pt x="372694" y="268046"/>
                  </a:lnTo>
                  <a:lnTo>
                    <a:pt x="369989" y="269240"/>
                  </a:lnTo>
                  <a:lnTo>
                    <a:pt x="372071" y="269240"/>
                  </a:lnTo>
                  <a:lnTo>
                    <a:pt x="367436" y="270510"/>
                  </a:lnTo>
                  <a:lnTo>
                    <a:pt x="361657" y="270510"/>
                  </a:lnTo>
                  <a:lnTo>
                    <a:pt x="359651" y="269240"/>
                  </a:lnTo>
                  <a:lnTo>
                    <a:pt x="354888" y="269240"/>
                  </a:lnTo>
                  <a:lnTo>
                    <a:pt x="352094" y="268046"/>
                  </a:lnTo>
                  <a:lnTo>
                    <a:pt x="351955" y="268046"/>
                  </a:lnTo>
                  <a:lnTo>
                    <a:pt x="351447" y="266954"/>
                  </a:lnTo>
                  <a:lnTo>
                    <a:pt x="351332" y="266700"/>
                  </a:lnTo>
                  <a:lnTo>
                    <a:pt x="353212" y="266700"/>
                  </a:lnTo>
                  <a:lnTo>
                    <a:pt x="352818" y="265430"/>
                  </a:lnTo>
                  <a:lnTo>
                    <a:pt x="349211" y="265430"/>
                  </a:lnTo>
                  <a:lnTo>
                    <a:pt x="347256" y="262890"/>
                  </a:lnTo>
                  <a:lnTo>
                    <a:pt x="345236" y="261620"/>
                  </a:lnTo>
                  <a:lnTo>
                    <a:pt x="343687" y="259080"/>
                  </a:lnTo>
                  <a:lnTo>
                    <a:pt x="343852" y="259080"/>
                  </a:lnTo>
                  <a:lnTo>
                    <a:pt x="343230" y="257810"/>
                  </a:lnTo>
                  <a:lnTo>
                    <a:pt x="342099" y="257810"/>
                  </a:lnTo>
                  <a:lnTo>
                    <a:pt x="341439" y="255270"/>
                  </a:lnTo>
                  <a:lnTo>
                    <a:pt x="342265" y="255270"/>
                  </a:lnTo>
                  <a:lnTo>
                    <a:pt x="340410" y="248920"/>
                  </a:lnTo>
                  <a:lnTo>
                    <a:pt x="340956" y="257810"/>
                  </a:lnTo>
                  <a:lnTo>
                    <a:pt x="339801" y="251460"/>
                  </a:lnTo>
                  <a:lnTo>
                    <a:pt x="339864" y="250190"/>
                  </a:lnTo>
                  <a:lnTo>
                    <a:pt x="340334" y="251460"/>
                  </a:lnTo>
                  <a:lnTo>
                    <a:pt x="340118" y="250190"/>
                  </a:lnTo>
                  <a:lnTo>
                    <a:pt x="339064" y="243840"/>
                  </a:lnTo>
                  <a:lnTo>
                    <a:pt x="337172" y="240030"/>
                  </a:lnTo>
                  <a:lnTo>
                    <a:pt x="335927" y="237490"/>
                  </a:lnTo>
                  <a:lnTo>
                    <a:pt x="334632" y="232410"/>
                  </a:lnTo>
                  <a:lnTo>
                    <a:pt x="333984" y="229870"/>
                  </a:lnTo>
                  <a:lnTo>
                    <a:pt x="334543" y="227926"/>
                  </a:lnTo>
                  <a:lnTo>
                    <a:pt x="333819" y="226060"/>
                  </a:lnTo>
                  <a:lnTo>
                    <a:pt x="332752" y="223520"/>
                  </a:lnTo>
                  <a:lnTo>
                    <a:pt x="332206" y="222250"/>
                  </a:lnTo>
                  <a:lnTo>
                    <a:pt x="330606" y="218440"/>
                  </a:lnTo>
                  <a:lnTo>
                    <a:pt x="327685" y="210820"/>
                  </a:lnTo>
                  <a:lnTo>
                    <a:pt x="326275" y="205740"/>
                  </a:lnTo>
                  <a:lnTo>
                    <a:pt x="325577" y="203200"/>
                  </a:lnTo>
                  <a:lnTo>
                    <a:pt x="325882" y="205740"/>
                  </a:lnTo>
                  <a:lnTo>
                    <a:pt x="323380" y="204470"/>
                  </a:lnTo>
                  <a:lnTo>
                    <a:pt x="325158" y="198120"/>
                  </a:lnTo>
                  <a:lnTo>
                    <a:pt x="324053" y="194310"/>
                  </a:lnTo>
                  <a:lnTo>
                    <a:pt x="324777" y="194310"/>
                  </a:lnTo>
                  <a:lnTo>
                    <a:pt x="324675" y="192913"/>
                  </a:lnTo>
                  <a:lnTo>
                    <a:pt x="324599" y="191770"/>
                  </a:lnTo>
                  <a:lnTo>
                    <a:pt x="324510" y="190500"/>
                  </a:lnTo>
                  <a:lnTo>
                    <a:pt x="324421" y="189230"/>
                  </a:lnTo>
                  <a:lnTo>
                    <a:pt x="323291" y="184150"/>
                  </a:lnTo>
                  <a:lnTo>
                    <a:pt x="323202" y="181610"/>
                  </a:lnTo>
                  <a:lnTo>
                    <a:pt x="323113" y="179108"/>
                  </a:lnTo>
                  <a:lnTo>
                    <a:pt x="323024" y="176530"/>
                  </a:lnTo>
                  <a:lnTo>
                    <a:pt x="322846" y="175260"/>
                  </a:lnTo>
                  <a:lnTo>
                    <a:pt x="322732" y="173990"/>
                  </a:lnTo>
                  <a:lnTo>
                    <a:pt x="322529" y="173990"/>
                  </a:lnTo>
                  <a:lnTo>
                    <a:pt x="322135" y="172720"/>
                  </a:lnTo>
                  <a:lnTo>
                    <a:pt x="321767" y="172720"/>
                  </a:lnTo>
                  <a:lnTo>
                    <a:pt x="319252" y="170180"/>
                  </a:lnTo>
                  <a:lnTo>
                    <a:pt x="320573" y="171500"/>
                  </a:lnTo>
                  <a:lnTo>
                    <a:pt x="319963" y="170180"/>
                  </a:lnTo>
                  <a:lnTo>
                    <a:pt x="319392" y="168910"/>
                  </a:lnTo>
                  <a:lnTo>
                    <a:pt x="318084" y="167640"/>
                  </a:lnTo>
                  <a:lnTo>
                    <a:pt x="315772" y="166370"/>
                  </a:lnTo>
                  <a:lnTo>
                    <a:pt x="313474" y="165100"/>
                  </a:lnTo>
                  <a:lnTo>
                    <a:pt x="309943" y="163830"/>
                  </a:lnTo>
                  <a:lnTo>
                    <a:pt x="306425" y="162560"/>
                  </a:lnTo>
                  <a:lnTo>
                    <a:pt x="303009" y="162560"/>
                  </a:lnTo>
                  <a:lnTo>
                    <a:pt x="297332" y="138430"/>
                  </a:lnTo>
                  <a:lnTo>
                    <a:pt x="298310" y="130810"/>
                  </a:lnTo>
                  <a:lnTo>
                    <a:pt x="298259" y="132080"/>
                  </a:lnTo>
                  <a:lnTo>
                    <a:pt x="298640" y="133350"/>
                  </a:lnTo>
                  <a:lnTo>
                    <a:pt x="298640" y="130810"/>
                  </a:lnTo>
                  <a:lnTo>
                    <a:pt x="298653" y="127000"/>
                  </a:lnTo>
                  <a:lnTo>
                    <a:pt x="298665" y="125730"/>
                  </a:lnTo>
                  <a:lnTo>
                    <a:pt x="298678" y="121920"/>
                  </a:lnTo>
                  <a:lnTo>
                    <a:pt x="297688" y="123228"/>
                  </a:lnTo>
                  <a:lnTo>
                    <a:pt x="298030" y="123228"/>
                  </a:lnTo>
                  <a:lnTo>
                    <a:pt x="297218" y="125730"/>
                  </a:lnTo>
                  <a:lnTo>
                    <a:pt x="296519" y="120650"/>
                  </a:lnTo>
                  <a:lnTo>
                    <a:pt x="296595" y="119380"/>
                  </a:lnTo>
                  <a:lnTo>
                    <a:pt x="296710" y="120650"/>
                  </a:lnTo>
                  <a:lnTo>
                    <a:pt x="296824" y="121793"/>
                  </a:lnTo>
                  <a:lnTo>
                    <a:pt x="296938" y="123012"/>
                  </a:lnTo>
                  <a:lnTo>
                    <a:pt x="297091" y="122758"/>
                  </a:lnTo>
                  <a:lnTo>
                    <a:pt x="298081" y="119380"/>
                  </a:lnTo>
                  <a:lnTo>
                    <a:pt x="298704" y="116840"/>
                  </a:lnTo>
                  <a:lnTo>
                    <a:pt x="297827" y="116840"/>
                  </a:lnTo>
                  <a:lnTo>
                    <a:pt x="298310" y="115570"/>
                  </a:lnTo>
                  <a:lnTo>
                    <a:pt x="299770" y="111760"/>
                  </a:lnTo>
                  <a:lnTo>
                    <a:pt x="296011" y="115570"/>
                  </a:lnTo>
                  <a:lnTo>
                    <a:pt x="297535" y="107950"/>
                  </a:lnTo>
                  <a:lnTo>
                    <a:pt x="298069" y="109410"/>
                  </a:lnTo>
                  <a:lnTo>
                    <a:pt x="297954" y="107950"/>
                  </a:lnTo>
                  <a:lnTo>
                    <a:pt x="297903" y="106680"/>
                  </a:lnTo>
                  <a:lnTo>
                    <a:pt x="297408" y="104140"/>
                  </a:lnTo>
                  <a:lnTo>
                    <a:pt x="297510" y="102870"/>
                  </a:lnTo>
                  <a:lnTo>
                    <a:pt x="297611" y="101600"/>
                  </a:lnTo>
                  <a:lnTo>
                    <a:pt x="297726" y="100330"/>
                  </a:lnTo>
                  <a:lnTo>
                    <a:pt x="298729" y="99212"/>
                  </a:lnTo>
                  <a:lnTo>
                    <a:pt x="297383" y="95250"/>
                  </a:lnTo>
                  <a:lnTo>
                    <a:pt x="298665" y="91440"/>
                  </a:lnTo>
                  <a:lnTo>
                    <a:pt x="298780" y="95250"/>
                  </a:lnTo>
                  <a:lnTo>
                    <a:pt x="298907" y="97790"/>
                  </a:lnTo>
                  <a:lnTo>
                    <a:pt x="300405" y="93980"/>
                  </a:lnTo>
                  <a:lnTo>
                    <a:pt x="300126" y="93980"/>
                  </a:lnTo>
                  <a:lnTo>
                    <a:pt x="300228" y="92710"/>
                  </a:lnTo>
                  <a:lnTo>
                    <a:pt x="300329" y="91440"/>
                  </a:lnTo>
                  <a:lnTo>
                    <a:pt x="300443" y="90170"/>
                  </a:lnTo>
                  <a:lnTo>
                    <a:pt x="300824" y="87630"/>
                  </a:lnTo>
                  <a:lnTo>
                    <a:pt x="300888" y="86372"/>
                  </a:lnTo>
                  <a:lnTo>
                    <a:pt x="301002" y="85090"/>
                  </a:lnTo>
                  <a:lnTo>
                    <a:pt x="301117" y="83820"/>
                  </a:lnTo>
                  <a:lnTo>
                    <a:pt x="300774" y="85090"/>
                  </a:lnTo>
                  <a:lnTo>
                    <a:pt x="297980" y="80010"/>
                  </a:lnTo>
                  <a:lnTo>
                    <a:pt x="300240" y="74993"/>
                  </a:lnTo>
                  <a:lnTo>
                    <a:pt x="300139" y="74739"/>
                  </a:lnTo>
                  <a:lnTo>
                    <a:pt x="300101" y="74396"/>
                  </a:lnTo>
                  <a:lnTo>
                    <a:pt x="300075" y="73660"/>
                  </a:lnTo>
                  <a:lnTo>
                    <a:pt x="299440" y="68580"/>
                  </a:lnTo>
                  <a:lnTo>
                    <a:pt x="300647" y="69850"/>
                  </a:lnTo>
                  <a:lnTo>
                    <a:pt x="300812" y="68580"/>
                  </a:lnTo>
                  <a:lnTo>
                    <a:pt x="301371" y="64770"/>
                  </a:lnTo>
                  <a:lnTo>
                    <a:pt x="301104" y="63500"/>
                  </a:lnTo>
                  <a:lnTo>
                    <a:pt x="301701" y="62230"/>
                  </a:lnTo>
                  <a:lnTo>
                    <a:pt x="301167" y="59690"/>
                  </a:lnTo>
                  <a:lnTo>
                    <a:pt x="300824" y="58420"/>
                  </a:lnTo>
                  <a:lnTo>
                    <a:pt x="296468" y="58420"/>
                  </a:lnTo>
                  <a:lnTo>
                    <a:pt x="295681" y="58420"/>
                  </a:lnTo>
                  <a:lnTo>
                    <a:pt x="296316" y="59690"/>
                  </a:lnTo>
                  <a:lnTo>
                    <a:pt x="296989" y="60960"/>
                  </a:lnTo>
                  <a:lnTo>
                    <a:pt x="297624" y="62230"/>
                  </a:lnTo>
                  <a:lnTo>
                    <a:pt x="297700" y="64770"/>
                  </a:lnTo>
                  <a:lnTo>
                    <a:pt x="297307" y="67310"/>
                  </a:lnTo>
                  <a:lnTo>
                    <a:pt x="296227" y="66040"/>
                  </a:lnTo>
                  <a:lnTo>
                    <a:pt x="296799" y="62230"/>
                  </a:lnTo>
                  <a:lnTo>
                    <a:pt x="295833" y="66040"/>
                  </a:lnTo>
                  <a:lnTo>
                    <a:pt x="297662" y="68580"/>
                  </a:lnTo>
                  <a:lnTo>
                    <a:pt x="295617" y="74396"/>
                  </a:lnTo>
                  <a:lnTo>
                    <a:pt x="295554" y="76200"/>
                  </a:lnTo>
                  <a:lnTo>
                    <a:pt x="295694" y="77800"/>
                  </a:lnTo>
                  <a:lnTo>
                    <a:pt x="295567" y="77774"/>
                  </a:lnTo>
                  <a:lnTo>
                    <a:pt x="295313" y="77914"/>
                  </a:lnTo>
                  <a:lnTo>
                    <a:pt x="294982" y="78244"/>
                  </a:lnTo>
                  <a:lnTo>
                    <a:pt x="294932" y="79235"/>
                  </a:lnTo>
                  <a:lnTo>
                    <a:pt x="296062" y="79590"/>
                  </a:lnTo>
                  <a:lnTo>
                    <a:pt x="296557" y="79971"/>
                  </a:lnTo>
                  <a:lnTo>
                    <a:pt x="296087" y="79400"/>
                  </a:lnTo>
                  <a:lnTo>
                    <a:pt x="295884" y="78740"/>
                  </a:lnTo>
                  <a:lnTo>
                    <a:pt x="297154" y="78740"/>
                  </a:lnTo>
                  <a:lnTo>
                    <a:pt x="296875" y="82550"/>
                  </a:lnTo>
                  <a:lnTo>
                    <a:pt x="296773" y="83820"/>
                  </a:lnTo>
                  <a:lnTo>
                    <a:pt x="296672" y="92710"/>
                  </a:lnTo>
                  <a:lnTo>
                    <a:pt x="296214" y="92710"/>
                  </a:lnTo>
                  <a:lnTo>
                    <a:pt x="296100" y="93980"/>
                  </a:lnTo>
                  <a:lnTo>
                    <a:pt x="295986" y="95250"/>
                  </a:lnTo>
                  <a:lnTo>
                    <a:pt x="295186" y="104140"/>
                  </a:lnTo>
                  <a:lnTo>
                    <a:pt x="294474" y="107950"/>
                  </a:lnTo>
                  <a:lnTo>
                    <a:pt x="294297" y="109410"/>
                  </a:lnTo>
                  <a:lnTo>
                    <a:pt x="295503" y="110490"/>
                  </a:lnTo>
                  <a:lnTo>
                    <a:pt x="295135" y="114300"/>
                  </a:lnTo>
                  <a:lnTo>
                    <a:pt x="295008" y="115570"/>
                  </a:lnTo>
                  <a:lnTo>
                    <a:pt x="294982" y="120650"/>
                  </a:lnTo>
                  <a:lnTo>
                    <a:pt x="294106" y="120650"/>
                  </a:lnTo>
                  <a:lnTo>
                    <a:pt x="293522" y="118110"/>
                  </a:lnTo>
                  <a:lnTo>
                    <a:pt x="293446" y="119380"/>
                  </a:lnTo>
                  <a:lnTo>
                    <a:pt x="293382" y="120650"/>
                  </a:lnTo>
                  <a:lnTo>
                    <a:pt x="293319" y="121920"/>
                  </a:lnTo>
                  <a:lnTo>
                    <a:pt x="293585" y="122758"/>
                  </a:lnTo>
                  <a:lnTo>
                    <a:pt x="293674" y="123012"/>
                  </a:lnTo>
                  <a:lnTo>
                    <a:pt x="293738" y="123228"/>
                  </a:lnTo>
                  <a:lnTo>
                    <a:pt x="293839" y="123875"/>
                  </a:lnTo>
                  <a:lnTo>
                    <a:pt x="293966" y="127000"/>
                  </a:lnTo>
                  <a:lnTo>
                    <a:pt x="292912" y="125730"/>
                  </a:lnTo>
                  <a:lnTo>
                    <a:pt x="292811" y="128270"/>
                  </a:lnTo>
                  <a:lnTo>
                    <a:pt x="292709" y="130810"/>
                  </a:lnTo>
                  <a:lnTo>
                    <a:pt x="293687" y="135890"/>
                  </a:lnTo>
                  <a:lnTo>
                    <a:pt x="292773" y="143510"/>
                  </a:lnTo>
                  <a:lnTo>
                    <a:pt x="293789" y="143510"/>
                  </a:lnTo>
                  <a:lnTo>
                    <a:pt x="295757" y="138430"/>
                  </a:lnTo>
                  <a:lnTo>
                    <a:pt x="295859" y="139700"/>
                  </a:lnTo>
                  <a:lnTo>
                    <a:pt x="295960" y="140970"/>
                  </a:lnTo>
                  <a:lnTo>
                    <a:pt x="296062" y="142087"/>
                  </a:lnTo>
                  <a:lnTo>
                    <a:pt x="296176" y="143510"/>
                  </a:lnTo>
                  <a:lnTo>
                    <a:pt x="296291" y="144780"/>
                  </a:lnTo>
                  <a:lnTo>
                    <a:pt x="295719" y="146050"/>
                  </a:lnTo>
                  <a:lnTo>
                    <a:pt x="294995" y="146050"/>
                  </a:lnTo>
                  <a:lnTo>
                    <a:pt x="294944" y="146278"/>
                  </a:lnTo>
                  <a:lnTo>
                    <a:pt x="294843" y="146812"/>
                  </a:lnTo>
                  <a:lnTo>
                    <a:pt x="294741" y="147320"/>
                  </a:lnTo>
                  <a:lnTo>
                    <a:pt x="294563" y="146812"/>
                  </a:lnTo>
                  <a:lnTo>
                    <a:pt x="294525" y="148590"/>
                  </a:lnTo>
                  <a:lnTo>
                    <a:pt x="293725" y="148590"/>
                  </a:lnTo>
                  <a:lnTo>
                    <a:pt x="293839" y="149860"/>
                  </a:lnTo>
                  <a:lnTo>
                    <a:pt x="293966" y="151130"/>
                  </a:lnTo>
                  <a:lnTo>
                    <a:pt x="293179" y="149860"/>
                  </a:lnTo>
                  <a:lnTo>
                    <a:pt x="293090" y="151130"/>
                  </a:lnTo>
                  <a:lnTo>
                    <a:pt x="292989" y="152400"/>
                  </a:lnTo>
                  <a:lnTo>
                    <a:pt x="292887" y="153670"/>
                  </a:lnTo>
                  <a:lnTo>
                    <a:pt x="292785" y="154940"/>
                  </a:lnTo>
                  <a:lnTo>
                    <a:pt x="293763" y="154940"/>
                  </a:lnTo>
                  <a:lnTo>
                    <a:pt x="294436" y="157099"/>
                  </a:lnTo>
                  <a:lnTo>
                    <a:pt x="294563" y="157480"/>
                  </a:lnTo>
                  <a:lnTo>
                    <a:pt x="296875" y="162560"/>
                  </a:lnTo>
                  <a:lnTo>
                    <a:pt x="294411" y="158750"/>
                  </a:lnTo>
                  <a:lnTo>
                    <a:pt x="295694" y="162560"/>
                  </a:lnTo>
                  <a:lnTo>
                    <a:pt x="296583" y="163830"/>
                  </a:lnTo>
                  <a:lnTo>
                    <a:pt x="299427" y="167640"/>
                  </a:lnTo>
                  <a:lnTo>
                    <a:pt x="300456" y="166370"/>
                  </a:lnTo>
                  <a:lnTo>
                    <a:pt x="302488" y="167640"/>
                  </a:lnTo>
                  <a:lnTo>
                    <a:pt x="303149" y="167640"/>
                  </a:lnTo>
                  <a:lnTo>
                    <a:pt x="304774" y="168910"/>
                  </a:lnTo>
                  <a:lnTo>
                    <a:pt x="309600" y="170180"/>
                  </a:lnTo>
                  <a:lnTo>
                    <a:pt x="312585" y="170180"/>
                  </a:lnTo>
                  <a:lnTo>
                    <a:pt x="312089" y="168910"/>
                  </a:lnTo>
                  <a:lnTo>
                    <a:pt x="312928" y="169214"/>
                  </a:lnTo>
                  <a:lnTo>
                    <a:pt x="313055" y="169316"/>
                  </a:lnTo>
                  <a:lnTo>
                    <a:pt x="313436" y="169595"/>
                  </a:lnTo>
                  <a:lnTo>
                    <a:pt x="313880" y="169862"/>
                  </a:lnTo>
                  <a:lnTo>
                    <a:pt x="313004" y="169240"/>
                  </a:lnTo>
                  <a:lnTo>
                    <a:pt x="315722" y="170180"/>
                  </a:lnTo>
                  <a:lnTo>
                    <a:pt x="316649" y="171500"/>
                  </a:lnTo>
                  <a:lnTo>
                    <a:pt x="318249" y="173990"/>
                  </a:lnTo>
                  <a:lnTo>
                    <a:pt x="319024" y="173990"/>
                  </a:lnTo>
                  <a:lnTo>
                    <a:pt x="319252" y="175260"/>
                  </a:lnTo>
                  <a:lnTo>
                    <a:pt x="319722" y="175260"/>
                  </a:lnTo>
                  <a:lnTo>
                    <a:pt x="319582" y="176530"/>
                  </a:lnTo>
                  <a:lnTo>
                    <a:pt x="319468" y="177800"/>
                  </a:lnTo>
                  <a:lnTo>
                    <a:pt x="319341" y="179108"/>
                  </a:lnTo>
                  <a:lnTo>
                    <a:pt x="319239" y="180340"/>
                  </a:lnTo>
                  <a:lnTo>
                    <a:pt x="319125" y="181610"/>
                  </a:lnTo>
                  <a:lnTo>
                    <a:pt x="319024" y="187960"/>
                  </a:lnTo>
                  <a:lnTo>
                    <a:pt x="319862" y="192913"/>
                  </a:lnTo>
                  <a:lnTo>
                    <a:pt x="319887" y="193040"/>
                  </a:lnTo>
                  <a:lnTo>
                    <a:pt x="319493" y="193040"/>
                  </a:lnTo>
                  <a:lnTo>
                    <a:pt x="321602" y="204470"/>
                  </a:lnTo>
                  <a:lnTo>
                    <a:pt x="323583" y="208280"/>
                  </a:lnTo>
                  <a:lnTo>
                    <a:pt x="324015" y="209550"/>
                  </a:lnTo>
                  <a:lnTo>
                    <a:pt x="323964" y="212090"/>
                  </a:lnTo>
                  <a:lnTo>
                    <a:pt x="323316" y="212090"/>
                  </a:lnTo>
                  <a:lnTo>
                    <a:pt x="324853" y="215900"/>
                  </a:lnTo>
                  <a:lnTo>
                    <a:pt x="325424" y="215900"/>
                  </a:lnTo>
                  <a:lnTo>
                    <a:pt x="326771" y="222250"/>
                  </a:lnTo>
                  <a:lnTo>
                    <a:pt x="326656" y="222046"/>
                  </a:lnTo>
                  <a:lnTo>
                    <a:pt x="326656" y="223520"/>
                  </a:lnTo>
                  <a:lnTo>
                    <a:pt x="326174" y="222250"/>
                  </a:lnTo>
                  <a:lnTo>
                    <a:pt x="326034" y="221310"/>
                  </a:lnTo>
                  <a:lnTo>
                    <a:pt x="326656" y="223520"/>
                  </a:lnTo>
                  <a:lnTo>
                    <a:pt x="326656" y="222046"/>
                  </a:lnTo>
                  <a:lnTo>
                    <a:pt x="325780" y="220395"/>
                  </a:lnTo>
                  <a:lnTo>
                    <a:pt x="325234" y="218440"/>
                  </a:lnTo>
                  <a:lnTo>
                    <a:pt x="325462" y="219710"/>
                  </a:lnTo>
                  <a:lnTo>
                    <a:pt x="325488" y="219849"/>
                  </a:lnTo>
                  <a:lnTo>
                    <a:pt x="324751" y="218440"/>
                  </a:lnTo>
                  <a:lnTo>
                    <a:pt x="325704" y="220980"/>
                  </a:lnTo>
                  <a:lnTo>
                    <a:pt x="325615" y="220459"/>
                  </a:lnTo>
                  <a:lnTo>
                    <a:pt x="325742" y="220980"/>
                  </a:lnTo>
                  <a:lnTo>
                    <a:pt x="325818" y="221310"/>
                  </a:lnTo>
                  <a:lnTo>
                    <a:pt x="326326" y="223520"/>
                  </a:lnTo>
                  <a:lnTo>
                    <a:pt x="326161" y="224790"/>
                  </a:lnTo>
                  <a:lnTo>
                    <a:pt x="327355" y="226872"/>
                  </a:lnTo>
                  <a:lnTo>
                    <a:pt x="327482" y="227330"/>
                  </a:lnTo>
                  <a:lnTo>
                    <a:pt x="327609" y="227330"/>
                  </a:lnTo>
                  <a:lnTo>
                    <a:pt x="328345" y="228600"/>
                  </a:lnTo>
                  <a:lnTo>
                    <a:pt x="328625" y="229133"/>
                  </a:lnTo>
                  <a:lnTo>
                    <a:pt x="328282" y="228600"/>
                  </a:lnTo>
                  <a:lnTo>
                    <a:pt x="327685" y="227660"/>
                  </a:lnTo>
                  <a:lnTo>
                    <a:pt x="327634" y="227926"/>
                  </a:lnTo>
                  <a:lnTo>
                    <a:pt x="329222" y="233680"/>
                  </a:lnTo>
                  <a:lnTo>
                    <a:pt x="330276" y="236220"/>
                  </a:lnTo>
                  <a:lnTo>
                    <a:pt x="329768" y="232410"/>
                  </a:lnTo>
                  <a:lnTo>
                    <a:pt x="330835" y="234950"/>
                  </a:lnTo>
                  <a:lnTo>
                    <a:pt x="332181" y="240030"/>
                  </a:lnTo>
                  <a:lnTo>
                    <a:pt x="330504" y="238760"/>
                  </a:lnTo>
                  <a:lnTo>
                    <a:pt x="332295" y="246380"/>
                  </a:lnTo>
                  <a:lnTo>
                    <a:pt x="334784" y="252730"/>
                  </a:lnTo>
                  <a:lnTo>
                    <a:pt x="337845" y="260350"/>
                  </a:lnTo>
                  <a:lnTo>
                    <a:pt x="338251" y="261073"/>
                  </a:lnTo>
                  <a:lnTo>
                    <a:pt x="340296" y="262890"/>
                  </a:lnTo>
                  <a:lnTo>
                    <a:pt x="342963" y="266598"/>
                  </a:lnTo>
                  <a:lnTo>
                    <a:pt x="338582" y="261620"/>
                  </a:lnTo>
                  <a:lnTo>
                    <a:pt x="339267" y="262890"/>
                  </a:lnTo>
                  <a:lnTo>
                    <a:pt x="341401" y="266700"/>
                  </a:lnTo>
                  <a:lnTo>
                    <a:pt x="344335" y="268046"/>
                  </a:lnTo>
                  <a:lnTo>
                    <a:pt x="347992" y="271856"/>
                  </a:lnTo>
                  <a:lnTo>
                    <a:pt x="349694" y="271856"/>
                  </a:lnTo>
                  <a:lnTo>
                    <a:pt x="353123" y="274320"/>
                  </a:lnTo>
                  <a:lnTo>
                    <a:pt x="363461" y="274320"/>
                  </a:lnTo>
                  <a:lnTo>
                    <a:pt x="362737" y="273050"/>
                  </a:lnTo>
                  <a:lnTo>
                    <a:pt x="368211" y="273050"/>
                  </a:lnTo>
                  <a:lnTo>
                    <a:pt x="373011" y="271856"/>
                  </a:lnTo>
                  <a:lnTo>
                    <a:pt x="373354" y="271856"/>
                  </a:lnTo>
                  <a:lnTo>
                    <a:pt x="374700" y="274320"/>
                  </a:lnTo>
                  <a:lnTo>
                    <a:pt x="367957" y="274320"/>
                  </a:lnTo>
                  <a:lnTo>
                    <a:pt x="365671" y="275590"/>
                  </a:lnTo>
                  <a:lnTo>
                    <a:pt x="371195" y="275590"/>
                  </a:lnTo>
                  <a:lnTo>
                    <a:pt x="378256" y="274320"/>
                  </a:lnTo>
                  <a:lnTo>
                    <a:pt x="376682" y="275590"/>
                  </a:lnTo>
                  <a:lnTo>
                    <a:pt x="380466" y="274320"/>
                  </a:lnTo>
                  <a:lnTo>
                    <a:pt x="382003" y="274320"/>
                  </a:lnTo>
                  <a:lnTo>
                    <a:pt x="385140" y="273050"/>
                  </a:lnTo>
                  <a:lnTo>
                    <a:pt x="392341" y="273050"/>
                  </a:lnTo>
                  <a:lnTo>
                    <a:pt x="392493" y="273075"/>
                  </a:lnTo>
                  <a:lnTo>
                    <a:pt x="392988" y="273113"/>
                  </a:lnTo>
                  <a:lnTo>
                    <a:pt x="393153" y="273050"/>
                  </a:lnTo>
                  <a:lnTo>
                    <a:pt x="400748" y="273050"/>
                  </a:lnTo>
                  <a:lnTo>
                    <a:pt x="395566" y="271856"/>
                  </a:lnTo>
                  <a:lnTo>
                    <a:pt x="394855" y="271856"/>
                  </a:lnTo>
                  <a:lnTo>
                    <a:pt x="401777" y="270510"/>
                  </a:lnTo>
                  <a:lnTo>
                    <a:pt x="404164" y="271856"/>
                  </a:lnTo>
                  <a:lnTo>
                    <a:pt x="404368" y="271856"/>
                  </a:lnTo>
                  <a:lnTo>
                    <a:pt x="404482" y="273050"/>
                  </a:lnTo>
                  <a:lnTo>
                    <a:pt x="404609" y="274320"/>
                  </a:lnTo>
                  <a:lnTo>
                    <a:pt x="403479" y="273050"/>
                  </a:lnTo>
                  <a:lnTo>
                    <a:pt x="403059" y="274320"/>
                  </a:lnTo>
                  <a:lnTo>
                    <a:pt x="403733" y="274320"/>
                  </a:lnTo>
                  <a:lnTo>
                    <a:pt x="404444" y="277647"/>
                  </a:lnTo>
                  <a:lnTo>
                    <a:pt x="404558" y="278130"/>
                  </a:lnTo>
                  <a:lnTo>
                    <a:pt x="404761" y="279400"/>
                  </a:lnTo>
                  <a:lnTo>
                    <a:pt x="405206" y="280670"/>
                  </a:lnTo>
                  <a:lnTo>
                    <a:pt x="404964" y="280670"/>
                  </a:lnTo>
                  <a:lnTo>
                    <a:pt x="404939" y="283210"/>
                  </a:lnTo>
                  <a:lnTo>
                    <a:pt x="404723" y="283210"/>
                  </a:lnTo>
                  <a:lnTo>
                    <a:pt x="404837" y="284480"/>
                  </a:lnTo>
                  <a:lnTo>
                    <a:pt x="404926" y="285750"/>
                  </a:lnTo>
                  <a:lnTo>
                    <a:pt x="405726" y="283210"/>
                  </a:lnTo>
                  <a:lnTo>
                    <a:pt x="405803" y="287020"/>
                  </a:lnTo>
                  <a:lnTo>
                    <a:pt x="405409" y="287020"/>
                  </a:lnTo>
                  <a:lnTo>
                    <a:pt x="406120" y="288290"/>
                  </a:lnTo>
                  <a:lnTo>
                    <a:pt x="406946" y="284480"/>
                  </a:lnTo>
                  <a:lnTo>
                    <a:pt x="407949" y="288290"/>
                  </a:lnTo>
                  <a:lnTo>
                    <a:pt x="407784" y="289560"/>
                  </a:lnTo>
                  <a:lnTo>
                    <a:pt x="407670" y="290449"/>
                  </a:lnTo>
                  <a:lnTo>
                    <a:pt x="407682" y="291299"/>
                  </a:lnTo>
                  <a:lnTo>
                    <a:pt x="407784" y="290525"/>
                  </a:lnTo>
                  <a:lnTo>
                    <a:pt x="407784" y="292100"/>
                  </a:lnTo>
                  <a:lnTo>
                    <a:pt x="408292" y="295910"/>
                  </a:lnTo>
                  <a:lnTo>
                    <a:pt x="406819" y="297180"/>
                  </a:lnTo>
                  <a:lnTo>
                    <a:pt x="407555" y="292100"/>
                  </a:lnTo>
                  <a:lnTo>
                    <a:pt x="407619" y="290830"/>
                  </a:lnTo>
                  <a:lnTo>
                    <a:pt x="407403" y="291299"/>
                  </a:lnTo>
                  <a:lnTo>
                    <a:pt x="405625" y="297180"/>
                  </a:lnTo>
                  <a:lnTo>
                    <a:pt x="405650" y="295910"/>
                  </a:lnTo>
                  <a:lnTo>
                    <a:pt x="405676" y="294640"/>
                  </a:lnTo>
                  <a:lnTo>
                    <a:pt x="405472" y="295910"/>
                  </a:lnTo>
                  <a:lnTo>
                    <a:pt x="405295" y="295910"/>
                  </a:lnTo>
                  <a:lnTo>
                    <a:pt x="405206" y="294640"/>
                  </a:lnTo>
                  <a:lnTo>
                    <a:pt x="403009" y="299720"/>
                  </a:lnTo>
                  <a:lnTo>
                    <a:pt x="406311" y="298450"/>
                  </a:lnTo>
                  <a:lnTo>
                    <a:pt x="403796" y="303530"/>
                  </a:lnTo>
                  <a:lnTo>
                    <a:pt x="402678" y="303530"/>
                  </a:lnTo>
                  <a:lnTo>
                    <a:pt x="403809" y="304800"/>
                  </a:lnTo>
                  <a:lnTo>
                    <a:pt x="403098" y="306070"/>
                  </a:lnTo>
                  <a:lnTo>
                    <a:pt x="399770" y="306070"/>
                  </a:lnTo>
                  <a:lnTo>
                    <a:pt x="398729" y="307340"/>
                  </a:lnTo>
                  <a:lnTo>
                    <a:pt x="395884" y="307340"/>
                  </a:lnTo>
                  <a:lnTo>
                    <a:pt x="392671" y="307340"/>
                  </a:lnTo>
                  <a:lnTo>
                    <a:pt x="392531" y="306743"/>
                  </a:lnTo>
                  <a:lnTo>
                    <a:pt x="390690" y="307340"/>
                  </a:lnTo>
                  <a:lnTo>
                    <a:pt x="385813" y="304800"/>
                  </a:lnTo>
                  <a:lnTo>
                    <a:pt x="380377" y="306070"/>
                  </a:lnTo>
                  <a:lnTo>
                    <a:pt x="377863" y="304800"/>
                  </a:lnTo>
                  <a:lnTo>
                    <a:pt x="380136" y="304800"/>
                  </a:lnTo>
                  <a:lnTo>
                    <a:pt x="377926" y="303530"/>
                  </a:lnTo>
                  <a:lnTo>
                    <a:pt x="371843" y="304800"/>
                  </a:lnTo>
                  <a:lnTo>
                    <a:pt x="373126" y="304800"/>
                  </a:lnTo>
                  <a:lnTo>
                    <a:pt x="366382" y="306070"/>
                  </a:lnTo>
                  <a:lnTo>
                    <a:pt x="369265" y="306070"/>
                  </a:lnTo>
                  <a:lnTo>
                    <a:pt x="372084" y="306070"/>
                  </a:lnTo>
                  <a:lnTo>
                    <a:pt x="373608" y="307340"/>
                  </a:lnTo>
                  <a:lnTo>
                    <a:pt x="369265" y="306070"/>
                  </a:lnTo>
                  <a:lnTo>
                    <a:pt x="365010" y="307340"/>
                  </a:lnTo>
                  <a:lnTo>
                    <a:pt x="359981" y="307340"/>
                  </a:lnTo>
                  <a:lnTo>
                    <a:pt x="360057" y="306070"/>
                  </a:lnTo>
                  <a:lnTo>
                    <a:pt x="360133" y="304800"/>
                  </a:lnTo>
                  <a:lnTo>
                    <a:pt x="352412" y="303530"/>
                  </a:lnTo>
                  <a:lnTo>
                    <a:pt x="346532" y="306070"/>
                  </a:lnTo>
                  <a:lnTo>
                    <a:pt x="339801" y="306070"/>
                  </a:lnTo>
                  <a:lnTo>
                    <a:pt x="338569" y="307340"/>
                  </a:lnTo>
                  <a:lnTo>
                    <a:pt x="333692" y="306070"/>
                  </a:lnTo>
                  <a:lnTo>
                    <a:pt x="330530" y="307340"/>
                  </a:lnTo>
                  <a:lnTo>
                    <a:pt x="330631" y="306070"/>
                  </a:lnTo>
                  <a:lnTo>
                    <a:pt x="324739" y="306070"/>
                  </a:lnTo>
                  <a:lnTo>
                    <a:pt x="320713" y="308610"/>
                  </a:lnTo>
                  <a:lnTo>
                    <a:pt x="319163" y="309880"/>
                  </a:lnTo>
                  <a:lnTo>
                    <a:pt x="319151" y="311150"/>
                  </a:lnTo>
                  <a:lnTo>
                    <a:pt x="314896" y="312420"/>
                  </a:lnTo>
                  <a:lnTo>
                    <a:pt x="307975" y="314960"/>
                  </a:lnTo>
                  <a:lnTo>
                    <a:pt x="308051" y="316230"/>
                  </a:lnTo>
                  <a:lnTo>
                    <a:pt x="308140" y="317500"/>
                  </a:lnTo>
                  <a:lnTo>
                    <a:pt x="301155" y="321310"/>
                  </a:lnTo>
                  <a:lnTo>
                    <a:pt x="302856" y="318770"/>
                  </a:lnTo>
                  <a:lnTo>
                    <a:pt x="299796" y="319938"/>
                  </a:lnTo>
                  <a:lnTo>
                    <a:pt x="301688" y="318770"/>
                  </a:lnTo>
                  <a:lnTo>
                    <a:pt x="299466" y="318770"/>
                  </a:lnTo>
                  <a:lnTo>
                    <a:pt x="299631" y="320014"/>
                  </a:lnTo>
                  <a:lnTo>
                    <a:pt x="298170" y="320040"/>
                  </a:lnTo>
                  <a:lnTo>
                    <a:pt x="293636" y="323850"/>
                  </a:lnTo>
                  <a:lnTo>
                    <a:pt x="290995" y="323850"/>
                  </a:lnTo>
                  <a:lnTo>
                    <a:pt x="290169" y="325120"/>
                  </a:lnTo>
                  <a:lnTo>
                    <a:pt x="290283" y="326390"/>
                  </a:lnTo>
                  <a:lnTo>
                    <a:pt x="289814" y="326631"/>
                  </a:lnTo>
                  <a:lnTo>
                    <a:pt x="301396" y="327812"/>
                  </a:lnTo>
                  <a:lnTo>
                    <a:pt x="310934" y="326390"/>
                  </a:lnTo>
                  <a:lnTo>
                    <a:pt x="314769" y="321310"/>
                  </a:lnTo>
                  <a:lnTo>
                    <a:pt x="316687" y="318770"/>
                  </a:lnTo>
                  <a:lnTo>
                    <a:pt x="322021" y="318770"/>
                  </a:lnTo>
                  <a:lnTo>
                    <a:pt x="324853" y="316230"/>
                  </a:lnTo>
                  <a:lnTo>
                    <a:pt x="327139" y="314960"/>
                  </a:lnTo>
                  <a:lnTo>
                    <a:pt x="328841" y="314960"/>
                  </a:lnTo>
                  <a:lnTo>
                    <a:pt x="331393" y="313702"/>
                  </a:lnTo>
                  <a:lnTo>
                    <a:pt x="337477" y="313702"/>
                  </a:lnTo>
                  <a:lnTo>
                    <a:pt x="341718" y="313397"/>
                  </a:lnTo>
                  <a:lnTo>
                    <a:pt x="342747" y="313397"/>
                  </a:lnTo>
                  <a:lnTo>
                    <a:pt x="343141" y="314960"/>
                  </a:lnTo>
                  <a:lnTo>
                    <a:pt x="350456" y="313702"/>
                  </a:lnTo>
                  <a:lnTo>
                    <a:pt x="352056" y="313397"/>
                  </a:lnTo>
                  <a:lnTo>
                    <a:pt x="347789" y="312966"/>
                  </a:lnTo>
                  <a:lnTo>
                    <a:pt x="355282" y="312420"/>
                  </a:lnTo>
                  <a:lnTo>
                    <a:pt x="355168" y="312801"/>
                  </a:lnTo>
                  <a:lnTo>
                    <a:pt x="357136" y="312420"/>
                  </a:lnTo>
                  <a:lnTo>
                    <a:pt x="374218" y="312420"/>
                  </a:lnTo>
                  <a:lnTo>
                    <a:pt x="369684" y="313702"/>
                  </a:lnTo>
                  <a:lnTo>
                    <a:pt x="400443" y="313702"/>
                  </a:lnTo>
                  <a:lnTo>
                    <a:pt x="399097" y="312420"/>
                  </a:lnTo>
                  <a:lnTo>
                    <a:pt x="400342" y="312420"/>
                  </a:lnTo>
                  <a:lnTo>
                    <a:pt x="403821" y="311150"/>
                  </a:lnTo>
                  <a:lnTo>
                    <a:pt x="406488" y="311150"/>
                  </a:lnTo>
                  <a:lnTo>
                    <a:pt x="406793" y="309880"/>
                  </a:lnTo>
                  <a:lnTo>
                    <a:pt x="407085" y="309880"/>
                  </a:lnTo>
                  <a:lnTo>
                    <a:pt x="407631" y="308610"/>
                  </a:lnTo>
                  <a:lnTo>
                    <a:pt x="407797" y="307340"/>
                  </a:lnTo>
                  <a:lnTo>
                    <a:pt x="407720" y="308610"/>
                  </a:lnTo>
                  <a:lnTo>
                    <a:pt x="407657" y="309880"/>
                  </a:lnTo>
                  <a:lnTo>
                    <a:pt x="409587" y="307340"/>
                  </a:lnTo>
                  <a:lnTo>
                    <a:pt x="410616" y="304800"/>
                  </a:lnTo>
                  <a:lnTo>
                    <a:pt x="411721" y="302260"/>
                  </a:lnTo>
                  <a:lnTo>
                    <a:pt x="412648" y="300990"/>
                  </a:lnTo>
                  <a:lnTo>
                    <a:pt x="413118" y="303530"/>
                  </a:lnTo>
                  <a:lnTo>
                    <a:pt x="413473" y="302260"/>
                  </a:lnTo>
                  <a:lnTo>
                    <a:pt x="413600" y="300990"/>
                  </a:lnTo>
                  <a:lnTo>
                    <a:pt x="412978" y="300990"/>
                  </a:lnTo>
                  <a:lnTo>
                    <a:pt x="413677" y="298450"/>
                  </a:lnTo>
                  <a:lnTo>
                    <a:pt x="414134" y="298450"/>
                  </a:lnTo>
                  <a:lnTo>
                    <a:pt x="414210" y="300990"/>
                  </a:lnTo>
                  <a:lnTo>
                    <a:pt x="414528" y="298450"/>
                  </a:lnTo>
                  <a:lnTo>
                    <a:pt x="414680" y="297180"/>
                  </a:lnTo>
                  <a:lnTo>
                    <a:pt x="414845" y="295910"/>
                  </a:lnTo>
                  <a:lnTo>
                    <a:pt x="415328" y="292100"/>
                  </a:lnTo>
                  <a:close/>
                </a:path>
              </a:pathLst>
            </a:custGeom>
            <a:solidFill>
              <a:srgbClr val="231F20"/>
            </a:solidFill>
          </p:spPr>
          <p:txBody>
            <a:bodyPr wrap="square" lIns="0" tIns="0" rIns="0" bIns="0" rtlCol="0"/>
            <a:lstStyle/>
            <a:p>
              <a:endParaRPr/>
            </a:p>
          </p:txBody>
        </p:sp>
        <p:sp>
          <p:nvSpPr>
            <p:cNvPr id="47" name="object 47"/>
            <p:cNvSpPr/>
            <p:nvPr/>
          </p:nvSpPr>
          <p:spPr>
            <a:xfrm>
              <a:off x="9472549" y="6448247"/>
              <a:ext cx="301625" cy="441325"/>
            </a:xfrm>
            <a:custGeom>
              <a:avLst/>
              <a:gdLst/>
              <a:ahLst/>
              <a:cxnLst/>
              <a:rect l="l" t="t" r="r" b="b"/>
              <a:pathLst>
                <a:path w="301625" h="441325">
                  <a:moveTo>
                    <a:pt x="876" y="137198"/>
                  </a:moveTo>
                  <a:lnTo>
                    <a:pt x="863" y="135801"/>
                  </a:lnTo>
                  <a:lnTo>
                    <a:pt x="88" y="136423"/>
                  </a:lnTo>
                  <a:lnTo>
                    <a:pt x="0" y="136817"/>
                  </a:lnTo>
                  <a:lnTo>
                    <a:pt x="355" y="137528"/>
                  </a:lnTo>
                  <a:lnTo>
                    <a:pt x="876" y="137198"/>
                  </a:lnTo>
                  <a:close/>
                </a:path>
                <a:path w="301625" h="441325">
                  <a:moveTo>
                    <a:pt x="5524" y="135432"/>
                  </a:moveTo>
                  <a:lnTo>
                    <a:pt x="4749" y="134404"/>
                  </a:lnTo>
                  <a:lnTo>
                    <a:pt x="4470" y="135813"/>
                  </a:lnTo>
                  <a:lnTo>
                    <a:pt x="4152" y="135356"/>
                  </a:lnTo>
                  <a:lnTo>
                    <a:pt x="3886" y="137020"/>
                  </a:lnTo>
                  <a:lnTo>
                    <a:pt x="3365" y="137350"/>
                  </a:lnTo>
                  <a:lnTo>
                    <a:pt x="2781" y="136918"/>
                  </a:lnTo>
                  <a:lnTo>
                    <a:pt x="2730" y="136423"/>
                  </a:lnTo>
                  <a:lnTo>
                    <a:pt x="2628" y="136817"/>
                  </a:lnTo>
                  <a:lnTo>
                    <a:pt x="1765" y="136423"/>
                  </a:lnTo>
                  <a:lnTo>
                    <a:pt x="1714" y="137325"/>
                  </a:lnTo>
                  <a:lnTo>
                    <a:pt x="2755" y="138061"/>
                  </a:lnTo>
                  <a:lnTo>
                    <a:pt x="3683" y="137820"/>
                  </a:lnTo>
                  <a:lnTo>
                    <a:pt x="4406" y="136702"/>
                  </a:lnTo>
                  <a:lnTo>
                    <a:pt x="4699" y="136931"/>
                  </a:lnTo>
                  <a:lnTo>
                    <a:pt x="4597" y="137312"/>
                  </a:lnTo>
                  <a:lnTo>
                    <a:pt x="4622" y="137566"/>
                  </a:lnTo>
                  <a:lnTo>
                    <a:pt x="5092" y="136753"/>
                  </a:lnTo>
                  <a:lnTo>
                    <a:pt x="5524" y="135432"/>
                  </a:lnTo>
                  <a:close/>
                </a:path>
                <a:path w="301625" h="441325">
                  <a:moveTo>
                    <a:pt x="5930" y="133997"/>
                  </a:moveTo>
                  <a:lnTo>
                    <a:pt x="5740" y="134048"/>
                  </a:lnTo>
                  <a:lnTo>
                    <a:pt x="5473" y="134099"/>
                  </a:lnTo>
                  <a:lnTo>
                    <a:pt x="5435" y="134442"/>
                  </a:lnTo>
                  <a:lnTo>
                    <a:pt x="5930" y="133997"/>
                  </a:lnTo>
                  <a:close/>
                </a:path>
                <a:path w="301625" h="441325">
                  <a:moveTo>
                    <a:pt x="6172" y="133781"/>
                  </a:moveTo>
                  <a:lnTo>
                    <a:pt x="5943" y="133985"/>
                  </a:lnTo>
                  <a:lnTo>
                    <a:pt x="6172" y="133908"/>
                  </a:lnTo>
                  <a:lnTo>
                    <a:pt x="6172" y="133781"/>
                  </a:lnTo>
                  <a:close/>
                </a:path>
                <a:path w="301625" h="441325">
                  <a:moveTo>
                    <a:pt x="6413" y="133565"/>
                  </a:moveTo>
                  <a:lnTo>
                    <a:pt x="6146" y="133591"/>
                  </a:lnTo>
                  <a:lnTo>
                    <a:pt x="6172" y="133781"/>
                  </a:lnTo>
                  <a:lnTo>
                    <a:pt x="6413" y="133565"/>
                  </a:lnTo>
                  <a:close/>
                </a:path>
                <a:path w="301625" h="441325">
                  <a:moveTo>
                    <a:pt x="6921" y="137160"/>
                  </a:moveTo>
                  <a:lnTo>
                    <a:pt x="6489" y="136512"/>
                  </a:lnTo>
                  <a:lnTo>
                    <a:pt x="6540" y="137160"/>
                  </a:lnTo>
                  <a:lnTo>
                    <a:pt x="6921" y="137160"/>
                  </a:lnTo>
                  <a:close/>
                </a:path>
                <a:path w="301625" h="441325">
                  <a:moveTo>
                    <a:pt x="7048" y="135191"/>
                  </a:moveTo>
                  <a:lnTo>
                    <a:pt x="6096" y="135890"/>
                  </a:lnTo>
                  <a:lnTo>
                    <a:pt x="6451" y="135890"/>
                  </a:lnTo>
                  <a:lnTo>
                    <a:pt x="6680" y="135890"/>
                  </a:lnTo>
                  <a:lnTo>
                    <a:pt x="7048" y="135191"/>
                  </a:lnTo>
                  <a:close/>
                </a:path>
                <a:path w="301625" h="441325">
                  <a:moveTo>
                    <a:pt x="7416" y="287312"/>
                  </a:moveTo>
                  <a:lnTo>
                    <a:pt x="7251" y="282702"/>
                  </a:lnTo>
                  <a:lnTo>
                    <a:pt x="7124" y="284937"/>
                  </a:lnTo>
                  <a:lnTo>
                    <a:pt x="7416" y="287312"/>
                  </a:lnTo>
                  <a:close/>
                </a:path>
                <a:path w="301625" h="441325">
                  <a:moveTo>
                    <a:pt x="8636" y="133350"/>
                  </a:moveTo>
                  <a:lnTo>
                    <a:pt x="7810" y="134620"/>
                  </a:lnTo>
                  <a:lnTo>
                    <a:pt x="8509" y="134620"/>
                  </a:lnTo>
                  <a:lnTo>
                    <a:pt x="8636" y="133350"/>
                  </a:lnTo>
                  <a:close/>
                </a:path>
                <a:path w="301625" h="441325">
                  <a:moveTo>
                    <a:pt x="10401" y="132321"/>
                  </a:moveTo>
                  <a:lnTo>
                    <a:pt x="10312" y="132130"/>
                  </a:lnTo>
                  <a:lnTo>
                    <a:pt x="10236" y="132257"/>
                  </a:lnTo>
                  <a:lnTo>
                    <a:pt x="10198" y="132422"/>
                  </a:lnTo>
                  <a:lnTo>
                    <a:pt x="10172" y="132613"/>
                  </a:lnTo>
                  <a:lnTo>
                    <a:pt x="10401" y="132321"/>
                  </a:lnTo>
                  <a:close/>
                </a:path>
                <a:path w="301625" h="441325">
                  <a:moveTo>
                    <a:pt x="10439" y="134620"/>
                  </a:moveTo>
                  <a:lnTo>
                    <a:pt x="10236" y="134620"/>
                  </a:lnTo>
                  <a:lnTo>
                    <a:pt x="10160" y="133350"/>
                  </a:lnTo>
                  <a:lnTo>
                    <a:pt x="9702" y="133350"/>
                  </a:lnTo>
                  <a:lnTo>
                    <a:pt x="9105" y="134620"/>
                  </a:lnTo>
                  <a:lnTo>
                    <a:pt x="8280" y="135890"/>
                  </a:lnTo>
                  <a:lnTo>
                    <a:pt x="7912" y="134861"/>
                  </a:lnTo>
                  <a:lnTo>
                    <a:pt x="7823" y="134620"/>
                  </a:lnTo>
                  <a:lnTo>
                    <a:pt x="7505" y="134861"/>
                  </a:lnTo>
                  <a:lnTo>
                    <a:pt x="8115" y="135890"/>
                  </a:lnTo>
                  <a:lnTo>
                    <a:pt x="7708" y="135890"/>
                  </a:lnTo>
                  <a:lnTo>
                    <a:pt x="9156" y="138430"/>
                  </a:lnTo>
                  <a:lnTo>
                    <a:pt x="10363" y="134861"/>
                  </a:lnTo>
                  <a:lnTo>
                    <a:pt x="10439" y="134620"/>
                  </a:lnTo>
                  <a:close/>
                </a:path>
                <a:path w="301625" h="441325">
                  <a:moveTo>
                    <a:pt x="10642" y="132664"/>
                  </a:moveTo>
                  <a:lnTo>
                    <a:pt x="10528" y="132397"/>
                  </a:lnTo>
                  <a:lnTo>
                    <a:pt x="10515" y="132245"/>
                  </a:lnTo>
                  <a:lnTo>
                    <a:pt x="10464" y="132461"/>
                  </a:lnTo>
                  <a:lnTo>
                    <a:pt x="10541" y="132600"/>
                  </a:lnTo>
                  <a:close/>
                </a:path>
                <a:path w="301625" h="441325">
                  <a:moveTo>
                    <a:pt x="10845" y="131953"/>
                  </a:moveTo>
                  <a:lnTo>
                    <a:pt x="10718" y="132016"/>
                  </a:lnTo>
                  <a:lnTo>
                    <a:pt x="10579" y="132143"/>
                  </a:lnTo>
                  <a:lnTo>
                    <a:pt x="10845" y="131953"/>
                  </a:lnTo>
                  <a:close/>
                </a:path>
                <a:path w="301625" h="441325">
                  <a:moveTo>
                    <a:pt x="14541" y="135890"/>
                  </a:moveTo>
                  <a:lnTo>
                    <a:pt x="13474" y="134620"/>
                  </a:lnTo>
                  <a:lnTo>
                    <a:pt x="13500" y="134861"/>
                  </a:lnTo>
                  <a:lnTo>
                    <a:pt x="13093" y="135890"/>
                  </a:lnTo>
                  <a:lnTo>
                    <a:pt x="14541" y="135890"/>
                  </a:lnTo>
                  <a:close/>
                </a:path>
                <a:path w="301625" h="441325">
                  <a:moveTo>
                    <a:pt x="17487" y="122440"/>
                  </a:moveTo>
                  <a:lnTo>
                    <a:pt x="17195" y="121920"/>
                  </a:lnTo>
                  <a:lnTo>
                    <a:pt x="16840" y="123190"/>
                  </a:lnTo>
                  <a:lnTo>
                    <a:pt x="17487" y="122440"/>
                  </a:lnTo>
                  <a:close/>
                </a:path>
                <a:path w="301625" h="441325">
                  <a:moveTo>
                    <a:pt x="18097" y="121920"/>
                  </a:moveTo>
                  <a:lnTo>
                    <a:pt x="17919" y="121920"/>
                  </a:lnTo>
                  <a:lnTo>
                    <a:pt x="17487" y="122440"/>
                  </a:lnTo>
                  <a:lnTo>
                    <a:pt x="17919" y="123190"/>
                  </a:lnTo>
                  <a:lnTo>
                    <a:pt x="18034" y="122440"/>
                  </a:lnTo>
                  <a:lnTo>
                    <a:pt x="18097" y="121920"/>
                  </a:lnTo>
                  <a:close/>
                </a:path>
                <a:path w="301625" h="441325">
                  <a:moveTo>
                    <a:pt x="18897" y="129540"/>
                  </a:moveTo>
                  <a:lnTo>
                    <a:pt x="17132" y="130810"/>
                  </a:lnTo>
                  <a:lnTo>
                    <a:pt x="18072" y="130810"/>
                  </a:lnTo>
                  <a:lnTo>
                    <a:pt x="18072" y="132080"/>
                  </a:lnTo>
                  <a:lnTo>
                    <a:pt x="18897" y="129540"/>
                  </a:lnTo>
                  <a:close/>
                </a:path>
                <a:path w="301625" h="441325">
                  <a:moveTo>
                    <a:pt x="20675" y="118122"/>
                  </a:moveTo>
                  <a:lnTo>
                    <a:pt x="20421" y="117868"/>
                  </a:lnTo>
                  <a:lnTo>
                    <a:pt x="20548" y="118033"/>
                  </a:lnTo>
                  <a:lnTo>
                    <a:pt x="20675" y="118122"/>
                  </a:lnTo>
                  <a:close/>
                </a:path>
                <a:path w="301625" h="441325">
                  <a:moveTo>
                    <a:pt x="21412" y="125615"/>
                  </a:moveTo>
                  <a:lnTo>
                    <a:pt x="20624" y="126377"/>
                  </a:lnTo>
                  <a:lnTo>
                    <a:pt x="20866" y="126377"/>
                  </a:lnTo>
                  <a:lnTo>
                    <a:pt x="21412" y="125615"/>
                  </a:lnTo>
                  <a:close/>
                </a:path>
                <a:path w="301625" h="441325">
                  <a:moveTo>
                    <a:pt x="21564" y="123825"/>
                  </a:moveTo>
                  <a:lnTo>
                    <a:pt x="21336" y="123672"/>
                  </a:lnTo>
                  <a:lnTo>
                    <a:pt x="21209" y="124460"/>
                  </a:lnTo>
                  <a:lnTo>
                    <a:pt x="21564" y="123825"/>
                  </a:lnTo>
                  <a:close/>
                </a:path>
                <a:path w="301625" h="441325">
                  <a:moveTo>
                    <a:pt x="21869" y="126377"/>
                  </a:moveTo>
                  <a:lnTo>
                    <a:pt x="20866" y="126377"/>
                  </a:lnTo>
                  <a:lnTo>
                    <a:pt x="20497" y="126885"/>
                  </a:lnTo>
                  <a:lnTo>
                    <a:pt x="21869" y="126377"/>
                  </a:lnTo>
                  <a:close/>
                </a:path>
                <a:path w="301625" h="441325">
                  <a:moveTo>
                    <a:pt x="23774" y="113385"/>
                  </a:moveTo>
                  <a:lnTo>
                    <a:pt x="22910" y="114058"/>
                  </a:lnTo>
                  <a:lnTo>
                    <a:pt x="23329" y="113792"/>
                  </a:lnTo>
                  <a:lnTo>
                    <a:pt x="23583" y="113576"/>
                  </a:lnTo>
                  <a:lnTo>
                    <a:pt x="23774" y="113385"/>
                  </a:lnTo>
                  <a:close/>
                </a:path>
                <a:path w="301625" h="441325">
                  <a:moveTo>
                    <a:pt x="23939" y="125615"/>
                  </a:moveTo>
                  <a:lnTo>
                    <a:pt x="21869" y="126377"/>
                  </a:lnTo>
                  <a:lnTo>
                    <a:pt x="21602" y="126961"/>
                  </a:lnTo>
                  <a:lnTo>
                    <a:pt x="23939" y="125615"/>
                  </a:lnTo>
                  <a:close/>
                </a:path>
                <a:path w="301625" h="441325">
                  <a:moveTo>
                    <a:pt x="26365" y="113030"/>
                  </a:moveTo>
                  <a:lnTo>
                    <a:pt x="26238" y="112750"/>
                  </a:lnTo>
                  <a:lnTo>
                    <a:pt x="25984" y="113030"/>
                  </a:lnTo>
                  <a:lnTo>
                    <a:pt x="26365" y="113030"/>
                  </a:lnTo>
                  <a:close/>
                </a:path>
                <a:path w="301625" h="441325">
                  <a:moveTo>
                    <a:pt x="27051" y="111760"/>
                  </a:moveTo>
                  <a:lnTo>
                    <a:pt x="25793" y="111760"/>
                  </a:lnTo>
                  <a:lnTo>
                    <a:pt x="26238" y="112750"/>
                  </a:lnTo>
                  <a:lnTo>
                    <a:pt x="27051" y="111760"/>
                  </a:lnTo>
                  <a:close/>
                </a:path>
                <a:path w="301625" h="441325">
                  <a:moveTo>
                    <a:pt x="27139" y="118732"/>
                  </a:moveTo>
                  <a:lnTo>
                    <a:pt x="26225" y="118059"/>
                  </a:lnTo>
                  <a:lnTo>
                    <a:pt x="25857" y="117716"/>
                  </a:lnTo>
                  <a:lnTo>
                    <a:pt x="26174" y="118097"/>
                  </a:lnTo>
                  <a:lnTo>
                    <a:pt x="26263" y="118376"/>
                  </a:lnTo>
                  <a:lnTo>
                    <a:pt x="26212" y="118630"/>
                  </a:lnTo>
                  <a:lnTo>
                    <a:pt x="26390" y="118745"/>
                  </a:lnTo>
                  <a:lnTo>
                    <a:pt x="26631" y="118846"/>
                  </a:lnTo>
                  <a:lnTo>
                    <a:pt x="26962" y="118935"/>
                  </a:lnTo>
                  <a:lnTo>
                    <a:pt x="27139" y="118732"/>
                  </a:lnTo>
                  <a:close/>
                </a:path>
                <a:path w="301625" h="441325">
                  <a:moveTo>
                    <a:pt x="27660" y="107289"/>
                  </a:moveTo>
                  <a:lnTo>
                    <a:pt x="27432" y="107276"/>
                  </a:lnTo>
                  <a:lnTo>
                    <a:pt x="27305" y="107340"/>
                  </a:lnTo>
                  <a:lnTo>
                    <a:pt x="27508" y="107327"/>
                  </a:lnTo>
                  <a:lnTo>
                    <a:pt x="27660" y="107289"/>
                  </a:lnTo>
                  <a:close/>
                </a:path>
                <a:path w="301625" h="441325">
                  <a:moveTo>
                    <a:pt x="33070" y="102870"/>
                  </a:moveTo>
                  <a:lnTo>
                    <a:pt x="32473" y="101714"/>
                  </a:lnTo>
                  <a:lnTo>
                    <a:pt x="32321" y="102870"/>
                  </a:lnTo>
                  <a:lnTo>
                    <a:pt x="32283" y="103136"/>
                  </a:lnTo>
                  <a:lnTo>
                    <a:pt x="33070" y="102870"/>
                  </a:lnTo>
                  <a:close/>
                </a:path>
                <a:path w="301625" h="441325">
                  <a:moveTo>
                    <a:pt x="33121" y="109181"/>
                  </a:moveTo>
                  <a:lnTo>
                    <a:pt x="32918" y="108445"/>
                  </a:lnTo>
                  <a:lnTo>
                    <a:pt x="32778" y="108699"/>
                  </a:lnTo>
                  <a:lnTo>
                    <a:pt x="32880" y="108839"/>
                  </a:lnTo>
                  <a:lnTo>
                    <a:pt x="32994" y="108991"/>
                  </a:lnTo>
                  <a:lnTo>
                    <a:pt x="33121" y="109181"/>
                  </a:lnTo>
                  <a:close/>
                </a:path>
                <a:path w="301625" h="441325">
                  <a:moveTo>
                    <a:pt x="34531" y="102870"/>
                  </a:moveTo>
                  <a:lnTo>
                    <a:pt x="34277" y="102171"/>
                  </a:lnTo>
                  <a:lnTo>
                    <a:pt x="34061" y="102870"/>
                  </a:lnTo>
                  <a:lnTo>
                    <a:pt x="34505" y="102870"/>
                  </a:lnTo>
                  <a:close/>
                </a:path>
                <a:path w="301625" h="441325">
                  <a:moveTo>
                    <a:pt x="35331" y="104178"/>
                  </a:moveTo>
                  <a:lnTo>
                    <a:pt x="34505" y="102870"/>
                  </a:lnTo>
                  <a:lnTo>
                    <a:pt x="32143" y="104152"/>
                  </a:lnTo>
                  <a:lnTo>
                    <a:pt x="32283" y="103136"/>
                  </a:lnTo>
                  <a:lnTo>
                    <a:pt x="28879" y="104178"/>
                  </a:lnTo>
                  <a:lnTo>
                    <a:pt x="29095" y="104178"/>
                  </a:lnTo>
                  <a:lnTo>
                    <a:pt x="28155" y="106680"/>
                  </a:lnTo>
                  <a:lnTo>
                    <a:pt x="29768" y="106680"/>
                  </a:lnTo>
                  <a:lnTo>
                    <a:pt x="30035" y="106680"/>
                  </a:lnTo>
                  <a:lnTo>
                    <a:pt x="30022" y="107950"/>
                  </a:lnTo>
                  <a:lnTo>
                    <a:pt x="29679" y="107950"/>
                  </a:lnTo>
                  <a:lnTo>
                    <a:pt x="29768" y="106680"/>
                  </a:lnTo>
                  <a:lnTo>
                    <a:pt x="28397" y="107950"/>
                  </a:lnTo>
                  <a:lnTo>
                    <a:pt x="26238" y="109220"/>
                  </a:lnTo>
                  <a:lnTo>
                    <a:pt x="29895" y="109220"/>
                  </a:lnTo>
                  <a:lnTo>
                    <a:pt x="27927" y="110490"/>
                  </a:lnTo>
                  <a:lnTo>
                    <a:pt x="27559" y="110490"/>
                  </a:lnTo>
                  <a:lnTo>
                    <a:pt x="27393" y="111760"/>
                  </a:lnTo>
                  <a:lnTo>
                    <a:pt x="27597" y="111760"/>
                  </a:lnTo>
                  <a:lnTo>
                    <a:pt x="27203" y="112750"/>
                  </a:lnTo>
                  <a:lnTo>
                    <a:pt x="27076" y="113030"/>
                  </a:lnTo>
                  <a:lnTo>
                    <a:pt x="26365" y="113030"/>
                  </a:lnTo>
                  <a:lnTo>
                    <a:pt x="26924" y="114300"/>
                  </a:lnTo>
                  <a:lnTo>
                    <a:pt x="25463" y="114300"/>
                  </a:lnTo>
                  <a:lnTo>
                    <a:pt x="25806" y="113030"/>
                  </a:lnTo>
                  <a:lnTo>
                    <a:pt x="24358" y="113030"/>
                  </a:lnTo>
                  <a:lnTo>
                    <a:pt x="23774" y="114300"/>
                  </a:lnTo>
                  <a:lnTo>
                    <a:pt x="22364" y="115570"/>
                  </a:lnTo>
                  <a:lnTo>
                    <a:pt x="22910" y="115570"/>
                  </a:lnTo>
                  <a:lnTo>
                    <a:pt x="24574" y="118110"/>
                  </a:lnTo>
                  <a:lnTo>
                    <a:pt x="21907" y="118110"/>
                  </a:lnTo>
                  <a:lnTo>
                    <a:pt x="22428" y="120650"/>
                  </a:lnTo>
                  <a:lnTo>
                    <a:pt x="21856" y="118110"/>
                  </a:lnTo>
                  <a:lnTo>
                    <a:pt x="21729" y="119380"/>
                  </a:lnTo>
                  <a:lnTo>
                    <a:pt x="19951" y="119380"/>
                  </a:lnTo>
                  <a:lnTo>
                    <a:pt x="19951" y="125730"/>
                  </a:lnTo>
                  <a:lnTo>
                    <a:pt x="19786" y="126365"/>
                  </a:lnTo>
                  <a:lnTo>
                    <a:pt x="19710" y="126631"/>
                  </a:lnTo>
                  <a:lnTo>
                    <a:pt x="19608" y="127000"/>
                  </a:lnTo>
                  <a:lnTo>
                    <a:pt x="19227" y="127000"/>
                  </a:lnTo>
                  <a:lnTo>
                    <a:pt x="19710" y="126631"/>
                  </a:lnTo>
                  <a:lnTo>
                    <a:pt x="19951" y="125730"/>
                  </a:lnTo>
                  <a:lnTo>
                    <a:pt x="19951" y="119380"/>
                  </a:lnTo>
                  <a:lnTo>
                    <a:pt x="19342" y="119380"/>
                  </a:lnTo>
                  <a:lnTo>
                    <a:pt x="19710" y="120650"/>
                  </a:lnTo>
                  <a:lnTo>
                    <a:pt x="17894" y="120650"/>
                  </a:lnTo>
                  <a:lnTo>
                    <a:pt x="18275" y="121500"/>
                  </a:lnTo>
                  <a:lnTo>
                    <a:pt x="18389" y="123190"/>
                  </a:lnTo>
                  <a:lnTo>
                    <a:pt x="18491" y="124460"/>
                  </a:lnTo>
                  <a:lnTo>
                    <a:pt x="14681" y="125730"/>
                  </a:lnTo>
                  <a:lnTo>
                    <a:pt x="14795" y="127000"/>
                  </a:lnTo>
                  <a:lnTo>
                    <a:pt x="14897" y="128270"/>
                  </a:lnTo>
                  <a:lnTo>
                    <a:pt x="14389" y="130810"/>
                  </a:lnTo>
                  <a:lnTo>
                    <a:pt x="15494" y="132080"/>
                  </a:lnTo>
                  <a:lnTo>
                    <a:pt x="14605" y="133350"/>
                  </a:lnTo>
                  <a:lnTo>
                    <a:pt x="13677" y="133350"/>
                  </a:lnTo>
                  <a:lnTo>
                    <a:pt x="13868" y="132080"/>
                  </a:lnTo>
                  <a:lnTo>
                    <a:pt x="12763" y="133350"/>
                  </a:lnTo>
                  <a:lnTo>
                    <a:pt x="12420" y="133350"/>
                  </a:lnTo>
                  <a:lnTo>
                    <a:pt x="11899" y="134620"/>
                  </a:lnTo>
                  <a:lnTo>
                    <a:pt x="11849" y="133350"/>
                  </a:lnTo>
                  <a:lnTo>
                    <a:pt x="10579" y="133350"/>
                  </a:lnTo>
                  <a:lnTo>
                    <a:pt x="11391" y="134620"/>
                  </a:lnTo>
                  <a:lnTo>
                    <a:pt x="11595" y="134620"/>
                  </a:lnTo>
                  <a:lnTo>
                    <a:pt x="11785" y="135890"/>
                  </a:lnTo>
                  <a:lnTo>
                    <a:pt x="12014" y="135890"/>
                  </a:lnTo>
                  <a:lnTo>
                    <a:pt x="12242" y="134861"/>
                  </a:lnTo>
                  <a:lnTo>
                    <a:pt x="12280" y="134620"/>
                  </a:lnTo>
                  <a:lnTo>
                    <a:pt x="13474" y="134620"/>
                  </a:lnTo>
                  <a:lnTo>
                    <a:pt x="15278" y="134620"/>
                  </a:lnTo>
                  <a:lnTo>
                    <a:pt x="15367" y="133350"/>
                  </a:lnTo>
                  <a:lnTo>
                    <a:pt x="15494" y="134620"/>
                  </a:lnTo>
                  <a:lnTo>
                    <a:pt x="15760" y="134620"/>
                  </a:lnTo>
                  <a:lnTo>
                    <a:pt x="17932" y="133350"/>
                  </a:lnTo>
                  <a:lnTo>
                    <a:pt x="16598" y="130810"/>
                  </a:lnTo>
                  <a:lnTo>
                    <a:pt x="17132" y="130810"/>
                  </a:lnTo>
                  <a:lnTo>
                    <a:pt x="17018" y="129540"/>
                  </a:lnTo>
                  <a:lnTo>
                    <a:pt x="16891" y="128270"/>
                  </a:lnTo>
                  <a:lnTo>
                    <a:pt x="19253" y="128270"/>
                  </a:lnTo>
                  <a:lnTo>
                    <a:pt x="19786" y="127000"/>
                  </a:lnTo>
                  <a:lnTo>
                    <a:pt x="20154" y="127000"/>
                  </a:lnTo>
                  <a:lnTo>
                    <a:pt x="20053" y="126365"/>
                  </a:lnTo>
                  <a:lnTo>
                    <a:pt x="20853" y="125730"/>
                  </a:lnTo>
                  <a:lnTo>
                    <a:pt x="20751" y="124460"/>
                  </a:lnTo>
                  <a:lnTo>
                    <a:pt x="20650" y="123190"/>
                  </a:lnTo>
                  <a:lnTo>
                    <a:pt x="21336" y="123672"/>
                  </a:lnTo>
                  <a:lnTo>
                    <a:pt x="21374" y="123190"/>
                  </a:lnTo>
                  <a:lnTo>
                    <a:pt x="21780" y="123444"/>
                  </a:lnTo>
                  <a:lnTo>
                    <a:pt x="21653" y="123672"/>
                  </a:lnTo>
                  <a:lnTo>
                    <a:pt x="21564" y="123825"/>
                  </a:lnTo>
                  <a:lnTo>
                    <a:pt x="22466" y="124460"/>
                  </a:lnTo>
                  <a:lnTo>
                    <a:pt x="22186" y="123825"/>
                  </a:lnTo>
                  <a:lnTo>
                    <a:pt x="22123" y="123672"/>
                  </a:lnTo>
                  <a:lnTo>
                    <a:pt x="23368" y="124460"/>
                  </a:lnTo>
                  <a:lnTo>
                    <a:pt x="22631" y="123190"/>
                  </a:lnTo>
                  <a:lnTo>
                    <a:pt x="21894" y="121920"/>
                  </a:lnTo>
                  <a:lnTo>
                    <a:pt x="23279" y="120700"/>
                  </a:lnTo>
                  <a:lnTo>
                    <a:pt x="23837" y="121500"/>
                  </a:lnTo>
                  <a:lnTo>
                    <a:pt x="23964" y="121716"/>
                  </a:lnTo>
                  <a:lnTo>
                    <a:pt x="24079" y="121920"/>
                  </a:lnTo>
                  <a:lnTo>
                    <a:pt x="22999" y="123190"/>
                  </a:lnTo>
                  <a:lnTo>
                    <a:pt x="24447" y="121920"/>
                  </a:lnTo>
                  <a:lnTo>
                    <a:pt x="23291" y="120700"/>
                  </a:lnTo>
                  <a:lnTo>
                    <a:pt x="25361" y="120650"/>
                  </a:lnTo>
                  <a:lnTo>
                    <a:pt x="25171" y="121170"/>
                  </a:lnTo>
                  <a:lnTo>
                    <a:pt x="25895" y="120650"/>
                  </a:lnTo>
                  <a:lnTo>
                    <a:pt x="26073" y="120523"/>
                  </a:lnTo>
                  <a:lnTo>
                    <a:pt x="26250" y="120700"/>
                  </a:lnTo>
                  <a:lnTo>
                    <a:pt x="26250" y="119761"/>
                  </a:lnTo>
                  <a:lnTo>
                    <a:pt x="26123" y="119837"/>
                  </a:lnTo>
                  <a:lnTo>
                    <a:pt x="26212" y="119380"/>
                  </a:lnTo>
                  <a:lnTo>
                    <a:pt x="24980" y="118110"/>
                  </a:lnTo>
                  <a:lnTo>
                    <a:pt x="26822" y="116840"/>
                  </a:lnTo>
                  <a:lnTo>
                    <a:pt x="27190" y="115798"/>
                  </a:lnTo>
                  <a:lnTo>
                    <a:pt x="27266" y="115570"/>
                  </a:lnTo>
                  <a:lnTo>
                    <a:pt x="27635" y="115570"/>
                  </a:lnTo>
                  <a:lnTo>
                    <a:pt x="28600" y="114300"/>
                  </a:lnTo>
                  <a:lnTo>
                    <a:pt x="29565" y="113030"/>
                  </a:lnTo>
                  <a:lnTo>
                    <a:pt x="30835" y="111760"/>
                  </a:lnTo>
                  <a:lnTo>
                    <a:pt x="31000" y="111760"/>
                  </a:lnTo>
                  <a:lnTo>
                    <a:pt x="29883" y="110490"/>
                  </a:lnTo>
                  <a:lnTo>
                    <a:pt x="30949" y="110490"/>
                  </a:lnTo>
                  <a:lnTo>
                    <a:pt x="31267" y="109220"/>
                  </a:lnTo>
                  <a:lnTo>
                    <a:pt x="32207" y="109220"/>
                  </a:lnTo>
                  <a:lnTo>
                    <a:pt x="32219" y="110490"/>
                  </a:lnTo>
                  <a:lnTo>
                    <a:pt x="32778" y="109220"/>
                  </a:lnTo>
                  <a:lnTo>
                    <a:pt x="32486" y="109220"/>
                  </a:lnTo>
                  <a:lnTo>
                    <a:pt x="32448" y="107950"/>
                  </a:lnTo>
                  <a:lnTo>
                    <a:pt x="33477" y="107950"/>
                  </a:lnTo>
                  <a:lnTo>
                    <a:pt x="34163" y="106680"/>
                  </a:lnTo>
                  <a:lnTo>
                    <a:pt x="33807" y="105410"/>
                  </a:lnTo>
                  <a:lnTo>
                    <a:pt x="35331" y="104178"/>
                  </a:lnTo>
                  <a:close/>
                </a:path>
                <a:path w="301625" h="441325">
                  <a:moveTo>
                    <a:pt x="35750" y="101714"/>
                  </a:moveTo>
                  <a:lnTo>
                    <a:pt x="35128" y="102870"/>
                  </a:lnTo>
                  <a:lnTo>
                    <a:pt x="35280" y="102870"/>
                  </a:lnTo>
                  <a:lnTo>
                    <a:pt x="35750" y="101714"/>
                  </a:lnTo>
                  <a:close/>
                </a:path>
                <a:path w="301625" h="441325">
                  <a:moveTo>
                    <a:pt x="37731" y="101003"/>
                  </a:moveTo>
                  <a:lnTo>
                    <a:pt x="37604" y="100939"/>
                  </a:lnTo>
                  <a:lnTo>
                    <a:pt x="37465" y="100914"/>
                  </a:lnTo>
                  <a:lnTo>
                    <a:pt x="37325" y="100914"/>
                  </a:lnTo>
                  <a:lnTo>
                    <a:pt x="37477" y="100977"/>
                  </a:lnTo>
                  <a:lnTo>
                    <a:pt x="37630" y="101003"/>
                  </a:lnTo>
                  <a:close/>
                </a:path>
                <a:path w="301625" h="441325">
                  <a:moveTo>
                    <a:pt x="38900" y="94056"/>
                  </a:moveTo>
                  <a:lnTo>
                    <a:pt x="38696" y="94119"/>
                  </a:lnTo>
                  <a:lnTo>
                    <a:pt x="38849" y="94107"/>
                  </a:lnTo>
                  <a:close/>
                </a:path>
                <a:path w="301625" h="441325">
                  <a:moveTo>
                    <a:pt x="39179" y="93776"/>
                  </a:moveTo>
                  <a:lnTo>
                    <a:pt x="38900" y="94056"/>
                  </a:lnTo>
                  <a:lnTo>
                    <a:pt x="39103" y="93903"/>
                  </a:lnTo>
                  <a:lnTo>
                    <a:pt x="39179" y="93776"/>
                  </a:lnTo>
                  <a:close/>
                </a:path>
                <a:path w="301625" h="441325">
                  <a:moveTo>
                    <a:pt x="39916" y="93052"/>
                  </a:moveTo>
                  <a:lnTo>
                    <a:pt x="39535" y="92824"/>
                  </a:lnTo>
                  <a:lnTo>
                    <a:pt x="39433" y="93383"/>
                  </a:lnTo>
                  <a:lnTo>
                    <a:pt x="39179" y="93776"/>
                  </a:lnTo>
                  <a:lnTo>
                    <a:pt x="39916" y="93052"/>
                  </a:lnTo>
                  <a:close/>
                </a:path>
                <a:path w="301625" h="441325">
                  <a:moveTo>
                    <a:pt x="39941" y="82727"/>
                  </a:moveTo>
                  <a:lnTo>
                    <a:pt x="39700" y="82550"/>
                  </a:lnTo>
                  <a:lnTo>
                    <a:pt x="39357" y="83820"/>
                  </a:lnTo>
                  <a:lnTo>
                    <a:pt x="39941" y="82727"/>
                  </a:lnTo>
                  <a:close/>
                </a:path>
                <a:path w="301625" h="441325">
                  <a:moveTo>
                    <a:pt x="42583" y="72656"/>
                  </a:moveTo>
                  <a:lnTo>
                    <a:pt x="41719" y="73113"/>
                  </a:lnTo>
                  <a:lnTo>
                    <a:pt x="42456" y="73812"/>
                  </a:lnTo>
                  <a:lnTo>
                    <a:pt x="42583" y="72656"/>
                  </a:lnTo>
                  <a:close/>
                </a:path>
                <a:path w="301625" h="441325">
                  <a:moveTo>
                    <a:pt x="42621" y="74930"/>
                  </a:moveTo>
                  <a:lnTo>
                    <a:pt x="41198" y="74930"/>
                  </a:lnTo>
                  <a:lnTo>
                    <a:pt x="40805" y="76200"/>
                  </a:lnTo>
                  <a:lnTo>
                    <a:pt x="42621" y="74930"/>
                  </a:lnTo>
                  <a:close/>
                </a:path>
                <a:path w="301625" h="441325">
                  <a:moveTo>
                    <a:pt x="45567" y="81915"/>
                  </a:moveTo>
                  <a:lnTo>
                    <a:pt x="45072" y="82524"/>
                  </a:lnTo>
                  <a:lnTo>
                    <a:pt x="45427" y="82702"/>
                  </a:lnTo>
                  <a:lnTo>
                    <a:pt x="45567" y="81915"/>
                  </a:lnTo>
                  <a:close/>
                </a:path>
                <a:path w="301625" h="441325">
                  <a:moveTo>
                    <a:pt x="47752" y="62382"/>
                  </a:moveTo>
                  <a:lnTo>
                    <a:pt x="47663" y="62039"/>
                  </a:lnTo>
                  <a:lnTo>
                    <a:pt x="47586" y="61709"/>
                  </a:lnTo>
                  <a:lnTo>
                    <a:pt x="47574" y="61379"/>
                  </a:lnTo>
                  <a:lnTo>
                    <a:pt x="47320" y="61785"/>
                  </a:lnTo>
                  <a:lnTo>
                    <a:pt x="47167" y="62115"/>
                  </a:lnTo>
                  <a:lnTo>
                    <a:pt x="47752" y="62382"/>
                  </a:lnTo>
                  <a:close/>
                </a:path>
                <a:path w="301625" h="441325">
                  <a:moveTo>
                    <a:pt x="50368" y="70231"/>
                  </a:moveTo>
                  <a:lnTo>
                    <a:pt x="49745" y="70459"/>
                  </a:lnTo>
                  <a:lnTo>
                    <a:pt x="50139" y="71120"/>
                  </a:lnTo>
                  <a:lnTo>
                    <a:pt x="50266" y="70637"/>
                  </a:lnTo>
                  <a:lnTo>
                    <a:pt x="50368" y="70231"/>
                  </a:lnTo>
                  <a:close/>
                </a:path>
                <a:path w="301625" h="441325">
                  <a:moveTo>
                    <a:pt x="51206" y="70091"/>
                  </a:moveTo>
                  <a:lnTo>
                    <a:pt x="51066" y="71069"/>
                  </a:lnTo>
                  <a:lnTo>
                    <a:pt x="51079" y="71437"/>
                  </a:lnTo>
                  <a:lnTo>
                    <a:pt x="51206" y="70091"/>
                  </a:lnTo>
                  <a:close/>
                </a:path>
                <a:path w="301625" h="441325">
                  <a:moveTo>
                    <a:pt x="51333" y="69850"/>
                  </a:moveTo>
                  <a:lnTo>
                    <a:pt x="50761" y="68580"/>
                  </a:lnTo>
                  <a:lnTo>
                    <a:pt x="50457" y="69850"/>
                  </a:lnTo>
                  <a:lnTo>
                    <a:pt x="50368" y="70231"/>
                  </a:lnTo>
                  <a:lnTo>
                    <a:pt x="51333" y="69850"/>
                  </a:lnTo>
                  <a:close/>
                </a:path>
                <a:path w="301625" h="441325">
                  <a:moveTo>
                    <a:pt x="52971" y="61099"/>
                  </a:moveTo>
                  <a:lnTo>
                    <a:pt x="52844" y="61112"/>
                  </a:lnTo>
                  <a:lnTo>
                    <a:pt x="52781" y="61379"/>
                  </a:lnTo>
                  <a:lnTo>
                    <a:pt x="52857" y="61531"/>
                  </a:lnTo>
                  <a:lnTo>
                    <a:pt x="52971" y="61328"/>
                  </a:lnTo>
                  <a:lnTo>
                    <a:pt x="52971" y="61099"/>
                  </a:lnTo>
                  <a:close/>
                </a:path>
                <a:path w="301625" h="441325">
                  <a:moveTo>
                    <a:pt x="53606" y="63500"/>
                  </a:moveTo>
                  <a:lnTo>
                    <a:pt x="53225" y="62230"/>
                  </a:lnTo>
                  <a:lnTo>
                    <a:pt x="52959" y="62230"/>
                  </a:lnTo>
                  <a:lnTo>
                    <a:pt x="52933" y="63500"/>
                  </a:lnTo>
                  <a:lnTo>
                    <a:pt x="53606" y="63500"/>
                  </a:lnTo>
                  <a:close/>
                </a:path>
                <a:path w="301625" h="441325">
                  <a:moveTo>
                    <a:pt x="55079" y="36499"/>
                  </a:moveTo>
                  <a:lnTo>
                    <a:pt x="55054" y="35941"/>
                  </a:lnTo>
                  <a:lnTo>
                    <a:pt x="55016" y="36283"/>
                  </a:lnTo>
                  <a:lnTo>
                    <a:pt x="55041" y="36715"/>
                  </a:lnTo>
                  <a:lnTo>
                    <a:pt x="55079" y="36499"/>
                  </a:lnTo>
                  <a:close/>
                </a:path>
                <a:path w="301625" h="441325">
                  <a:moveTo>
                    <a:pt x="55118" y="38100"/>
                  </a:moveTo>
                  <a:lnTo>
                    <a:pt x="55029" y="36830"/>
                  </a:lnTo>
                  <a:lnTo>
                    <a:pt x="54889" y="38100"/>
                  </a:lnTo>
                  <a:lnTo>
                    <a:pt x="55118" y="38100"/>
                  </a:lnTo>
                  <a:close/>
                </a:path>
                <a:path w="301625" h="441325">
                  <a:moveTo>
                    <a:pt x="55130" y="60960"/>
                  </a:moveTo>
                  <a:lnTo>
                    <a:pt x="55105" y="59944"/>
                  </a:lnTo>
                  <a:lnTo>
                    <a:pt x="54571" y="60960"/>
                  </a:lnTo>
                  <a:lnTo>
                    <a:pt x="55130" y="60960"/>
                  </a:lnTo>
                  <a:close/>
                </a:path>
                <a:path w="301625" h="441325">
                  <a:moveTo>
                    <a:pt x="56476" y="56184"/>
                  </a:moveTo>
                  <a:lnTo>
                    <a:pt x="56324" y="56184"/>
                  </a:lnTo>
                  <a:lnTo>
                    <a:pt x="56197" y="56362"/>
                  </a:lnTo>
                  <a:lnTo>
                    <a:pt x="56362" y="56286"/>
                  </a:lnTo>
                  <a:close/>
                </a:path>
                <a:path w="301625" h="441325">
                  <a:moveTo>
                    <a:pt x="59766" y="24904"/>
                  </a:moveTo>
                  <a:lnTo>
                    <a:pt x="59080" y="25400"/>
                  </a:lnTo>
                  <a:lnTo>
                    <a:pt x="59575" y="25793"/>
                  </a:lnTo>
                  <a:lnTo>
                    <a:pt x="59461" y="25400"/>
                  </a:lnTo>
                  <a:lnTo>
                    <a:pt x="59766" y="24904"/>
                  </a:lnTo>
                  <a:close/>
                </a:path>
                <a:path w="301625" h="441325">
                  <a:moveTo>
                    <a:pt x="61302" y="46990"/>
                  </a:moveTo>
                  <a:lnTo>
                    <a:pt x="61048" y="46990"/>
                  </a:lnTo>
                  <a:lnTo>
                    <a:pt x="61061" y="48260"/>
                  </a:lnTo>
                  <a:lnTo>
                    <a:pt x="61302" y="46990"/>
                  </a:lnTo>
                  <a:close/>
                </a:path>
                <a:path w="301625" h="441325">
                  <a:moveTo>
                    <a:pt x="62382" y="39027"/>
                  </a:moveTo>
                  <a:lnTo>
                    <a:pt x="62230" y="39166"/>
                  </a:lnTo>
                  <a:lnTo>
                    <a:pt x="62141" y="39293"/>
                  </a:lnTo>
                  <a:lnTo>
                    <a:pt x="62382" y="39027"/>
                  </a:lnTo>
                  <a:close/>
                </a:path>
                <a:path w="301625" h="441325">
                  <a:moveTo>
                    <a:pt x="63042" y="43180"/>
                  </a:moveTo>
                  <a:lnTo>
                    <a:pt x="62445" y="44069"/>
                  </a:lnTo>
                  <a:lnTo>
                    <a:pt x="62712" y="44450"/>
                  </a:lnTo>
                  <a:lnTo>
                    <a:pt x="63042" y="43180"/>
                  </a:lnTo>
                  <a:close/>
                </a:path>
                <a:path w="301625" h="441325">
                  <a:moveTo>
                    <a:pt x="63576" y="45720"/>
                  </a:moveTo>
                  <a:lnTo>
                    <a:pt x="61544" y="45720"/>
                  </a:lnTo>
                  <a:lnTo>
                    <a:pt x="61341" y="46837"/>
                  </a:lnTo>
                  <a:lnTo>
                    <a:pt x="61302" y="46990"/>
                  </a:lnTo>
                  <a:lnTo>
                    <a:pt x="61785" y="46990"/>
                  </a:lnTo>
                  <a:lnTo>
                    <a:pt x="63576" y="45720"/>
                  </a:lnTo>
                  <a:close/>
                </a:path>
                <a:path w="301625" h="441325">
                  <a:moveTo>
                    <a:pt x="67005" y="34290"/>
                  </a:moveTo>
                  <a:lnTo>
                    <a:pt x="66992" y="33020"/>
                  </a:lnTo>
                  <a:lnTo>
                    <a:pt x="66103" y="33020"/>
                  </a:lnTo>
                  <a:lnTo>
                    <a:pt x="65760" y="31750"/>
                  </a:lnTo>
                  <a:lnTo>
                    <a:pt x="65582" y="32626"/>
                  </a:lnTo>
                  <a:lnTo>
                    <a:pt x="65455" y="33210"/>
                  </a:lnTo>
                  <a:lnTo>
                    <a:pt x="65354" y="33731"/>
                  </a:lnTo>
                  <a:lnTo>
                    <a:pt x="65227" y="34290"/>
                  </a:lnTo>
                  <a:lnTo>
                    <a:pt x="67005" y="34290"/>
                  </a:lnTo>
                  <a:close/>
                </a:path>
                <a:path w="301625" h="441325">
                  <a:moveTo>
                    <a:pt x="74714" y="11264"/>
                  </a:moveTo>
                  <a:lnTo>
                    <a:pt x="74536" y="11328"/>
                  </a:lnTo>
                  <a:lnTo>
                    <a:pt x="74714" y="11264"/>
                  </a:lnTo>
                  <a:close/>
                </a:path>
                <a:path w="301625" h="441325">
                  <a:moveTo>
                    <a:pt x="76377" y="10706"/>
                  </a:moveTo>
                  <a:lnTo>
                    <a:pt x="75895" y="10807"/>
                  </a:lnTo>
                  <a:lnTo>
                    <a:pt x="75298" y="10998"/>
                  </a:lnTo>
                  <a:lnTo>
                    <a:pt x="74726" y="11264"/>
                  </a:lnTo>
                  <a:lnTo>
                    <a:pt x="76377" y="10706"/>
                  </a:lnTo>
                  <a:close/>
                </a:path>
                <a:path w="301625" h="441325">
                  <a:moveTo>
                    <a:pt x="79616" y="11430"/>
                  </a:moveTo>
                  <a:lnTo>
                    <a:pt x="79044" y="10160"/>
                  </a:lnTo>
                  <a:lnTo>
                    <a:pt x="76225" y="11430"/>
                  </a:lnTo>
                  <a:lnTo>
                    <a:pt x="79616" y="11430"/>
                  </a:lnTo>
                  <a:close/>
                </a:path>
                <a:path w="301625" h="441325">
                  <a:moveTo>
                    <a:pt x="81813" y="11430"/>
                  </a:moveTo>
                  <a:lnTo>
                    <a:pt x="79222" y="10160"/>
                  </a:lnTo>
                  <a:lnTo>
                    <a:pt x="79616" y="11430"/>
                  </a:lnTo>
                  <a:lnTo>
                    <a:pt x="81813" y="11430"/>
                  </a:lnTo>
                  <a:close/>
                </a:path>
                <a:path w="301625" h="441325">
                  <a:moveTo>
                    <a:pt x="82283" y="8636"/>
                  </a:moveTo>
                  <a:lnTo>
                    <a:pt x="81026" y="8597"/>
                  </a:lnTo>
                  <a:lnTo>
                    <a:pt x="81457" y="8864"/>
                  </a:lnTo>
                  <a:lnTo>
                    <a:pt x="81838" y="8953"/>
                  </a:lnTo>
                  <a:lnTo>
                    <a:pt x="82194" y="8978"/>
                  </a:lnTo>
                  <a:lnTo>
                    <a:pt x="82283" y="8775"/>
                  </a:lnTo>
                  <a:lnTo>
                    <a:pt x="82283" y="8636"/>
                  </a:lnTo>
                  <a:close/>
                </a:path>
                <a:path w="301625" h="441325">
                  <a:moveTo>
                    <a:pt x="86004" y="17272"/>
                  </a:moveTo>
                  <a:lnTo>
                    <a:pt x="85344" y="16167"/>
                  </a:lnTo>
                  <a:lnTo>
                    <a:pt x="84950" y="16573"/>
                  </a:lnTo>
                  <a:lnTo>
                    <a:pt x="85356" y="17932"/>
                  </a:lnTo>
                  <a:lnTo>
                    <a:pt x="86004" y="17272"/>
                  </a:lnTo>
                  <a:close/>
                </a:path>
                <a:path w="301625" h="441325">
                  <a:moveTo>
                    <a:pt x="88544" y="6350"/>
                  </a:moveTo>
                  <a:lnTo>
                    <a:pt x="88099" y="6350"/>
                  </a:lnTo>
                  <a:lnTo>
                    <a:pt x="88201" y="7302"/>
                  </a:lnTo>
                  <a:lnTo>
                    <a:pt x="88544" y="6350"/>
                  </a:lnTo>
                  <a:close/>
                </a:path>
                <a:path w="301625" h="441325">
                  <a:moveTo>
                    <a:pt x="93078" y="15240"/>
                  </a:moveTo>
                  <a:lnTo>
                    <a:pt x="92036" y="12700"/>
                  </a:lnTo>
                  <a:lnTo>
                    <a:pt x="91236" y="12700"/>
                  </a:lnTo>
                  <a:lnTo>
                    <a:pt x="91236" y="13970"/>
                  </a:lnTo>
                  <a:lnTo>
                    <a:pt x="91097" y="13970"/>
                  </a:lnTo>
                  <a:lnTo>
                    <a:pt x="91236" y="13970"/>
                  </a:lnTo>
                  <a:lnTo>
                    <a:pt x="91236" y="12700"/>
                  </a:lnTo>
                  <a:lnTo>
                    <a:pt x="75692" y="12700"/>
                  </a:lnTo>
                  <a:lnTo>
                    <a:pt x="74460" y="12700"/>
                  </a:lnTo>
                  <a:lnTo>
                    <a:pt x="73380" y="12700"/>
                  </a:lnTo>
                  <a:lnTo>
                    <a:pt x="72593" y="13779"/>
                  </a:lnTo>
                  <a:lnTo>
                    <a:pt x="69824" y="12700"/>
                  </a:lnTo>
                  <a:lnTo>
                    <a:pt x="69837" y="17780"/>
                  </a:lnTo>
                  <a:lnTo>
                    <a:pt x="67094" y="16510"/>
                  </a:lnTo>
                  <a:lnTo>
                    <a:pt x="63969" y="19050"/>
                  </a:lnTo>
                  <a:lnTo>
                    <a:pt x="62395" y="22860"/>
                  </a:lnTo>
                  <a:lnTo>
                    <a:pt x="61010" y="22860"/>
                  </a:lnTo>
                  <a:lnTo>
                    <a:pt x="59766" y="24904"/>
                  </a:lnTo>
                  <a:lnTo>
                    <a:pt x="62318" y="23050"/>
                  </a:lnTo>
                  <a:lnTo>
                    <a:pt x="61861" y="24130"/>
                  </a:lnTo>
                  <a:lnTo>
                    <a:pt x="61468" y="24980"/>
                  </a:lnTo>
                  <a:lnTo>
                    <a:pt x="61468" y="38100"/>
                  </a:lnTo>
                  <a:lnTo>
                    <a:pt x="61404" y="38633"/>
                  </a:lnTo>
                  <a:lnTo>
                    <a:pt x="61099" y="38100"/>
                  </a:lnTo>
                  <a:lnTo>
                    <a:pt x="61468" y="38100"/>
                  </a:lnTo>
                  <a:lnTo>
                    <a:pt x="61468" y="24980"/>
                  </a:lnTo>
                  <a:lnTo>
                    <a:pt x="60680" y="26670"/>
                  </a:lnTo>
                  <a:lnTo>
                    <a:pt x="60286" y="26365"/>
                  </a:lnTo>
                  <a:lnTo>
                    <a:pt x="60286" y="45720"/>
                  </a:lnTo>
                  <a:lnTo>
                    <a:pt x="59359" y="46710"/>
                  </a:lnTo>
                  <a:lnTo>
                    <a:pt x="59055" y="45720"/>
                  </a:lnTo>
                  <a:lnTo>
                    <a:pt x="60286" y="45720"/>
                  </a:lnTo>
                  <a:lnTo>
                    <a:pt x="60286" y="26365"/>
                  </a:lnTo>
                  <a:lnTo>
                    <a:pt x="59575" y="25793"/>
                  </a:lnTo>
                  <a:lnTo>
                    <a:pt x="60159" y="27940"/>
                  </a:lnTo>
                  <a:lnTo>
                    <a:pt x="58445" y="30480"/>
                  </a:lnTo>
                  <a:lnTo>
                    <a:pt x="57873" y="31750"/>
                  </a:lnTo>
                  <a:lnTo>
                    <a:pt x="57912" y="30480"/>
                  </a:lnTo>
                  <a:lnTo>
                    <a:pt x="57746" y="29210"/>
                  </a:lnTo>
                  <a:lnTo>
                    <a:pt x="57226" y="32626"/>
                  </a:lnTo>
                  <a:lnTo>
                    <a:pt x="57162" y="33020"/>
                  </a:lnTo>
                  <a:lnTo>
                    <a:pt x="55397" y="35560"/>
                  </a:lnTo>
                  <a:lnTo>
                    <a:pt x="55270" y="38100"/>
                  </a:lnTo>
                  <a:lnTo>
                    <a:pt x="56502" y="38100"/>
                  </a:lnTo>
                  <a:lnTo>
                    <a:pt x="56603" y="40640"/>
                  </a:lnTo>
                  <a:lnTo>
                    <a:pt x="57150" y="41910"/>
                  </a:lnTo>
                  <a:lnTo>
                    <a:pt x="55321" y="39370"/>
                  </a:lnTo>
                  <a:lnTo>
                    <a:pt x="55422" y="40640"/>
                  </a:lnTo>
                  <a:lnTo>
                    <a:pt x="55524" y="41910"/>
                  </a:lnTo>
                  <a:lnTo>
                    <a:pt x="55626" y="43180"/>
                  </a:lnTo>
                  <a:lnTo>
                    <a:pt x="53416" y="40640"/>
                  </a:lnTo>
                  <a:lnTo>
                    <a:pt x="53441" y="41910"/>
                  </a:lnTo>
                  <a:lnTo>
                    <a:pt x="54165" y="41910"/>
                  </a:lnTo>
                  <a:lnTo>
                    <a:pt x="53835" y="43180"/>
                  </a:lnTo>
                  <a:lnTo>
                    <a:pt x="53467" y="43180"/>
                  </a:lnTo>
                  <a:lnTo>
                    <a:pt x="53086" y="41910"/>
                  </a:lnTo>
                  <a:lnTo>
                    <a:pt x="52946" y="43180"/>
                  </a:lnTo>
                  <a:lnTo>
                    <a:pt x="52857" y="44069"/>
                  </a:lnTo>
                  <a:lnTo>
                    <a:pt x="52806" y="44450"/>
                  </a:lnTo>
                  <a:lnTo>
                    <a:pt x="53835" y="43192"/>
                  </a:lnTo>
                  <a:lnTo>
                    <a:pt x="53200" y="45720"/>
                  </a:lnTo>
                  <a:lnTo>
                    <a:pt x="52819" y="44450"/>
                  </a:lnTo>
                  <a:lnTo>
                    <a:pt x="52463" y="44450"/>
                  </a:lnTo>
                  <a:lnTo>
                    <a:pt x="53200" y="46837"/>
                  </a:lnTo>
                  <a:lnTo>
                    <a:pt x="53238" y="46990"/>
                  </a:lnTo>
                  <a:lnTo>
                    <a:pt x="52400" y="48260"/>
                  </a:lnTo>
                  <a:lnTo>
                    <a:pt x="52209" y="46990"/>
                  </a:lnTo>
                  <a:lnTo>
                    <a:pt x="52019" y="46990"/>
                  </a:lnTo>
                  <a:lnTo>
                    <a:pt x="51219" y="49530"/>
                  </a:lnTo>
                  <a:lnTo>
                    <a:pt x="52349" y="52070"/>
                  </a:lnTo>
                  <a:lnTo>
                    <a:pt x="50647" y="54610"/>
                  </a:lnTo>
                  <a:lnTo>
                    <a:pt x="49364" y="53340"/>
                  </a:lnTo>
                  <a:lnTo>
                    <a:pt x="49784" y="54610"/>
                  </a:lnTo>
                  <a:lnTo>
                    <a:pt x="48361" y="54610"/>
                  </a:lnTo>
                  <a:lnTo>
                    <a:pt x="48221" y="55880"/>
                  </a:lnTo>
                  <a:lnTo>
                    <a:pt x="49110" y="55880"/>
                  </a:lnTo>
                  <a:lnTo>
                    <a:pt x="48615" y="57150"/>
                  </a:lnTo>
                  <a:lnTo>
                    <a:pt x="49187" y="58420"/>
                  </a:lnTo>
                  <a:lnTo>
                    <a:pt x="48336" y="59690"/>
                  </a:lnTo>
                  <a:lnTo>
                    <a:pt x="48120" y="58420"/>
                  </a:lnTo>
                  <a:lnTo>
                    <a:pt x="47485" y="60960"/>
                  </a:lnTo>
                  <a:lnTo>
                    <a:pt x="47586" y="60833"/>
                  </a:lnTo>
                  <a:lnTo>
                    <a:pt x="47548" y="60985"/>
                  </a:lnTo>
                  <a:lnTo>
                    <a:pt x="47561" y="61379"/>
                  </a:lnTo>
                  <a:lnTo>
                    <a:pt x="47777" y="61061"/>
                  </a:lnTo>
                  <a:lnTo>
                    <a:pt x="48044" y="60680"/>
                  </a:lnTo>
                  <a:lnTo>
                    <a:pt x="48031" y="60286"/>
                  </a:lnTo>
                  <a:lnTo>
                    <a:pt x="48514" y="59690"/>
                  </a:lnTo>
                  <a:lnTo>
                    <a:pt x="48742" y="60960"/>
                  </a:lnTo>
                  <a:lnTo>
                    <a:pt x="50304" y="59690"/>
                  </a:lnTo>
                  <a:lnTo>
                    <a:pt x="49276" y="60960"/>
                  </a:lnTo>
                  <a:lnTo>
                    <a:pt x="48806" y="62230"/>
                  </a:lnTo>
                  <a:lnTo>
                    <a:pt x="47739" y="63500"/>
                  </a:lnTo>
                  <a:lnTo>
                    <a:pt x="48158" y="64770"/>
                  </a:lnTo>
                  <a:lnTo>
                    <a:pt x="45669" y="64770"/>
                  </a:lnTo>
                  <a:lnTo>
                    <a:pt x="46583" y="66040"/>
                  </a:lnTo>
                  <a:lnTo>
                    <a:pt x="46177" y="66344"/>
                  </a:lnTo>
                  <a:lnTo>
                    <a:pt x="46177" y="69850"/>
                  </a:lnTo>
                  <a:lnTo>
                    <a:pt x="44627" y="71120"/>
                  </a:lnTo>
                  <a:lnTo>
                    <a:pt x="44462" y="71120"/>
                  </a:lnTo>
                  <a:lnTo>
                    <a:pt x="44462" y="70637"/>
                  </a:lnTo>
                  <a:lnTo>
                    <a:pt x="46177" y="69850"/>
                  </a:lnTo>
                  <a:lnTo>
                    <a:pt x="46177" y="66344"/>
                  </a:lnTo>
                  <a:lnTo>
                    <a:pt x="44869" y="67310"/>
                  </a:lnTo>
                  <a:lnTo>
                    <a:pt x="45808" y="68580"/>
                  </a:lnTo>
                  <a:lnTo>
                    <a:pt x="45453" y="68580"/>
                  </a:lnTo>
                  <a:lnTo>
                    <a:pt x="44932" y="69850"/>
                  </a:lnTo>
                  <a:lnTo>
                    <a:pt x="44754" y="69850"/>
                  </a:lnTo>
                  <a:lnTo>
                    <a:pt x="44437" y="69100"/>
                  </a:lnTo>
                  <a:lnTo>
                    <a:pt x="44437" y="69850"/>
                  </a:lnTo>
                  <a:lnTo>
                    <a:pt x="44272" y="70231"/>
                  </a:lnTo>
                  <a:lnTo>
                    <a:pt x="44170" y="70434"/>
                  </a:lnTo>
                  <a:lnTo>
                    <a:pt x="44437" y="69850"/>
                  </a:lnTo>
                  <a:lnTo>
                    <a:pt x="44437" y="69100"/>
                  </a:lnTo>
                  <a:lnTo>
                    <a:pt x="44221" y="68580"/>
                  </a:lnTo>
                  <a:lnTo>
                    <a:pt x="43802" y="69850"/>
                  </a:lnTo>
                  <a:lnTo>
                    <a:pt x="43688" y="70231"/>
                  </a:lnTo>
                  <a:lnTo>
                    <a:pt x="43611" y="70459"/>
                  </a:lnTo>
                  <a:lnTo>
                    <a:pt x="43548" y="70637"/>
                  </a:lnTo>
                  <a:lnTo>
                    <a:pt x="43472" y="70853"/>
                  </a:lnTo>
                  <a:lnTo>
                    <a:pt x="43383" y="71120"/>
                  </a:lnTo>
                  <a:lnTo>
                    <a:pt x="43980" y="70853"/>
                  </a:lnTo>
                  <a:lnTo>
                    <a:pt x="43256" y="72390"/>
                  </a:lnTo>
                  <a:lnTo>
                    <a:pt x="43383" y="73660"/>
                  </a:lnTo>
                  <a:lnTo>
                    <a:pt x="43510" y="74930"/>
                  </a:lnTo>
                  <a:lnTo>
                    <a:pt x="42329" y="76200"/>
                  </a:lnTo>
                  <a:lnTo>
                    <a:pt x="40805" y="76200"/>
                  </a:lnTo>
                  <a:lnTo>
                    <a:pt x="40398" y="77470"/>
                  </a:lnTo>
                  <a:lnTo>
                    <a:pt x="40500" y="78740"/>
                  </a:lnTo>
                  <a:lnTo>
                    <a:pt x="40601" y="80010"/>
                  </a:lnTo>
                  <a:lnTo>
                    <a:pt x="40703" y="81280"/>
                  </a:lnTo>
                  <a:lnTo>
                    <a:pt x="40030" y="82550"/>
                  </a:lnTo>
                  <a:lnTo>
                    <a:pt x="39941" y="82727"/>
                  </a:lnTo>
                  <a:lnTo>
                    <a:pt x="41529" y="83820"/>
                  </a:lnTo>
                  <a:lnTo>
                    <a:pt x="39357" y="83820"/>
                  </a:lnTo>
                  <a:lnTo>
                    <a:pt x="37973" y="83820"/>
                  </a:lnTo>
                  <a:lnTo>
                    <a:pt x="38176" y="85090"/>
                  </a:lnTo>
                  <a:lnTo>
                    <a:pt x="37642" y="85090"/>
                  </a:lnTo>
                  <a:lnTo>
                    <a:pt x="36639" y="86360"/>
                  </a:lnTo>
                  <a:lnTo>
                    <a:pt x="36715" y="88900"/>
                  </a:lnTo>
                  <a:lnTo>
                    <a:pt x="36283" y="91440"/>
                  </a:lnTo>
                  <a:lnTo>
                    <a:pt x="35902" y="91440"/>
                  </a:lnTo>
                  <a:lnTo>
                    <a:pt x="35052" y="92710"/>
                  </a:lnTo>
                  <a:lnTo>
                    <a:pt x="34569" y="93980"/>
                  </a:lnTo>
                  <a:lnTo>
                    <a:pt x="33870" y="95250"/>
                  </a:lnTo>
                  <a:lnTo>
                    <a:pt x="34239" y="95250"/>
                  </a:lnTo>
                  <a:lnTo>
                    <a:pt x="33858" y="96520"/>
                  </a:lnTo>
                  <a:lnTo>
                    <a:pt x="34759" y="96520"/>
                  </a:lnTo>
                  <a:lnTo>
                    <a:pt x="30441" y="97790"/>
                  </a:lnTo>
                  <a:lnTo>
                    <a:pt x="32473" y="101714"/>
                  </a:lnTo>
                  <a:lnTo>
                    <a:pt x="33083" y="101714"/>
                  </a:lnTo>
                  <a:lnTo>
                    <a:pt x="33832" y="102870"/>
                  </a:lnTo>
                  <a:lnTo>
                    <a:pt x="33731" y="101714"/>
                  </a:lnTo>
                  <a:lnTo>
                    <a:pt x="34124" y="101714"/>
                  </a:lnTo>
                  <a:lnTo>
                    <a:pt x="34429" y="101714"/>
                  </a:lnTo>
                  <a:lnTo>
                    <a:pt x="35750" y="101714"/>
                  </a:lnTo>
                  <a:lnTo>
                    <a:pt x="36347" y="101714"/>
                  </a:lnTo>
                  <a:lnTo>
                    <a:pt x="36537" y="100330"/>
                  </a:lnTo>
                  <a:lnTo>
                    <a:pt x="37160" y="99060"/>
                  </a:lnTo>
                  <a:lnTo>
                    <a:pt x="37617" y="100330"/>
                  </a:lnTo>
                  <a:lnTo>
                    <a:pt x="38379" y="100330"/>
                  </a:lnTo>
                  <a:lnTo>
                    <a:pt x="38049" y="99060"/>
                  </a:lnTo>
                  <a:lnTo>
                    <a:pt x="38976" y="99060"/>
                  </a:lnTo>
                  <a:lnTo>
                    <a:pt x="37922" y="97790"/>
                  </a:lnTo>
                  <a:lnTo>
                    <a:pt x="39027" y="97790"/>
                  </a:lnTo>
                  <a:lnTo>
                    <a:pt x="38900" y="96520"/>
                  </a:lnTo>
                  <a:lnTo>
                    <a:pt x="40360" y="93980"/>
                  </a:lnTo>
                  <a:lnTo>
                    <a:pt x="38849" y="95250"/>
                  </a:lnTo>
                  <a:lnTo>
                    <a:pt x="38696" y="95250"/>
                  </a:lnTo>
                  <a:lnTo>
                    <a:pt x="38582" y="92710"/>
                  </a:lnTo>
                  <a:lnTo>
                    <a:pt x="38519" y="91440"/>
                  </a:lnTo>
                  <a:lnTo>
                    <a:pt x="41211" y="90170"/>
                  </a:lnTo>
                  <a:lnTo>
                    <a:pt x="41656" y="87630"/>
                  </a:lnTo>
                  <a:lnTo>
                    <a:pt x="42024" y="87630"/>
                  </a:lnTo>
                  <a:lnTo>
                    <a:pt x="42138" y="86360"/>
                  </a:lnTo>
                  <a:lnTo>
                    <a:pt x="42976" y="85090"/>
                  </a:lnTo>
                  <a:lnTo>
                    <a:pt x="42570" y="83820"/>
                  </a:lnTo>
                  <a:lnTo>
                    <a:pt x="42722" y="82727"/>
                  </a:lnTo>
                  <a:lnTo>
                    <a:pt x="42735" y="82550"/>
                  </a:lnTo>
                  <a:lnTo>
                    <a:pt x="43980" y="82550"/>
                  </a:lnTo>
                  <a:lnTo>
                    <a:pt x="44119" y="81280"/>
                  </a:lnTo>
                  <a:lnTo>
                    <a:pt x="43764" y="81280"/>
                  </a:lnTo>
                  <a:lnTo>
                    <a:pt x="44958" y="80010"/>
                  </a:lnTo>
                  <a:lnTo>
                    <a:pt x="45135" y="81013"/>
                  </a:lnTo>
                  <a:lnTo>
                    <a:pt x="44996" y="81280"/>
                  </a:lnTo>
                  <a:lnTo>
                    <a:pt x="45186" y="81280"/>
                  </a:lnTo>
                  <a:lnTo>
                    <a:pt x="45427" y="80645"/>
                  </a:lnTo>
                  <a:lnTo>
                    <a:pt x="45669" y="80010"/>
                  </a:lnTo>
                  <a:lnTo>
                    <a:pt x="45859" y="80010"/>
                  </a:lnTo>
                  <a:lnTo>
                    <a:pt x="46558" y="80010"/>
                  </a:lnTo>
                  <a:lnTo>
                    <a:pt x="46139" y="78740"/>
                  </a:lnTo>
                  <a:lnTo>
                    <a:pt x="46875" y="78740"/>
                  </a:lnTo>
                  <a:lnTo>
                    <a:pt x="47701" y="77470"/>
                  </a:lnTo>
                  <a:lnTo>
                    <a:pt x="46799" y="77470"/>
                  </a:lnTo>
                  <a:lnTo>
                    <a:pt x="47472" y="76200"/>
                  </a:lnTo>
                  <a:lnTo>
                    <a:pt x="48564" y="76200"/>
                  </a:lnTo>
                  <a:lnTo>
                    <a:pt x="51155" y="74930"/>
                  </a:lnTo>
                  <a:lnTo>
                    <a:pt x="47993" y="71120"/>
                  </a:lnTo>
                  <a:lnTo>
                    <a:pt x="49745" y="70459"/>
                  </a:lnTo>
                  <a:lnTo>
                    <a:pt x="49390" y="69850"/>
                  </a:lnTo>
                  <a:lnTo>
                    <a:pt x="50063" y="68580"/>
                  </a:lnTo>
                  <a:lnTo>
                    <a:pt x="52349" y="67310"/>
                  </a:lnTo>
                  <a:lnTo>
                    <a:pt x="52514" y="67310"/>
                  </a:lnTo>
                  <a:lnTo>
                    <a:pt x="53886" y="66040"/>
                  </a:lnTo>
                  <a:lnTo>
                    <a:pt x="51358" y="64770"/>
                  </a:lnTo>
                  <a:lnTo>
                    <a:pt x="52552" y="63500"/>
                  </a:lnTo>
                  <a:lnTo>
                    <a:pt x="50761" y="63500"/>
                  </a:lnTo>
                  <a:lnTo>
                    <a:pt x="50901" y="62230"/>
                  </a:lnTo>
                  <a:lnTo>
                    <a:pt x="51562" y="60960"/>
                  </a:lnTo>
                  <a:lnTo>
                    <a:pt x="53352" y="60960"/>
                  </a:lnTo>
                  <a:lnTo>
                    <a:pt x="53301" y="62230"/>
                  </a:lnTo>
                  <a:lnTo>
                    <a:pt x="53924" y="62230"/>
                  </a:lnTo>
                  <a:lnTo>
                    <a:pt x="54571" y="60960"/>
                  </a:lnTo>
                  <a:lnTo>
                    <a:pt x="54063" y="60960"/>
                  </a:lnTo>
                  <a:lnTo>
                    <a:pt x="55105" y="59944"/>
                  </a:lnTo>
                  <a:lnTo>
                    <a:pt x="55346" y="59690"/>
                  </a:lnTo>
                  <a:lnTo>
                    <a:pt x="55105" y="58420"/>
                  </a:lnTo>
                  <a:lnTo>
                    <a:pt x="56197" y="57150"/>
                  </a:lnTo>
                  <a:lnTo>
                    <a:pt x="55346" y="57150"/>
                  </a:lnTo>
                  <a:lnTo>
                    <a:pt x="56857" y="54610"/>
                  </a:lnTo>
                  <a:lnTo>
                    <a:pt x="54940" y="55880"/>
                  </a:lnTo>
                  <a:lnTo>
                    <a:pt x="55422" y="53340"/>
                  </a:lnTo>
                  <a:lnTo>
                    <a:pt x="56464" y="53340"/>
                  </a:lnTo>
                  <a:lnTo>
                    <a:pt x="56857" y="54610"/>
                  </a:lnTo>
                  <a:lnTo>
                    <a:pt x="56984" y="53340"/>
                  </a:lnTo>
                  <a:lnTo>
                    <a:pt x="57835" y="52070"/>
                  </a:lnTo>
                  <a:lnTo>
                    <a:pt x="58420" y="53340"/>
                  </a:lnTo>
                  <a:lnTo>
                    <a:pt x="58191" y="52070"/>
                  </a:lnTo>
                  <a:lnTo>
                    <a:pt x="60109" y="50800"/>
                  </a:lnTo>
                  <a:lnTo>
                    <a:pt x="60629" y="50800"/>
                  </a:lnTo>
                  <a:lnTo>
                    <a:pt x="60947" y="49530"/>
                  </a:lnTo>
                  <a:lnTo>
                    <a:pt x="60756" y="49530"/>
                  </a:lnTo>
                  <a:lnTo>
                    <a:pt x="60375" y="48260"/>
                  </a:lnTo>
                  <a:lnTo>
                    <a:pt x="59156" y="49530"/>
                  </a:lnTo>
                  <a:lnTo>
                    <a:pt x="58762" y="48260"/>
                  </a:lnTo>
                  <a:lnTo>
                    <a:pt x="59448" y="46990"/>
                  </a:lnTo>
                  <a:lnTo>
                    <a:pt x="59410" y="46837"/>
                  </a:lnTo>
                  <a:lnTo>
                    <a:pt x="59105" y="46990"/>
                  </a:lnTo>
                  <a:lnTo>
                    <a:pt x="59397" y="46837"/>
                  </a:lnTo>
                  <a:lnTo>
                    <a:pt x="61544" y="45720"/>
                  </a:lnTo>
                  <a:lnTo>
                    <a:pt x="60820" y="45720"/>
                  </a:lnTo>
                  <a:lnTo>
                    <a:pt x="61633" y="43180"/>
                  </a:lnTo>
                  <a:lnTo>
                    <a:pt x="62179" y="44450"/>
                  </a:lnTo>
                  <a:lnTo>
                    <a:pt x="62445" y="44069"/>
                  </a:lnTo>
                  <a:lnTo>
                    <a:pt x="61798" y="43180"/>
                  </a:lnTo>
                  <a:lnTo>
                    <a:pt x="61595" y="41910"/>
                  </a:lnTo>
                  <a:lnTo>
                    <a:pt x="62598" y="40640"/>
                  </a:lnTo>
                  <a:lnTo>
                    <a:pt x="60985" y="40640"/>
                  </a:lnTo>
                  <a:lnTo>
                    <a:pt x="61328" y="39370"/>
                  </a:lnTo>
                  <a:lnTo>
                    <a:pt x="61506" y="39370"/>
                  </a:lnTo>
                  <a:lnTo>
                    <a:pt x="61849" y="39370"/>
                  </a:lnTo>
                  <a:lnTo>
                    <a:pt x="61633" y="39027"/>
                  </a:lnTo>
                  <a:lnTo>
                    <a:pt x="62014" y="38100"/>
                  </a:lnTo>
                  <a:lnTo>
                    <a:pt x="63919" y="38100"/>
                  </a:lnTo>
                  <a:lnTo>
                    <a:pt x="63804" y="36830"/>
                  </a:lnTo>
                  <a:lnTo>
                    <a:pt x="63677" y="35560"/>
                  </a:lnTo>
                  <a:lnTo>
                    <a:pt x="64376" y="35560"/>
                  </a:lnTo>
                  <a:lnTo>
                    <a:pt x="64935" y="36830"/>
                  </a:lnTo>
                  <a:lnTo>
                    <a:pt x="65455" y="35560"/>
                  </a:lnTo>
                  <a:lnTo>
                    <a:pt x="65214" y="34290"/>
                  </a:lnTo>
                  <a:lnTo>
                    <a:pt x="65112" y="33731"/>
                  </a:lnTo>
                  <a:lnTo>
                    <a:pt x="64998" y="33210"/>
                  </a:lnTo>
                  <a:lnTo>
                    <a:pt x="64960" y="33020"/>
                  </a:lnTo>
                  <a:lnTo>
                    <a:pt x="64884" y="32626"/>
                  </a:lnTo>
                  <a:lnTo>
                    <a:pt x="64693" y="31750"/>
                  </a:lnTo>
                  <a:lnTo>
                    <a:pt x="64452" y="32626"/>
                  </a:lnTo>
                  <a:lnTo>
                    <a:pt x="64503" y="34290"/>
                  </a:lnTo>
                  <a:lnTo>
                    <a:pt x="64173" y="34290"/>
                  </a:lnTo>
                  <a:lnTo>
                    <a:pt x="63842" y="33210"/>
                  </a:lnTo>
                  <a:lnTo>
                    <a:pt x="63779" y="33020"/>
                  </a:lnTo>
                  <a:lnTo>
                    <a:pt x="64338" y="33020"/>
                  </a:lnTo>
                  <a:lnTo>
                    <a:pt x="64452" y="32626"/>
                  </a:lnTo>
                  <a:lnTo>
                    <a:pt x="63271" y="31750"/>
                  </a:lnTo>
                  <a:lnTo>
                    <a:pt x="64744" y="30480"/>
                  </a:lnTo>
                  <a:lnTo>
                    <a:pt x="66840" y="31750"/>
                  </a:lnTo>
                  <a:lnTo>
                    <a:pt x="68605" y="30480"/>
                  </a:lnTo>
                  <a:lnTo>
                    <a:pt x="67297" y="27940"/>
                  </a:lnTo>
                  <a:lnTo>
                    <a:pt x="69176" y="26670"/>
                  </a:lnTo>
                  <a:lnTo>
                    <a:pt x="67868" y="26670"/>
                  </a:lnTo>
                  <a:lnTo>
                    <a:pt x="69176" y="25400"/>
                  </a:lnTo>
                  <a:lnTo>
                    <a:pt x="72174" y="25400"/>
                  </a:lnTo>
                  <a:lnTo>
                    <a:pt x="71513" y="23050"/>
                  </a:lnTo>
                  <a:lnTo>
                    <a:pt x="71462" y="22860"/>
                  </a:lnTo>
                  <a:lnTo>
                    <a:pt x="72910" y="24130"/>
                  </a:lnTo>
                  <a:lnTo>
                    <a:pt x="74726" y="22860"/>
                  </a:lnTo>
                  <a:lnTo>
                    <a:pt x="73698" y="20320"/>
                  </a:lnTo>
                  <a:lnTo>
                    <a:pt x="75476" y="20320"/>
                  </a:lnTo>
                  <a:lnTo>
                    <a:pt x="76504" y="21590"/>
                  </a:lnTo>
                  <a:lnTo>
                    <a:pt x="77089" y="21590"/>
                  </a:lnTo>
                  <a:lnTo>
                    <a:pt x="77406" y="20320"/>
                  </a:lnTo>
                  <a:lnTo>
                    <a:pt x="77724" y="19050"/>
                  </a:lnTo>
                  <a:lnTo>
                    <a:pt x="78587" y="20320"/>
                  </a:lnTo>
                  <a:lnTo>
                    <a:pt x="78701" y="19050"/>
                  </a:lnTo>
                  <a:lnTo>
                    <a:pt x="79324" y="19050"/>
                  </a:lnTo>
                  <a:lnTo>
                    <a:pt x="79159" y="17780"/>
                  </a:lnTo>
                  <a:lnTo>
                    <a:pt x="82105" y="19050"/>
                  </a:lnTo>
                  <a:lnTo>
                    <a:pt x="84607" y="15240"/>
                  </a:lnTo>
                  <a:lnTo>
                    <a:pt x="87083" y="16510"/>
                  </a:lnTo>
                  <a:lnTo>
                    <a:pt x="88366" y="15240"/>
                  </a:lnTo>
                  <a:lnTo>
                    <a:pt x="89992" y="15240"/>
                  </a:lnTo>
                  <a:lnTo>
                    <a:pt x="93078" y="15240"/>
                  </a:lnTo>
                  <a:close/>
                </a:path>
                <a:path w="301625" h="441325">
                  <a:moveTo>
                    <a:pt x="105816" y="436079"/>
                  </a:moveTo>
                  <a:lnTo>
                    <a:pt x="104609" y="436740"/>
                  </a:lnTo>
                  <a:lnTo>
                    <a:pt x="102489" y="439102"/>
                  </a:lnTo>
                  <a:lnTo>
                    <a:pt x="101904" y="441058"/>
                  </a:lnTo>
                  <a:lnTo>
                    <a:pt x="103403" y="439026"/>
                  </a:lnTo>
                  <a:lnTo>
                    <a:pt x="105232" y="437235"/>
                  </a:lnTo>
                  <a:lnTo>
                    <a:pt x="105816" y="436079"/>
                  </a:lnTo>
                  <a:close/>
                </a:path>
                <a:path w="301625" h="441325">
                  <a:moveTo>
                    <a:pt x="106299" y="8890"/>
                  </a:moveTo>
                  <a:lnTo>
                    <a:pt x="105791" y="9067"/>
                  </a:lnTo>
                  <a:lnTo>
                    <a:pt x="106159" y="9436"/>
                  </a:lnTo>
                  <a:lnTo>
                    <a:pt x="106260" y="9067"/>
                  </a:lnTo>
                  <a:lnTo>
                    <a:pt x="106299" y="8890"/>
                  </a:lnTo>
                  <a:close/>
                </a:path>
                <a:path w="301625" h="441325">
                  <a:moveTo>
                    <a:pt x="106870" y="10160"/>
                  </a:moveTo>
                  <a:lnTo>
                    <a:pt x="106159" y="9436"/>
                  </a:lnTo>
                  <a:lnTo>
                    <a:pt x="105956" y="10160"/>
                  </a:lnTo>
                  <a:lnTo>
                    <a:pt x="106870" y="10160"/>
                  </a:lnTo>
                  <a:close/>
                </a:path>
                <a:path w="301625" h="441325">
                  <a:moveTo>
                    <a:pt x="116078" y="9372"/>
                  </a:moveTo>
                  <a:lnTo>
                    <a:pt x="115430" y="9347"/>
                  </a:lnTo>
                  <a:lnTo>
                    <a:pt x="114731" y="8902"/>
                  </a:lnTo>
                  <a:lnTo>
                    <a:pt x="114414" y="9093"/>
                  </a:lnTo>
                  <a:lnTo>
                    <a:pt x="114782" y="9702"/>
                  </a:lnTo>
                  <a:lnTo>
                    <a:pt x="115620" y="10033"/>
                  </a:lnTo>
                  <a:lnTo>
                    <a:pt x="116078" y="9372"/>
                  </a:lnTo>
                  <a:close/>
                </a:path>
                <a:path w="301625" h="441325">
                  <a:moveTo>
                    <a:pt x="143103" y="16510"/>
                  </a:moveTo>
                  <a:lnTo>
                    <a:pt x="143078" y="15240"/>
                  </a:lnTo>
                  <a:lnTo>
                    <a:pt x="142024" y="15240"/>
                  </a:lnTo>
                  <a:lnTo>
                    <a:pt x="143103" y="16510"/>
                  </a:lnTo>
                  <a:close/>
                </a:path>
                <a:path w="301625" h="441325">
                  <a:moveTo>
                    <a:pt x="143344" y="36156"/>
                  </a:moveTo>
                  <a:lnTo>
                    <a:pt x="143268" y="36309"/>
                  </a:lnTo>
                  <a:lnTo>
                    <a:pt x="143344" y="36156"/>
                  </a:lnTo>
                  <a:close/>
                </a:path>
                <a:path w="301625" h="441325">
                  <a:moveTo>
                    <a:pt x="145046" y="16510"/>
                  </a:moveTo>
                  <a:lnTo>
                    <a:pt x="144119" y="15240"/>
                  </a:lnTo>
                  <a:lnTo>
                    <a:pt x="143878" y="15240"/>
                  </a:lnTo>
                  <a:lnTo>
                    <a:pt x="145046" y="16510"/>
                  </a:lnTo>
                  <a:close/>
                </a:path>
                <a:path w="301625" h="441325">
                  <a:moveTo>
                    <a:pt x="164782" y="43942"/>
                  </a:moveTo>
                  <a:lnTo>
                    <a:pt x="164579" y="43954"/>
                  </a:lnTo>
                  <a:lnTo>
                    <a:pt x="163766" y="44754"/>
                  </a:lnTo>
                  <a:lnTo>
                    <a:pt x="164134" y="44665"/>
                  </a:lnTo>
                  <a:lnTo>
                    <a:pt x="164363" y="44475"/>
                  </a:lnTo>
                  <a:lnTo>
                    <a:pt x="164782" y="43942"/>
                  </a:lnTo>
                  <a:close/>
                </a:path>
                <a:path w="301625" h="441325">
                  <a:moveTo>
                    <a:pt x="165074" y="42786"/>
                  </a:moveTo>
                  <a:lnTo>
                    <a:pt x="164922" y="42608"/>
                  </a:lnTo>
                  <a:lnTo>
                    <a:pt x="164261" y="43002"/>
                  </a:lnTo>
                  <a:lnTo>
                    <a:pt x="164376" y="42773"/>
                  </a:lnTo>
                  <a:lnTo>
                    <a:pt x="164617" y="42583"/>
                  </a:lnTo>
                  <a:lnTo>
                    <a:pt x="164757" y="42430"/>
                  </a:lnTo>
                  <a:lnTo>
                    <a:pt x="164274" y="42735"/>
                  </a:lnTo>
                  <a:lnTo>
                    <a:pt x="163487" y="43345"/>
                  </a:lnTo>
                  <a:lnTo>
                    <a:pt x="162890" y="44221"/>
                  </a:lnTo>
                  <a:lnTo>
                    <a:pt x="163728" y="43497"/>
                  </a:lnTo>
                  <a:lnTo>
                    <a:pt x="163474" y="43865"/>
                  </a:lnTo>
                  <a:lnTo>
                    <a:pt x="164452" y="42989"/>
                  </a:lnTo>
                  <a:lnTo>
                    <a:pt x="164655" y="42989"/>
                  </a:lnTo>
                  <a:lnTo>
                    <a:pt x="164414" y="43434"/>
                  </a:lnTo>
                  <a:lnTo>
                    <a:pt x="164122" y="43738"/>
                  </a:lnTo>
                  <a:lnTo>
                    <a:pt x="164350" y="43548"/>
                  </a:lnTo>
                  <a:lnTo>
                    <a:pt x="164122" y="44081"/>
                  </a:lnTo>
                  <a:lnTo>
                    <a:pt x="164655" y="43586"/>
                  </a:lnTo>
                  <a:lnTo>
                    <a:pt x="165074" y="42786"/>
                  </a:lnTo>
                  <a:close/>
                </a:path>
                <a:path w="301625" h="441325">
                  <a:moveTo>
                    <a:pt x="173621" y="342544"/>
                  </a:moveTo>
                  <a:lnTo>
                    <a:pt x="172834" y="341249"/>
                  </a:lnTo>
                  <a:lnTo>
                    <a:pt x="170929" y="343966"/>
                  </a:lnTo>
                  <a:lnTo>
                    <a:pt x="172453" y="344157"/>
                  </a:lnTo>
                  <a:lnTo>
                    <a:pt x="173621" y="342544"/>
                  </a:lnTo>
                  <a:close/>
                </a:path>
                <a:path w="301625" h="441325">
                  <a:moveTo>
                    <a:pt x="185267" y="33020"/>
                  </a:moveTo>
                  <a:lnTo>
                    <a:pt x="184289" y="33020"/>
                  </a:lnTo>
                  <a:lnTo>
                    <a:pt x="185000" y="33731"/>
                  </a:lnTo>
                  <a:lnTo>
                    <a:pt x="185178" y="33210"/>
                  </a:lnTo>
                  <a:lnTo>
                    <a:pt x="185267" y="33020"/>
                  </a:lnTo>
                  <a:close/>
                </a:path>
                <a:path w="301625" h="441325">
                  <a:moveTo>
                    <a:pt x="186537" y="33020"/>
                  </a:moveTo>
                  <a:lnTo>
                    <a:pt x="186055" y="33020"/>
                  </a:lnTo>
                  <a:lnTo>
                    <a:pt x="186359" y="33210"/>
                  </a:lnTo>
                  <a:lnTo>
                    <a:pt x="186537" y="33020"/>
                  </a:lnTo>
                  <a:close/>
                </a:path>
                <a:path w="301625" h="441325">
                  <a:moveTo>
                    <a:pt x="197053" y="129184"/>
                  </a:moveTo>
                  <a:lnTo>
                    <a:pt x="196811" y="129540"/>
                  </a:lnTo>
                  <a:lnTo>
                    <a:pt x="197015" y="129540"/>
                  </a:lnTo>
                  <a:lnTo>
                    <a:pt x="197053" y="129184"/>
                  </a:lnTo>
                  <a:close/>
                </a:path>
                <a:path w="301625" h="441325">
                  <a:moveTo>
                    <a:pt x="197053" y="116840"/>
                  </a:moveTo>
                  <a:lnTo>
                    <a:pt x="197002" y="115798"/>
                  </a:lnTo>
                  <a:lnTo>
                    <a:pt x="196850" y="116840"/>
                  </a:lnTo>
                  <a:lnTo>
                    <a:pt x="197053" y="116840"/>
                  </a:lnTo>
                  <a:close/>
                </a:path>
                <a:path w="301625" h="441325">
                  <a:moveTo>
                    <a:pt x="197358" y="128270"/>
                  </a:moveTo>
                  <a:lnTo>
                    <a:pt x="197116" y="128270"/>
                  </a:lnTo>
                  <a:lnTo>
                    <a:pt x="197065" y="128968"/>
                  </a:lnTo>
                  <a:lnTo>
                    <a:pt x="197358" y="128270"/>
                  </a:lnTo>
                  <a:close/>
                </a:path>
                <a:path w="301625" h="441325">
                  <a:moveTo>
                    <a:pt x="198564" y="82727"/>
                  </a:moveTo>
                  <a:lnTo>
                    <a:pt x="198018" y="83820"/>
                  </a:lnTo>
                  <a:lnTo>
                    <a:pt x="198323" y="83820"/>
                  </a:lnTo>
                  <a:lnTo>
                    <a:pt x="198564" y="82727"/>
                  </a:lnTo>
                  <a:close/>
                </a:path>
                <a:path w="301625" h="441325">
                  <a:moveTo>
                    <a:pt x="199148" y="47790"/>
                  </a:moveTo>
                  <a:lnTo>
                    <a:pt x="199072" y="47650"/>
                  </a:lnTo>
                  <a:lnTo>
                    <a:pt x="198805" y="47536"/>
                  </a:lnTo>
                  <a:lnTo>
                    <a:pt x="199148" y="47790"/>
                  </a:lnTo>
                  <a:close/>
                </a:path>
                <a:path w="301625" h="441325">
                  <a:moveTo>
                    <a:pt x="199745" y="332727"/>
                  </a:moveTo>
                  <a:lnTo>
                    <a:pt x="199212" y="332981"/>
                  </a:lnTo>
                  <a:lnTo>
                    <a:pt x="199745" y="332752"/>
                  </a:lnTo>
                  <a:close/>
                </a:path>
                <a:path w="301625" h="441325">
                  <a:moveTo>
                    <a:pt x="201422" y="50558"/>
                  </a:moveTo>
                  <a:lnTo>
                    <a:pt x="201295" y="50292"/>
                  </a:lnTo>
                  <a:lnTo>
                    <a:pt x="201053" y="50444"/>
                  </a:lnTo>
                  <a:lnTo>
                    <a:pt x="201422" y="50558"/>
                  </a:lnTo>
                  <a:close/>
                </a:path>
                <a:path w="301625" h="441325">
                  <a:moveTo>
                    <a:pt x="202857" y="121920"/>
                  </a:moveTo>
                  <a:lnTo>
                    <a:pt x="202780" y="121716"/>
                  </a:lnTo>
                  <a:lnTo>
                    <a:pt x="202565" y="121920"/>
                  </a:lnTo>
                  <a:lnTo>
                    <a:pt x="202857" y="121920"/>
                  </a:lnTo>
                  <a:close/>
                </a:path>
                <a:path w="301625" h="441325">
                  <a:moveTo>
                    <a:pt x="203200" y="121920"/>
                  </a:moveTo>
                  <a:lnTo>
                    <a:pt x="202857" y="121920"/>
                  </a:lnTo>
                  <a:lnTo>
                    <a:pt x="202958" y="122237"/>
                  </a:lnTo>
                  <a:lnTo>
                    <a:pt x="203200" y="121920"/>
                  </a:lnTo>
                  <a:close/>
                </a:path>
                <a:path w="301625" h="441325">
                  <a:moveTo>
                    <a:pt x="204177" y="152781"/>
                  </a:moveTo>
                  <a:lnTo>
                    <a:pt x="203974" y="152806"/>
                  </a:lnTo>
                  <a:lnTo>
                    <a:pt x="204101" y="152844"/>
                  </a:lnTo>
                  <a:close/>
                </a:path>
                <a:path w="301625" h="441325">
                  <a:moveTo>
                    <a:pt x="204546" y="158750"/>
                  </a:moveTo>
                  <a:lnTo>
                    <a:pt x="204152" y="159753"/>
                  </a:lnTo>
                  <a:lnTo>
                    <a:pt x="204355" y="160020"/>
                  </a:lnTo>
                  <a:lnTo>
                    <a:pt x="204546" y="158750"/>
                  </a:lnTo>
                  <a:close/>
                </a:path>
                <a:path w="301625" h="441325">
                  <a:moveTo>
                    <a:pt x="204952" y="139700"/>
                  </a:moveTo>
                  <a:lnTo>
                    <a:pt x="203669" y="139700"/>
                  </a:lnTo>
                  <a:lnTo>
                    <a:pt x="203758" y="138430"/>
                  </a:lnTo>
                  <a:lnTo>
                    <a:pt x="203225" y="138430"/>
                  </a:lnTo>
                  <a:lnTo>
                    <a:pt x="203479" y="140970"/>
                  </a:lnTo>
                  <a:lnTo>
                    <a:pt x="204952" y="139700"/>
                  </a:lnTo>
                  <a:close/>
                </a:path>
                <a:path w="301625" h="441325">
                  <a:moveTo>
                    <a:pt x="205574" y="158750"/>
                  </a:moveTo>
                  <a:lnTo>
                    <a:pt x="204622" y="158750"/>
                  </a:lnTo>
                  <a:lnTo>
                    <a:pt x="205574" y="160020"/>
                  </a:lnTo>
                  <a:lnTo>
                    <a:pt x="205574" y="158750"/>
                  </a:lnTo>
                  <a:close/>
                </a:path>
                <a:path w="301625" h="441325">
                  <a:moveTo>
                    <a:pt x="205714" y="133350"/>
                  </a:moveTo>
                  <a:lnTo>
                    <a:pt x="204978" y="133350"/>
                  </a:lnTo>
                  <a:lnTo>
                    <a:pt x="205613" y="134620"/>
                  </a:lnTo>
                  <a:lnTo>
                    <a:pt x="205714" y="133350"/>
                  </a:lnTo>
                  <a:close/>
                </a:path>
                <a:path w="301625" h="441325">
                  <a:moveTo>
                    <a:pt x="207213" y="85090"/>
                  </a:moveTo>
                  <a:lnTo>
                    <a:pt x="206019" y="86360"/>
                  </a:lnTo>
                  <a:lnTo>
                    <a:pt x="206768" y="86360"/>
                  </a:lnTo>
                  <a:lnTo>
                    <a:pt x="207213" y="85090"/>
                  </a:lnTo>
                  <a:close/>
                </a:path>
                <a:path w="301625" h="441325">
                  <a:moveTo>
                    <a:pt x="207492" y="165100"/>
                  </a:moveTo>
                  <a:lnTo>
                    <a:pt x="207378" y="162560"/>
                  </a:lnTo>
                  <a:lnTo>
                    <a:pt x="206806" y="162560"/>
                  </a:lnTo>
                  <a:lnTo>
                    <a:pt x="205651" y="161290"/>
                  </a:lnTo>
                  <a:lnTo>
                    <a:pt x="206006" y="160020"/>
                  </a:lnTo>
                  <a:lnTo>
                    <a:pt x="205574" y="160020"/>
                  </a:lnTo>
                  <a:lnTo>
                    <a:pt x="204355" y="160020"/>
                  </a:lnTo>
                  <a:lnTo>
                    <a:pt x="204025" y="160020"/>
                  </a:lnTo>
                  <a:lnTo>
                    <a:pt x="204152" y="159753"/>
                  </a:lnTo>
                  <a:lnTo>
                    <a:pt x="203403" y="158750"/>
                  </a:lnTo>
                  <a:lnTo>
                    <a:pt x="203923" y="157480"/>
                  </a:lnTo>
                  <a:lnTo>
                    <a:pt x="203949" y="156210"/>
                  </a:lnTo>
                  <a:lnTo>
                    <a:pt x="202907" y="156210"/>
                  </a:lnTo>
                  <a:lnTo>
                    <a:pt x="203746" y="154940"/>
                  </a:lnTo>
                  <a:lnTo>
                    <a:pt x="202196" y="153670"/>
                  </a:lnTo>
                  <a:lnTo>
                    <a:pt x="203517" y="153670"/>
                  </a:lnTo>
                  <a:lnTo>
                    <a:pt x="202514" y="152400"/>
                  </a:lnTo>
                  <a:lnTo>
                    <a:pt x="202399" y="151130"/>
                  </a:lnTo>
                  <a:lnTo>
                    <a:pt x="204533" y="152400"/>
                  </a:lnTo>
                  <a:lnTo>
                    <a:pt x="203860" y="151130"/>
                  </a:lnTo>
                  <a:lnTo>
                    <a:pt x="202514" y="148590"/>
                  </a:lnTo>
                  <a:lnTo>
                    <a:pt x="204774" y="149860"/>
                  </a:lnTo>
                  <a:lnTo>
                    <a:pt x="202882" y="148590"/>
                  </a:lnTo>
                  <a:lnTo>
                    <a:pt x="203974" y="146050"/>
                  </a:lnTo>
                  <a:lnTo>
                    <a:pt x="203479" y="144780"/>
                  </a:lnTo>
                  <a:lnTo>
                    <a:pt x="203327" y="144780"/>
                  </a:lnTo>
                  <a:lnTo>
                    <a:pt x="202984" y="143510"/>
                  </a:lnTo>
                  <a:lnTo>
                    <a:pt x="203377" y="144500"/>
                  </a:lnTo>
                  <a:lnTo>
                    <a:pt x="203517" y="143510"/>
                  </a:lnTo>
                  <a:lnTo>
                    <a:pt x="204089" y="143510"/>
                  </a:lnTo>
                  <a:lnTo>
                    <a:pt x="204470" y="142240"/>
                  </a:lnTo>
                  <a:lnTo>
                    <a:pt x="202907" y="142240"/>
                  </a:lnTo>
                  <a:lnTo>
                    <a:pt x="202590" y="140970"/>
                  </a:lnTo>
                  <a:lnTo>
                    <a:pt x="201663" y="139700"/>
                  </a:lnTo>
                  <a:lnTo>
                    <a:pt x="203225" y="138430"/>
                  </a:lnTo>
                  <a:lnTo>
                    <a:pt x="202679" y="138430"/>
                  </a:lnTo>
                  <a:lnTo>
                    <a:pt x="203657" y="137160"/>
                  </a:lnTo>
                  <a:lnTo>
                    <a:pt x="202526" y="137160"/>
                  </a:lnTo>
                  <a:lnTo>
                    <a:pt x="204190" y="135890"/>
                  </a:lnTo>
                  <a:lnTo>
                    <a:pt x="203022" y="135890"/>
                  </a:lnTo>
                  <a:lnTo>
                    <a:pt x="204050" y="134620"/>
                  </a:lnTo>
                  <a:lnTo>
                    <a:pt x="204876" y="134620"/>
                  </a:lnTo>
                  <a:lnTo>
                    <a:pt x="204343" y="133350"/>
                  </a:lnTo>
                  <a:lnTo>
                    <a:pt x="203365" y="133350"/>
                  </a:lnTo>
                  <a:lnTo>
                    <a:pt x="203022" y="130810"/>
                  </a:lnTo>
                  <a:lnTo>
                    <a:pt x="204495" y="132080"/>
                  </a:lnTo>
                  <a:lnTo>
                    <a:pt x="205270" y="132080"/>
                  </a:lnTo>
                  <a:lnTo>
                    <a:pt x="204939" y="130810"/>
                  </a:lnTo>
                  <a:lnTo>
                    <a:pt x="203619" y="129540"/>
                  </a:lnTo>
                  <a:lnTo>
                    <a:pt x="203720" y="128270"/>
                  </a:lnTo>
                  <a:lnTo>
                    <a:pt x="204368" y="128270"/>
                  </a:lnTo>
                  <a:lnTo>
                    <a:pt x="203238" y="127000"/>
                  </a:lnTo>
                  <a:lnTo>
                    <a:pt x="204482" y="125730"/>
                  </a:lnTo>
                  <a:lnTo>
                    <a:pt x="203085" y="123190"/>
                  </a:lnTo>
                  <a:lnTo>
                    <a:pt x="203238" y="123190"/>
                  </a:lnTo>
                  <a:lnTo>
                    <a:pt x="203606" y="122885"/>
                  </a:lnTo>
                  <a:lnTo>
                    <a:pt x="204279" y="122783"/>
                  </a:lnTo>
                  <a:lnTo>
                    <a:pt x="204482" y="124294"/>
                  </a:lnTo>
                  <a:lnTo>
                    <a:pt x="204508" y="122478"/>
                  </a:lnTo>
                  <a:lnTo>
                    <a:pt x="204177" y="122682"/>
                  </a:lnTo>
                  <a:lnTo>
                    <a:pt x="203822" y="122809"/>
                  </a:lnTo>
                  <a:lnTo>
                    <a:pt x="203669" y="122859"/>
                  </a:lnTo>
                  <a:lnTo>
                    <a:pt x="205397" y="121920"/>
                  </a:lnTo>
                  <a:lnTo>
                    <a:pt x="205651" y="120650"/>
                  </a:lnTo>
                  <a:lnTo>
                    <a:pt x="205905" y="119380"/>
                  </a:lnTo>
                  <a:lnTo>
                    <a:pt x="205460" y="119380"/>
                  </a:lnTo>
                  <a:lnTo>
                    <a:pt x="205460" y="120650"/>
                  </a:lnTo>
                  <a:lnTo>
                    <a:pt x="203187" y="123037"/>
                  </a:lnTo>
                  <a:lnTo>
                    <a:pt x="203009" y="122440"/>
                  </a:lnTo>
                  <a:lnTo>
                    <a:pt x="202958" y="122237"/>
                  </a:lnTo>
                  <a:lnTo>
                    <a:pt x="202209" y="123190"/>
                  </a:lnTo>
                  <a:lnTo>
                    <a:pt x="201930" y="122440"/>
                  </a:lnTo>
                  <a:lnTo>
                    <a:pt x="201879" y="122237"/>
                  </a:lnTo>
                  <a:lnTo>
                    <a:pt x="201866" y="123190"/>
                  </a:lnTo>
                  <a:lnTo>
                    <a:pt x="201422" y="123190"/>
                  </a:lnTo>
                  <a:lnTo>
                    <a:pt x="200545" y="121920"/>
                  </a:lnTo>
                  <a:lnTo>
                    <a:pt x="201472" y="121920"/>
                  </a:lnTo>
                  <a:lnTo>
                    <a:pt x="201866" y="123190"/>
                  </a:lnTo>
                  <a:lnTo>
                    <a:pt x="201866" y="122199"/>
                  </a:lnTo>
                  <a:lnTo>
                    <a:pt x="201777" y="121920"/>
                  </a:lnTo>
                  <a:lnTo>
                    <a:pt x="202565" y="121920"/>
                  </a:lnTo>
                  <a:lnTo>
                    <a:pt x="202692" y="121500"/>
                  </a:lnTo>
                  <a:lnTo>
                    <a:pt x="201790" y="119380"/>
                  </a:lnTo>
                  <a:lnTo>
                    <a:pt x="202247" y="119380"/>
                  </a:lnTo>
                  <a:lnTo>
                    <a:pt x="203619" y="118110"/>
                  </a:lnTo>
                  <a:lnTo>
                    <a:pt x="202692" y="121500"/>
                  </a:lnTo>
                  <a:lnTo>
                    <a:pt x="202780" y="121716"/>
                  </a:lnTo>
                  <a:lnTo>
                    <a:pt x="203847" y="120650"/>
                  </a:lnTo>
                  <a:lnTo>
                    <a:pt x="203441" y="121500"/>
                  </a:lnTo>
                  <a:lnTo>
                    <a:pt x="203339" y="121716"/>
                  </a:lnTo>
                  <a:lnTo>
                    <a:pt x="203238" y="121920"/>
                  </a:lnTo>
                  <a:lnTo>
                    <a:pt x="205460" y="120650"/>
                  </a:lnTo>
                  <a:lnTo>
                    <a:pt x="205460" y="119380"/>
                  </a:lnTo>
                  <a:lnTo>
                    <a:pt x="204838" y="119380"/>
                  </a:lnTo>
                  <a:lnTo>
                    <a:pt x="205359" y="116840"/>
                  </a:lnTo>
                  <a:lnTo>
                    <a:pt x="203504" y="116840"/>
                  </a:lnTo>
                  <a:lnTo>
                    <a:pt x="202311" y="113030"/>
                  </a:lnTo>
                  <a:lnTo>
                    <a:pt x="207060" y="114300"/>
                  </a:lnTo>
                  <a:lnTo>
                    <a:pt x="205371" y="111760"/>
                  </a:lnTo>
                  <a:lnTo>
                    <a:pt x="204508" y="111760"/>
                  </a:lnTo>
                  <a:lnTo>
                    <a:pt x="202793" y="110490"/>
                  </a:lnTo>
                  <a:lnTo>
                    <a:pt x="203796" y="109220"/>
                  </a:lnTo>
                  <a:lnTo>
                    <a:pt x="205308" y="110490"/>
                  </a:lnTo>
                  <a:lnTo>
                    <a:pt x="205447" y="109220"/>
                  </a:lnTo>
                  <a:lnTo>
                    <a:pt x="205587" y="107950"/>
                  </a:lnTo>
                  <a:lnTo>
                    <a:pt x="204939" y="107950"/>
                  </a:lnTo>
                  <a:lnTo>
                    <a:pt x="206248" y="106680"/>
                  </a:lnTo>
                  <a:lnTo>
                    <a:pt x="204914" y="106680"/>
                  </a:lnTo>
                  <a:lnTo>
                    <a:pt x="204736" y="107950"/>
                  </a:lnTo>
                  <a:lnTo>
                    <a:pt x="203161" y="107950"/>
                  </a:lnTo>
                  <a:lnTo>
                    <a:pt x="204330" y="106680"/>
                  </a:lnTo>
                  <a:lnTo>
                    <a:pt x="204127" y="106680"/>
                  </a:lnTo>
                  <a:lnTo>
                    <a:pt x="204203" y="105410"/>
                  </a:lnTo>
                  <a:lnTo>
                    <a:pt x="205574" y="105410"/>
                  </a:lnTo>
                  <a:lnTo>
                    <a:pt x="205498" y="102870"/>
                  </a:lnTo>
                  <a:lnTo>
                    <a:pt x="204660" y="100330"/>
                  </a:lnTo>
                  <a:lnTo>
                    <a:pt x="204558" y="97790"/>
                  </a:lnTo>
                  <a:lnTo>
                    <a:pt x="204965" y="97790"/>
                  </a:lnTo>
                  <a:lnTo>
                    <a:pt x="205359" y="99060"/>
                  </a:lnTo>
                  <a:lnTo>
                    <a:pt x="205816" y="97790"/>
                  </a:lnTo>
                  <a:lnTo>
                    <a:pt x="205295" y="95250"/>
                  </a:lnTo>
                  <a:lnTo>
                    <a:pt x="206006" y="92989"/>
                  </a:lnTo>
                  <a:lnTo>
                    <a:pt x="206082" y="92710"/>
                  </a:lnTo>
                  <a:lnTo>
                    <a:pt x="206476" y="91440"/>
                  </a:lnTo>
                  <a:lnTo>
                    <a:pt x="207187" y="87630"/>
                  </a:lnTo>
                  <a:lnTo>
                    <a:pt x="206019" y="86360"/>
                  </a:lnTo>
                  <a:lnTo>
                    <a:pt x="205562" y="86360"/>
                  </a:lnTo>
                  <a:lnTo>
                    <a:pt x="205486" y="85090"/>
                  </a:lnTo>
                  <a:lnTo>
                    <a:pt x="206590" y="85090"/>
                  </a:lnTo>
                  <a:lnTo>
                    <a:pt x="205600" y="83820"/>
                  </a:lnTo>
                  <a:lnTo>
                    <a:pt x="204444" y="78740"/>
                  </a:lnTo>
                  <a:lnTo>
                    <a:pt x="205701" y="77470"/>
                  </a:lnTo>
                  <a:lnTo>
                    <a:pt x="206057" y="77470"/>
                  </a:lnTo>
                  <a:lnTo>
                    <a:pt x="206527" y="76200"/>
                  </a:lnTo>
                  <a:lnTo>
                    <a:pt x="204343" y="75247"/>
                  </a:lnTo>
                  <a:lnTo>
                    <a:pt x="204343" y="95250"/>
                  </a:lnTo>
                  <a:lnTo>
                    <a:pt x="204228" y="96520"/>
                  </a:lnTo>
                  <a:lnTo>
                    <a:pt x="203720" y="96520"/>
                  </a:lnTo>
                  <a:lnTo>
                    <a:pt x="203441" y="96520"/>
                  </a:lnTo>
                  <a:lnTo>
                    <a:pt x="203479" y="95250"/>
                  </a:lnTo>
                  <a:lnTo>
                    <a:pt x="203720" y="96520"/>
                  </a:lnTo>
                  <a:lnTo>
                    <a:pt x="204000" y="95250"/>
                  </a:lnTo>
                  <a:lnTo>
                    <a:pt x="204343" y="95250"/>
                  </a:lnTo>
                  <a:lnTo>
                    <a:pt x="204343" y="75247"/>
                  </a:lnTo>
                  <a:lnTo>
                    <a:pt x="203644" y="74930"/>
                  </a:lnTo>
                  <a:lnTo>
                    <a:pt x="204736" y="73660"/>
                  </a:lnTo>
                  <a:lnTo>
                    <a:pt x="204952" y="73660"/>
                  </a:lnTo>
                  <a:lnTo>
                    <a:pt x="205206" y="72390"/>
                  </a:lnTo>
                  <a:lnTo>
                    <a:pt x="205092" y="70459"/>
                  </a:lnTo>
                  <a:lnTo>
                    <a:pt x="204965" y="66040"/>
                  </a:lnTo>
                  <a:lnTo>
                    <a:pt x="205562" y="64770"/>
                  </a:lnTo>
                  <a:lnTo>
                    <a:pt x="205854" y="62230"/>
                  </a:lnTo>
                  <a:lnTo>
                    <a:pt x="204114" y="62230"/>
                  </a:lnTo>
                  <a:lnTo>
                    <a:pt x="205181" y="58420"/>
                  </a:lnTo>
                  <a:lnTo>
                    <a:pt x="202831" y="58420"/>
                  </a:lnTo>
                  <a:lnTo>
                    <a:pt x="202933" y="55880"/>
                  </a:lnTo>
                  <a:lnTo>
                    <a:pt x="203631" y="55880"/>
                  </a:lnTo>
                  <a:lnTo>
                    <a:pt x="202730" y="53340"/>
                  </a:lnTo>
                  <a:lnTo>
                    <a:pt x="202361" y="52070"/>
                  </a:lnTo>
                  <a:lnTo>
                    <a:pt x="200025" y="52070"/>
                  </a:lnTo>
                  <a:lnTo>
                    <a:pt x="201053" y="50800"/>
                  </a:lnTo>
                  <a:lnTo>
                    <a:pt x="199174" y="50800"/>
                  </a:lnTo>
                  <a:lnTo>
                    <a:pt x="199986" y="49530"/>
                  </a:lnTo>
                  <a:lnTo>
                    <a:pt x="199288" y="48488"/>
                  </a:lnTo>
                  <a:lnTo>
                    <a:pt x="199174" y="49530"/>
                  </a:lnTo>
                  <a:lnTo>
                    <a:pt x="198843" y="49530"/>
                  </a:lnTo>
                  <a:lnTo>
                    <a:pt x="197523" y="48260"/>
                  </a:lnTo>
                  <a:lnTo>
                    <a:pt x="197421" y="46837"/>
                  </a:lnTo>
                  <a:lnTo>
                    <a:pt x="197332" y="45720"/>
                  </a:lnTo>
                  <a:lnTo>
                    <a:pt x="197802" y="45720"/>
                  </a:lnTo>
                  <a:lnTo>
                    <a:pt x="196253" y="44450"/>
                  </a:lnTo>
                  <a:lnTo>
                    <a:pt x="194691" y="43180"/>
                  </a:lnTo>
                  <a:lnTo>
                    <a:pt x="193979" y="43180"/>
                  </a:lnTo>
                  <a:lnTo>
                    <a:pt x="196989" y="41910"/>
                  </a:lnTo>
                  <a:lnTo>
                    <a:pt x="194081" y="41910"/>
                  </a:lnTo>
                  <a:lnTo>
                    <a:pt x="194068" y="40640"/>
                  </a:lnTo>
                  <a:lnTo>
                    <a:pt x="192735" y="39370"/>
                  </a:lnTo>
                  <a:lnTo>
                    <a:pt x="191503" y="39370"/>
                  </a:lnTo>
                  <a:lnTo>
                    <a:pt x="192316" y="38100"/>
                  </a:lnTo>
                  <a:lnTo>
                    <a:pt x="190677" y="36830"/>
                  </a:lnTo>
                  <a:lnTo>
                    <a:pt x="188150" y="34290"/>
                  </a:lnTo>
                  <a:lnTo>
                    <a:pt x="186359" y="33210"/>
                  </a:lnTo>
                  <a:lnTo>
                    <a:pt x="185318" y="34290"/>
                  </a:lnTo>
                  <a:lnTo>
                    <a:pt x="184594" y="34290"/>
                  </a:lnTo>
                  <a:lnTo>
                    <a:pt x="184899" y="33731"/>
                  </a:lnTo>
                  <a:lnTo>
                    <a:pt x="184048" y="33020"/>
                  </a:lnTo>
                  <a:lnTo>
                    <a:pt x="183362" y="33020"/>
                  </a:lnTo>
                  <a:lnTo>
                    <a:pt x="184556" y="31750"/>
                  </a:lnTo>
                  <a:lnTo>
                    <a:pt x="185013" y="30480"/>
                  </a:lnTo>
                  <a:lnTo>
                    <a:pt x="184061" y="31750"/>
                  </a:lnTo>
                  <a:lnTo>
                    <a:pt x="184162" y="29210"/>
                  </a:lnTo>
                  <a:lnTo>
                    <a:pt x="184200" y="27940"/>
                  </a:lnTo>
                  <a:lnTo>
                    <a:pt x="182651" y="29210"/>
                  </a:lnTo>
                  <a:lnTo>
                    <a:pt x="182854" y="27940"/>
                  </a:lnTo>
                  <a:lnTo>
                    <a:pt x="180657" y="26670"/>
                  </a:lnTo>
                  <a:lnTo>
                    <a:pt x="179324" y="25400"/>
                  </a:lnTo>
                  <a:lnTo>
                    <a:pt x="177444" y="24130"/>
                  </a:lnTo>
                  <a:lnTo>
                    <a:pt x="176682" y="25400"/>
                  </a:lnTo>
                  <a:lnTo>
                    <a:pt x="176110" y="24130"/>
                  </a:lnTo>
                  <a:lnTo>
                    <a:pt x="174980" y="24130"/>
                  </a:lnTo>
                  <a:lnTo>
                    <a:pt x="173850" y="22860"/>
                  </a:lnTo>
                  <a:lnTo>
                    <a:pt x="172872" y="21590"/>
                  </a:lnTo>
                  <a:lnTo>
                    <a:pt x="171119" y="20320"/>
                  </a:lnTo>
                  <a:lnTo>
                    <a:pt x="169595" y="19050"/>
                  </a:lnTo>
                  <a:lnTo>
                    <a:pt x="170091" y="20129"/>
                  </a:lnTo>
                  <a:lnTo>
                    <a:pt x="169786" y="20129"/>
                  </a:lnTo>
                  <a:lnTo>
                    <a:pt x="170141" y="20231"/>
                  </a:lnTo>
                  <a:lnTo>
                    <a:pt x="169786" y="20320"/>
                  </a:lnTo>
                  <a:lnTo>
                    <a:pt x="169595" y="20193"/>
                  </a:lnTo>
                  <a:lnTo>
                    <a:pt x="169786" y="20142"/>
                  </a:lnTo>
                  <a:lnTo>
                    <a:pt x="169608" y="20104"/>
                  </a:lnTo>
                  <a:lnTo>
                    <a:pt x="168033" y="19050"/>
                  </a:lnTo>
                  <a:lnTo>
                    <a:pt x="169354" y="19050"/>
                  </a:lnTo>
                  <a:lnTo>
                    <a:pt x="167982" y="17780"/>
                  </a:lnTo>
                  <a:lnTo>
                    <a:pt x="166598" y="16510"/>
                  </a:lnTo>
                  <a:lnTo>
                    <a:pt x="163474" y="15240"/>
                  </a:lnTo>
                  <a:lnTo>
                    <a:pt x="163525" y="16510"/>
                  </a:lnTo>
                  <a:lnTo>
                    <a:pt x="162788" y="16510"/>
                  </a:lnTo>
                  <a:lnTo>
                    <a:pt x="162534" y="15240"/>
                  </a:lnTo>
                  <a:lnTo>
                    <a:pt x="163068" y="15240"/>
                  </a:lnTo>
                  <a:lnTo>
                    <a:pt x="159296" y="13970"/>
                  </a:lnTo>
                  <a:lnTo>
                    <a:pt x="158686" y="11430"/>
                  </a:lnTo>
                  <a:lnTo>
                    <a:pt x="158381" y="10160"/>
                  </a:lnTo>
                  <a:lnTo>
                    <a:pt x="157772" y="7620"/>
                  </a:lnTo>
                  <a:lnTo>
                    <a:pt x="153657" y="8851"/>
                  </a:lnTo>
                  <a:lnTo>
                    <a:pt x="152488" y="7620"/>
                  </a:lnTo>
                  <a:lnTo>
                    <a:pt x="151155" y="7620"/>
                  </a:lnTo>
                  <a:lnTo>
                    <a:pt x="150241" y="6350"/>
                  </a:lnTo>
                  <a:lnTo>
                    <a:pt x="146253" y="7620"/>
                  </a:lnTo>
                  <a:lnTo>
                    <a:pt x="145529" y="5080"/>
                  </a:lnTo>
                  <a:lnTo>
                    <a:pt x="142798" y="5080"/>
                  </a:lnTo>
                  <a:lnTo>
                    <a:pt x="141401" y="1270"/>
                  </a:lnTo>
                  <a:lnTo>
                    <a:pt x="140055" y="1803"/>
                  </a:lnTo>
                  <a:lnTo>
                    <a:pt x="140055" y="11430"/>
                  </a:lnTo>
                  <a:lnTo>
                    <a:pt x="139433" y="11722"/>
                  </a:lnTo>
                  <a:lnTo>
                    <a:pt x="139496" y="11430"/>
                  </a:lnTo>
                  <a:lnTo>
                    <a:pt x="140055" y="11430"/>
                  </a:lnTo>
                  <a:lnTo>
                    <a:pt x="140055" y="1803"/>
                  </a:lnTo>
                  <a:lnTo>
                    <a:pt x="134899" y="3810"/>
                  </a:lnTo>
                  <a:lnTo>
                    <a:pt x="133667" y="2540"/>
                  </a:lnTo>
                  <a:lnTo>
                    <a:pt x="132435" y="1270"/>
                  </a:lnTo>
                  <a:lnTo>
                    <a:pt x="132524" y="2540"/>
                  </a:lnTo>
                  <a:lnTo>
                    <a:pt x="131699" y="2540"/>
                  </a:lnTo>
                  <a:lnTo>
                    <a:pt x="131673" y="1270"/>
                  </a:lnTo>
                  <a:lnTo>
                    <a:pt x="131140" y="1270"/>
                  </a:lnTo>
                  <a:lnTo>
                    <a:pt x="131152" y="2540"/>
                  </a:lnTo>
                  <a:lnTo>
                    <a:pt x="125158" y="2540"/>
                  </a:lnTo>
                  <a:lnTo>
                    <a:pt x="118668" y="0"/>
                  </a:lnTo>
                  <a:lnTo>
                    <a:pt x="109308" y="0"/>
                  </a:lnTo>
                  <a:lnTo>
                    <a:pt x="110845" y="3810"/>
                  </a:lnTo>
                  <a:lnTo>
                    <a:pt x="107683" y="2540"/>
                  </a:lnTo>
                  <a:lnTo>
                    <a:pt x="108318" y="1270"/>
                  </a:lnTo>
                  <a:lnTo>
                    <a:pt x="103847" y="3810"/>
                  </a:lnTo>
                  <a:lnTo>
                    <a:pt x="98717" y="3810"/>
                  </a:lnTo>
                  <a:lnTo>
                    <a:pt x="94615" y="6350"/>
                  </a:lnTo>
                  <a:lnTo>
                    <a:pt x="94703" y="5080"/>
                  </a:lnTo>
                  <a:lnTo>
                    <a:pt x="95135" y="5080"/>
                  </a:lnTo>
                  <a:lnTo>
                    <a:pt x="93941" y="3810"/>
                  </a:lnTo>
                  <a:lnTo>
                    <a:pt x="91655" y="6350"/>
                  </a:lnTo>
                  <a:lnTo>
                    <a:pt x="90982" y="6350"/>
                  </a:lnTo>
                  <a:lnTo>
                    <a:pt x="89877" y="5080"/>
                  </a:lnTo>
                  <a:lnTo>
                    <a:pt x="89014" y="7620"/>
                  </a:lnTo>
                  <a:lnTo>
                    <a:pt x="88239" y="7620"/>
                  </a:lnTo>
                  <a:lnTo>
                    <a:pt x="88087" y="7620"/>
                  </a:lnTo>
                  <a:lnTo>
                    <a:pt x="84836" y="7620"/>
                  </a:lnTo>
                  <a:lnTo>
                    <a:pt x="83705" y="10160"/>
                  </a:lnTo>
                  <a:lnTo>
                    <a:pt x="82194" y="10160"/>
                  </a:lnTo>
                  <a:lnTo>
                    <a:pt x="81813" y="11430"/>
                  </a:lnTo>
                  <a:lnTo>
                    <a:pt x="91503" y="11430"/>
                  </a:lnTo>
                  <a:lnTo>
                    <a:pt x="93776" y="12700"/>
                  </a:lnTo>
                  <a:lnTo>
                    <a:pt x="92900" y="12700"/>
                  </a:lnTo>
                  <a:lnTo>
                    <a:pt x="93573" y="13779"/>
                  </a:lnTo>
                  <a:lnTo>
                    <a:pt x="93687" y="13970"/>
                  </a:lnTo>
                  <a:lnTo>
                    <a:pt x="94703" y="15240"/>
                  </a:lnTo>
                  <a:lnTo>
                    <a:pt x="96024" y="12700"/>
                  </a:lnTo>
                  <a:lnTo>
                    <a:pt x="97802" y="13970"/>
                  </a:lnTo>
                  <a:lnTo>
                    <a:pt x="98780" y="13970"/>
                  </a:lnTo>
                  <a:lnTo>
                    <a:pt x="99796" y="12700"/>
                  </a:lnTo>
                  <a:lnTo>
                    <a:pt x="101561" y="11430"/>
                  </a:lnTo>
                  <a:lnTo>
                    <a:pt x="101650" y="12700"/>
                  </a:lnTo>
                  <a:lnTo>
                    <a:pt x="102514" y="10160"/>
                  </a:lnTo>
                  <a:lnTo>
                    <a:pt x="105791" y="9067"/>
                  </a:lnTo>
                  <a:lnTo>
                    <a:pt x="105613" y="8890"/>
                  </a:lnTo>
                  <a:lnTo>
                    <a:pt x="106299" y="8890"/>
                  </a:lnTo>
                  <a:lnTo>
                    <a:pt x="108839" y="8890"/>
                  </a:lnTo>
                  <a:lnTo>
                    <a:pt x="109143" y="10160"/>
                  </a:lnTo>
                  <a:lnTo>
                    <a:pt x="107746" y="10160"/>
                  </a:lnTo>
                  <a:lnTo>
                    <a:pt x="108699" y="11430"/>
                  </a:lnTo>
                  <a:lnTo>
                    <a:pt x="109550" y="10160"/>
                  </a:lnTo>
                  <a:lnTo>
                    <a:pt x="110324" y="10160"/>
                  </a:lnTo>
                  <a:lnTo>
                    <a:pt x="110324" y="11430"/>
                  </a:lnTo>
                  <a:lnTo>
                    <a:pt x="112407" y="10160"/>
                  </a:lnTo>
                  <a:lnTo>
                    <a:pt x="112293" y="9067"/>
                  </a:lnTo>
                  <a:lnTo>
                    <a:pt x="112268" y="8890"/>
                  </a:lnTo>
                  <a:lnTo>
                    <a:pt x="114338" y="8890"/>
                  </a:lnTo>
                  <a:lnTo>
                    <a:pt x="115506" y="6350"/>
                  </a:lnTo>
                  <a:lnTo>
                    <a:pt x="115468" y="8890"/>
                  </a:lnTo>
                  <a:lnTo>
                    <a:pt x="116674" y="7620"/>
                  </a:lnTo>
                  <a:lnTo>
                    <a:pt x="116903" y="8890"/>
                  </a:lnTo>
                  <a:lnTo>
                    <a:pt x="116992" y="9436"/>
                  </a:lnTo>
                  <a:lnTo>
                    <a:pt x="117119" y="10160"/>
                  </a:lnTo>
                  <a:lnTo>
                    <a:pt x="117817" y="9067"/>
                  </a:lnTo>
                  <a:lnTo>
                    <a:pt x="117919" y="8890"/>
                  </a:lnTo>
                  <a:lnTo>
                    <a:pt x="120002" y="7620"/>
                  </a:lnTo>
                  <a:lnTo>
                    <a:pt x="121589" y="7620"/>
                  </a:lnTo>
                  <a:lnTo>
                    <a:pt x="120738" y="8890"/>
                  </a:lnTo>
                  <a:lnTo>
                    <a:pt x="120421" y="9067"/>
                  </a:lnTo>
                  <a:lnTo>
                    <a:pt x="118897" y="10160"/>
                  </a:lnTo>
                  <a:lnTo>
                    <a:pt x="119989" y="10160"/>
                  </a:lnTo>
                  <a:lnTo>
                    <a:pt x="120535" y="9499"/>
                  </a:lnTo>
                  <a:lnTo>
                    <a:pt x="120307" y="10160"/>
                  </a:lnTo>
                  <a:lnTo>
                    <a:pt x="120599" y="10160"/>
                  </a:lnTo>
                  <a:lnTo>
                    <a:pt x="121031" y="9067"/>
                  </a:lnTo>
                  <a:lnTo>
                    <a:pt x="121094" y="8890"/>
                  </a:lnTo>
                  <a:lnTo>
                    <a:pt x="120891" y="9067"/>
                  </a:lnTo>
                  <a:lnTo>
                    <a:pt x="120586" y="9398"/>
                  </a:lnTo>
                  <a:lnTo>
                    <a:pt x="121031" y="8890"/>
                  </a:lnTo>
                  <a:lnTo>
                    <a:pt x="122440" y="7620"/>
                  </a:lnTo>
                  <a:lnTo>
                    <a:pt x="124142" y="7620"/>
                  </a:lnTo>
                  <a:lnTo>
                    <a:pt x="123685" y="11430"/>
                  </a:lnTo>
                  <a:lnTo>
                    <a:pt x="128511" y="8890"/>
                  </a:lnTo>
                  <a:lnTo>
                    <a:pt x="129489" y="11430"/>
                  </a:lnTo>
                  <a:lnTo>
                    <a:pt x="132499" y="10160"/>
                  </a:lnTo>
                  <a:lnTo>
                    <a:pt x="135178" y="12700"/>
                  </a:lnTo>
                  <a:lnTo>
                    <a:pt x="138112" y="12700"/>
                  </a:lnTo>
                  <a:lnTo>
                    <a:pt x="137680" y="10160"/>
                  </a:lnTo>
                  <a:lnTo>
                    <a:pt x="138925" y="13779"/>
                  </a:lnTo>
                  <a:lnTo>
                    <a:pt x="139242" y="12700"/>
                  </a:lnTo>
                  <a:lnTo>
                    <a:pt x="139623" y="13042"/>
                  </a:lnTo>
                  <a:lnTo>
                    <a:pt x="139280" y="12458"/>
                  </a:lnTo>
                  <a:lnTo>
                    <a:pt x="139369" y="12065"/>
                  </a:lnTo>
                  <a:lnTo>
                    <a:pt x="140296" y="12065"/>
                  </a:lnTo>
                  <a:lnTo>
                    <a:pt x="139687" y="11912"/>
                  </a:lnTo>
                  <a:lnTo>
                    <a:pt x="140944" y="11912"/>
                  </a:lnTo>
                  <a:lnTo>
                    <a:pt x="141071" y="12065"/>
                  </a:lnTo>
                  <a:lnTo>
                    <a:pt x="140296" y="12065"/>
                  </a:lnTo>
                  <a:lnTo>
                    <a:pt x="141249" y="12293"/>
                  </a:lnTo>
                  <a:lnTo>
                    <a:pt x="142595" y="13970"/>
                  </a:lnTo>
                  <a:lnTo>
                    <a:pt x="141554" y="13970"/>
                  </a:lnTo>
                  <a:lnTo>
                    <a:pt x="143357" y="15240"/>
                  </a:lnTo>
                  <a:lnTo>
                    <a:pt x="143878" y="15240"/>
                  </a:lnTo>
                  <a:lnTo>
                    <a:pt x="146723" y="13970"/>
                  </a:lnTo>
                  <a:lnTo>
                    <a:pt x="145630" y="17780"/>
                  </a:lnTo>
                  <a:lnTo>
                    <a:pt x="147866" y="16510"/>
                  </a:lnTo>
                  <a:lnTo>
                    <a:pt x="147053" y="17780"/>
                  </a:lnTo>
                  <a:lnTo>
                    <a:pt x="148120" y="16510"/>
                  </a:lnTo>
                  <a:lnTo>
                    <a:pt x="150215" y="19050"/>
                  </a:lnTo>
                  <a:lnTo>
                    <a:pt x="152298" y="17780"/>
                  </a:lnTo>
                  <a:lnTo>
                    <a:pt x="152222" y="19050"/>
                  </a:lnTo>
                  <a:lnTo>
                    <a:pt x="151688" y="19050"/>
                  </a:lnTo>
                  <a:lnTo>
                    <a:pt x="153898" y="20320"/>
                  </a:lnTo>
                  <a:lnTo>
                    <a:pt x="158432" y="20320"/>
                  </a:lnTo>
                  <a:lnTo>
                    <a:pt x="159651" y="22860"/>
                  </a:lnTo>
                  <a:lnTo>
                    <a:pt x="160566" y="22860"/>
                  </a:lnTo>
                  <a:lnTo>
                    <a:pt x="160794" y="24130"/>
                  </a:lnTo>
                  <a:lnTo>
                    <a:pt x="162280" y="24130"/>
                  </a:lnTo>
                  <a:lnTo>
                    <a:pt x="162687" y="25400"/>
                  </a:lnTo>
                  <a:lnTo>
                    <a:pt x="161759" y="25400"/>
                  </a:lnTo>
                  <a:lnTo>
                    <a:pt x="163652" y="27940"/>
                  </a:lnTo>
                  <a:lnTo>
                    <a:pt x="166382" y="26670"/>
                  </a:lnTo>
                  <a:lnTo>
                    <a:pt x="168605" y="27940"/>
                  </a:lnTo>
                  <a:lnTo>
                    <a:pt x="167500" y="29210"/>
                  </a:lnTo>
                  <a:lnTo>
                    <a:pt x="168935" y="31750"/>
                  </a:lnTo>
                  <a:lnTo>
                    <a:pt x="169443" y="31750"/>
                  </a:lnTo>
                  <a:lnTo>
                    <a:pt x="171894" y="34290"/>
                  </a:lnTo>
                  <a:lnTo>
                    <a:pt x="174802" y="35560"/>
                  </a:lnTo>
                  <a:lnTo>
                    <a:pt x="177622" y="36830"/>
                  </a:lnTo>
                  <a:lnTo>
                    <a:pt x="177685" y="38100"/>
                  </a:lnTo>
                  <a:lnTo>
                    <a:pt x="177749" y="39370"/>
                  </a:lnTo>
                  <a:lnTo>
                    <a:pt x="181876" y="41910"/>
                  </a:lnTo>
                  <a:lnTo>
                    <a:pt x="183248" y="45720"/>
                  </a:lnTo>
                  <a:lnTo>
                    <a:pt x="183159" y="44450"/>
                  </a:lnTo>
                  <a:lnTo>
                    <a:pt x="184823" y="44450"/>
                  </a:lnTo>
                  <a:lnTo>
                    <a:pt x="185064" y="45720"/>
                  </a:lnTo>
                  <a:lnTo>
                    <a:pt x="185686" y="45720"/>
                  </a:lnTo>
                  <a:lnTo>
                    <a:pt x="184988" y="46837"/>
                  </a:lnTo>
                  <a:lnTo>
                    <a:pt x="184886" y="46990"/>
                  </a:lnTo>
                  <a:lnTo>
                    <a:pt x="186156" y="48260"/>
                  </a:lnTo>
                  <a:lnTo>
                    <a:pt x="186893" y="49530"/>
                  </a:lnTo>
                  <a:lnTo>
                    <a:pt x="188633" y="48260"/>
                  </a:lnTo>
                  <a:lnTo>
                    <a:pt x="188468" y="49796"/>
                  </a:lnTo>
                  <a:lnTo>
                    <a:pt x="188315" y="49530"/>
                  </a:lnTo>
                  <a:lnTo>
                    <a:pt x="187629" y="49352"/>
                  </a:lnTo>
                  <a:lnTo>
                    <a:pt x="188455" y="49898"/>
                  </a:lnTo>
                  <a:lnTo>
                    <a:pt x="188226" y="52070"/>
                  </a:lnTo>
                  <a:lnTo>
                    <a:pt x="194424" y="53340"/>
                  </a:lnTo>
                  <a:lnTo>
                    <a:pt x="192938" y="57150"/>
                  </a:lnTo>
                  <a:lnTo>
                    <a:pt x="193738" y="57150"/>
                  </a:lnTo>
                  <a:lnTo>
                    <a:pt x="194208" y="58420"/>
                  </a:lnTo>
                  <a:lnTo>
                    <a:pt x="193967" y="58420"/>
                  </a:lnTo>
                  <a:lnTo>
                    <a:pt x="195884" y="63500"/>
                  </a:lnTo>
                  <a:lnTo>
                    <a:pt x="194983" y="63500"/>
                  </a:lnTo>
                  <a:lnTo>
                    <a:pt x="195262" y="64770"/>
                  </a:lnTo>
                  <a:lnTo>
                    <a:pt x="198628" y="63500"/>
                  </a:lnTo>
                  <a:lnTo>
                    <a:pt x="198843" y="64770"/>
                  </a:lnTo>
                  <a:lnTo>
                    <a:pt x="197142" y="64770"/>
                  </a:lnTo>
                  <a:lnTo>
                    <a:pt x="197180" y="67310"/>
                  </a:lnTo>
                  <a:lnTo>
                    <a:pt x="195681" y="69850"/>
                  </a:lnTo>
                  <a:lnTo>
                    <a:pt x="197218" y="72390"/>
                  </a:lnTo>
                  <a:lnTo>
                    <a:pt x="196418" y="72390"/>
                  </a:lnTo>
                  <a:lnTo>
                    <a:pt x="196367" y="73660"/>
                  </a:lnTo>
                  <a:lnTo>
                    <a:pt x="195275" y="76200"/>
                  </a:lnTo>
                  <a:lnTo>
                    <a:pt x="196075" y="76200"/>
                  </a:lnTo>
                  <a:lnTo>
                    <a:pt x="198120" y="80010"/>
                  </a:lnTo>
                  <a:lnTo>
                    <a:pt x="197002" y="80010"/>
                  </a:lnTo>
                  <a:lnTo>
                    <a:pt x="198424" y="81280"/>
                  </a:lnTo>
                  <a:lnTo>
                    <a:pt x="198818" y="81280"/>
                  </a:lnTo>
                  <a:lnTo>
                    <a:pt x="199212" y="83820"/>
                  </a:lnTo>
                  <a:lnTo>
                    <a:pt x="199669" y="83820"/>
                  </a:lnTo>
                  <a:lnTo>
                    <a:pt x="199072" y="85090"/>
                  </a:lnTo>
                  <a:lnTo>
                    <a:pt x="198348" y="85090"/>
                  </a:lnTo>
                  <a:lnTo>
                    <a:pt x="198272" y="86360"/>
                  </a:lnTo>
                  <a:lnTo>
                    <a:pt x="198653" y="86360"/>
                  </a:lnTo>
                  <a:lnTo>
                    <a:pt x="199478" y="87630"/>
                  </a:lnTo>
                  <a:lnTo>
                    <a:pt x="199936" y="87630"/>
                  </a:lnTo>
                  <a:lnTo>
                    <a:pt x="199199" y="90170"/>
                  </a:lnTo>
                  <a:lnTo>
                    <a:pt x="199644" y="90170"/>
                  </a:lnTo>
                  <a:lnTo>
                    <a:pt x="199301" y="91440"/>
                  </a:lnTo>
                  <a:lnTo>
                    <a:pt x="198691" y="91440"/>
                  </a:lnTo>
                  <a:lnTo>
                    <a:pt x="197713" y="92710"/>
                  </a:lnTo>
                  <a:lnTo>
                    <a:pt x="197154" y="92710"/>
                  </a:lnTo>
                  <a:lnTo>
                    <a:pt x="196888" y="93980"/>
                  </a:lnTo>
                  <a:lnTo>
                    <a:pt x="195541" y="92710"/>
                  </a:lnTo>
                  <a:lnTo>
                    <a:pt x="196240" y="93980"/>
                  </a:lnTo>
                  <a:lnTo>
                    <a:pt x="197815" y="96520"/>
                  </a:lnTo>
                  <a:lnTo>
                    <a:pt x="197904" y="95250"/>
                  </a:lnTo>
                  <a:lnTo>
                    <a:pt x="197967" y="93980"/>
                  </a:lnTo>
                  <a:lnTo>
                    <a:pt x="198145" y="92989"/>
                  </a:lnTo>
                  <a:lnTo>
                    <a:pt x="199694" y="93980"/>
                  </a:lnTo>
                  <a:lnTo>
                    <a:pt x="198513" y="96520"/>
                  </a:lnTo>
                  <a:lnTo>
                    <a:pt x="197815" y="96520"/>
                  </a:lnTo>
                  <a:lnTo>
                    <a:pt x="197243" y="97790"/>
                  </a:lnTo>
                  <a:lnTo>
                    <a:pt x="196773" y="97790"/>
                  </a:lnTo>
                  <a:lnTo>
                    <a:pt x="196723" y="99060"/>
                  </a:lnTo>
                  <a:lnTo>
                    <a:pt x="196545" y="99060"/>
                  </a:lnTo>
                  <a:lnTo>
                    <a:pt x="196596" y="101714"/>
                  </a:lnTo>
                  <a:lnTo>
                    <a:pt x="196316" y="101714"/>
                  </a:lnTo>
                  <a:lnTo>
                    <a:pt x="196164" y="100330"/>
                  </a:lnTo>
                  <a:lnTo>
                    <a:pt x="195643" y="100330"/>
                  </a:lnTo>
                  <a:lnTo>
                    <a:pt x="195948" y="101714"/>
                  </a:lnTo>
                  <a:lnTo>
                    <a:pt x="195859" y="102870"/>
                  </a:lnTo>
                  <a:lnTo>
                    <a:pt x="197739" y="102870"/>
                  </a:lnTo>
                  <a:lnTo>
                    <a:pt x="197688" y="101714"/>
                  </a:lnTo>
                  <a:lnTo>
                    <a:pt x="197675" y="101447"/>
                  </a:lnTo>
                  <a:lnTo>
                    <a:pt x="197942" y="101180"/>
                  </a:lnTo>
                  <a:lnTo>
                    <a:pt x="197650" y="101015"/>
                  </a:lnTo>
                  <a:lnTo>
                    <a:pt x="197624" y="100330"/>
                  </a:lnTo>
                  <a:lnTo>
                    <a:pt x="198158" y="100330"/>
                  </a:lnTo>
                  <a:lnTo>
                    <a:pt x="198640" y="101714"/>
                  </a:lnTo>
                  <a:lnTo>
                    <a:pt x="198094" y="101714"/>
                  </a:lnTo>
                  <a:lnTo>
                    <a:pt x="199682" y="102870"/>
                  </a:lnTo>
                  <a:lnTo>
                    <a:pt x="198310" y="103962"/>
                  </a:lnTo>
                  <a:lnTo>
                    <a:pt x="198310" y="116840"/>
                  </a:lnTo>
                  <a:lnTo>
                    <a:pt x="197548" y="118110"/>
                  </a:lnTo>
                  <a:lnTo>
                    <a:pt x="197269" y="116840"/>
                  </a:lnTo>
                  <a:lnTo>
                    <a:pt x="198310" y="116840"/>
                  </a:lnTo>
                  <a:lnTo>
                    <a:pt x="198310" y="103962"/>
                  </a:lnTo>
                  <a:lnTo>
                    <a:pt x="198031" y="104178"/>
                  </a:lnTo>
                  <a:lnTo>
                    <a:pt x="197091" y="105410"/>
                  </a:lnTo>
                  <a:lnTo>
                    <a:pt x="196113" y="105410"/>
                  </a:lnTo>
                  <a:lnTo>
                    <a:pt x="196608" y="107950"/>
                  </a:lnTo>
                  <a:lnTo>
                    <a:pt x="196481" y="109220"/>
                  </a:lnTo>
                  <a:lnTo>
                    <a:pt x="196354" y="110490"/>
                  </a:lnTo>
                  <a:lnTo>
                    <a:pt x="196227" y="111760"/>
                  </a:lnTo>
                  <a:lnTo>
                    <a:pt x="198259" y="113030"/>
                  </a:lnTo>
                  <a:lnTo>
                    <a:pt x="196837" y="113030"/>
                  </a:lnTo>
                  <a:lnTo>
                    <a:pt x="197307" y="114300"/>
                  </a:lnTo>
                  <a:lnTo>
                    <a:pt x="196989" y="115570"/>
                  </a:lnTo>
                  <a:lnTo>
                    <a:pt x="197040" y="115811"/>
                  </a:lnTo>
                  <a:lnTo>
                    <a:pt x="197116" y="118110"/>
                  </a:lnTo>
                  <a:lnTo>
                    <a:pt x="196684" y="118110"/>
                  </a:lnTo>
                  <a:lnTo>
                    <a:pt x="194081" y="121920"/>
                  </a:lnTo>
                  <a:lnTo>
                    <a:pt x="200075" y="124460"/>
                  </a:lnTo>
                  <a:lnTo>
                    <a:pt x="197192" y="128968"/>
                  </a:lnTo>
                  <a:lnTo>
                    <a:pt x="195770" y="134620"/>
                  </a:lnTo>
                  <a:lnTo>
                    <a:pt x="198094" y="139700"/>
                  </a:lnTo>
                  <a:lnTo>
                    <a:pt x="195973" y="144500"/>
                  </a:lnTo>
                  <a:lnTo>
                    <a:pt x="195846" y="144780"/>
                  </a:lnTo>
                  <a:lnTo>
                    <a:pt x="195402" y="147320"/>
                  </a:lnTo>
                  <a:lnTo>
                    <a:pt x="196342" y="147320"/>
                  </a:lnTo>
                  <a:lnTo>
                    <a:pt x="197040" y="148590"/>
                  </a:lnTo>
                  <a:lnTo>
                    <a:pt x="195821" y="148590"/>
                  </a:lnTo>
                  <a:lnTo>
                    <a:pt x="197218" y="149860"/>
                  </a:lnTo>
                  <a:lnTo>
                    <a:pt x="198259" y="152400"/>
                  </a:lnTo>
                  <a:lnTo>
                    <a:pt x="194246" y="154940"/>
                  </a:lnTo>
                  <a:lnTo>
                    <a:pt x="196926" y="157480"/>
                  </a:lnTo>
                  <a:lnTo>
                    <a:pt x="197624" y="156210"/>
                  </a:lnTo>
                  <a:lnTo>
                    <a:pt x="197713" y="157480"/>
                  </a:lnTo>
                  <a:lnTo>
                    <a:pt x="199123" y="160020"/>
                  </a:lnTo>
                  <a:lnTo>
                    <a:pt x="198894" y="161290"/>
                  </a:lnTo>
                  <a:lnTo>
                    <a:pt x="199034" y="161290"/>
                  </a:lnTo>
                  <a:lnTo>
                    <a:pt x="199758" y="162560"/>
                  </a:lnTo>
                  <a:lnTo>
                    <a:pt x="200507" y="162560"/>
                  </a:lnTo>
                  <a:lnTo>
                    <a:pt x="201206" y="165100"/>
                  </a:lnTo>
                  <a:lnTo>
                    <a:pt x="198081" y="163830"/>
                  </a:lnTo>
                  <a:lnTo>
                    <a:pt x="199796" y="166370"/>
                  </a:lnTo>
                  <a:lnTo>
                    <a:pt x="200698" y="167640"/>
                  </a:lnTo>
                  <a:lnTo>
                    <a:pt x="203111" y="167640"/>
                  </a:lnTo>
                  <a:lnTo>
                    <a:pt x="202958" y="166370"/>
                  </a:lnTo>
                  <a:lnTo>
                    <a:pt x="204330" y="166370"/>
                  </a:lnTo>
                  <a:lnTo>
                    <a:pt x="205816" y="165100"/>
                  </a:lnTo>
                  <a:lnTo>
                    <a:pt x="207492" y="165100"/>
                  </a:lnTo>
                  <a:close/>
                </a:path>
                <a:path w="301625" h="441325">
                  <a:moveTo>
                    <a:pt x="226834" y="217246"/>
                  </a:moveTo>
                  <a:lnTo>
                    <a:pt x="226225" y="214553"/>
                  </a:lnTo>
                  <a:lnTo>
                    <a:pt x="225831" y="214553"/>
                  </a:lnTo>
                  <a:lnTo>
                    <a:pt x="226834" y="217246"/>
                  </a:lnTo>
                  <a:close/>
                </a:path>
                <a:path w="301625" h="441325">
                  <a:moveTo>
                    <a:pt x="241439" y="241071"/>
                  </a:moveTo>
                  <a:lnTo>
                    <a:pt x="241223" y="238175"/>
                  </a:lnTo>
                  <a:lnTo>
                    <a:pt x="239928" y="237172"/>
                  </a:lnTo>
                  <a:lnTo>
                    <a:pt x="241439" y="241071"/>
                  </a:lnTo>
                  <a:close/>
                </a:path>
                <a:path w="301625" h="441325">
                  <a:moveTo>
                    <a:pt x="241617" y="264071"/>
                  </a:moveTo>
                  <a:lnTo>
                    <a:pt x="240779" y="262940"/>
                  </a:lnTo>
                  <a:lnTo>
                    <a:pt x="240131" y="261747"/>
                  </a:lnTo>
                  <a:lnTo>
                    <a:pt x="239445" y="260540"/>
                  </a:lnTo>
                  <a:lnTo>
                    <a:pt x="238760" y="259270"/>
                  </a:lnTo>
                  <a:lnTo>
                    <a:pt x="239534" y="260921"/>
                  </a:lnTo>
                  <a:lnTo>
                    <a:pt x="240487" y="262547"/>
                  </a:lnTo>
                  <a:lnTo>
                    <a:pt x="241617" y="264071"/>
                  </a:lnTo>
                  <a:close/>
                </a:path>
                <a:path w="301625" h="441325">
                  <a:moveTo>
                    <a:pt x="266077" y="270802"/>
                  </a:moveTo>
                  <a:lnTo>
                    <a:pt x="264477" y="270586"/>
                  </a:lnTo>
                  <a:lnTo>
                    <a:pt x="263359" y="270294"/>
                  </a:lnTo>
                  <a:lnTo>
                    <a:pt x="263169" y="270903"/>
                  </a:lnTo>
                  <a:lnTo>
                    <a:pt x="265137" y="270827"/>
                  </a:lnTo>
                  <a:lnTo>
                    <a:pt x="266077" y="270802"/>
                  </a:lnTo>
                  <a:close/>
                </a:path>
                <a:path w="301625" h="441325">
                  <a:moveTo>
                    <a:pt x="270344" y="270941"/>
                  </a:moveTo>
                  <a:lnTo>
                    <a:pt x="268681" y="270738"/>
                  </a:lnTo>
                  <a:lnTo>
                    <a:pt x="266077" y="270814"/>
                  </a:lnTo>
                  <a:lnTo>
                    <a:pt x="267373" y="271018"/>
                  </a:lnTo>
                  <a:lnTo>
                    <a:pt x="268986" y="271132"/>
                  </a:lnTo>
                  <a:lnTo>
                    <a:pt x="270344" y="270941"/>
                  </a:lnTo>
                  <a:close/>
                </a:path>
                <a:path w="301625" h="441325">
                  <a:moveTo>
                    <a:pt x="301523" y="315048"/>
                  </a:moveTo>
                  <a:lnTo>
                    <a:pt x="300736" y="315074"/>
                  </a:lnTo>
                  <a:lnTo>
                    <a:pt x="298907" y="315239"/>
                  </a:lnTo>
                  <a:lnTo>
                    <a:pt x="300151" y="315188"/>
                  </a:lnTo>
                  <a:lnTo>
                    <a:pt x="301523" y="315048"/>
                  </a:lnTo>
                  <a:close/>
                </a:path>
              </a:pathLst>
            </a:custGeom>
            <a:solidFill>
              <a:srgbClr val="231F20"/>
            </a:solidFill>
          </p:spPr>
          <p:txBody>
            <a:bodyPr wrap="square" lIns="0" tIns="0" rIns="0" bIns="0" rtlCol="0"/>
            <a:lstStyle/>
            <a:p>
              <a:endParaRPr/>
            </a:p>
          </p:txBody>
        </p:sp>
        <p:sp>
          <p:nvSpPr>
            <p:cNvPr id="48" name="object 48"/>
            <p:cNvSpPr/>
            <p:nvPr/>
          </p:nvSpPr>
          <p:spPr>
            <a:xfrm>
              <a:off x="9540468" y="6481724"/>
              <a:ext cx="97155" cy="40005"/>
            </a:xfrm>
            <a:custGeom>
              <a:avLst/>
              <a:gdLst/>
              <a:ahLst/>
              <a:cxnLst/>
              <a:rect l="l" t="t" r="r" b="b"/>
              <a:pathLst>
                <a:path w="97154" h="40004">
                  <a:moveTo>
                    <a:pt x="647" y="8229"/>
                  </a:moveTo>
                  <a:lnTo>
                    <a:pt x="431" y="7721"/>
                  </a:lnTo>
                  <a:lnTo>
                    <a:pt x="622" y="8293"/>
                  </a:lnTo>
                  <a:close/>
                </a:path>
                <a:path w="97154" h="40004">
                  <a:moveTo>
                    <a:pt x="3111" y="11811"/>
                  </a:moveTo>
                  <a:lnTo>
                    <a:pt x="2819" y="11938"/>
                  </a:lnTo>
                  <a:lnTo>
                    <a:pt x="2908" y="12065"/>
                  </a:lnTo>
                  <a:lnTo>
                    <a:pt x="2997" y="12192"/>
                  </a:lnTo>
                  <a:lnTo>
                    <a:pt x="3086" y="12319"/>
                  </a:lnTo>
                  <a:lnTo>
                    <a:pt x="3111" y="11811"/>
                  </a:lnTo>
                  <a:close/>
                </a:path>
                <a:path w="97154" h="40004">
                  <a:moveTo>
                    <a:pt x="3987" y="12065"/>
                  </a:moveTo>
                  <a:lnTo>
                    <a:pt x="3886" y="11303"/>
                  </a:lnTo>
                  <a:lnTo>
                    <a:pt x="3594" y="11049"/>
                  </a:lnTo>
                  <a:lnTo>
                    <a:pt x="3619" y="11811"/>
                  </a:lnTo>
                  <a:lnTo>
                    <a:pt x="3987" y="12065"/>
                  </a:lnTo>
                  <a:close/>
                </a:path>
                <a:path w="97154" h="40004">
                  <a:moveTo>
                    <a:pt x="8216" y="30060"/>
                  </a:moveTo>
                  <a:lnTo>
                    <a:pt x="8051" y="29857"/>
                  </a:lnTo>
                  <a:lnTo>
                    <a:pt x="7772" y="29603"/>
                  </a:lnTo>
                  <a:lnTo>
                    <a:pt x="7886" y="29984"/>
                  </a:lnTo>
                  <a:lnTo>
                    <a:pt x="8216" y="30060"/>
                  </a:lnTo>
                  <a:close/>
                </a:path>
                <a:path w="97154" h="40004">
                  <a:moveTo>
                    <a:pt x="8585" y="30200"/>
                  </a:moveTo>
                  <a:lnTo>
                    <a:pt x="8267" y="30111"/>
                  </a:lnTo>
                  <a:lnTo>
                    <a:pt x="8585" y="30200"/>
                  </a:lnTo>
                  <a:close/>
                </a:path>
                <a:path w="97154" h="40004">
                  <a:moveTo>
                    <a:pt x="9613" y="26047"/>
                  </a:moveTo>
                  <a:close/>
                </a:path>
                <a:path w="97154" h="40004">
                  <a:moveTo>
                    <a:pt x="9956" y="10160"/>
                  </a:moveTo>
                  <a:lnTo>
                    <a:pt x="9944" y="9652"/>
                  </a:lnTo>
                  <a:lnTo>
                    <a:pt x="9817" y="10033"/>
                  </a:lnTo>
                  <a:lnTo>
                    <a:pt x="9804" y="10287"/>
                  </a:lnTo>
                  <a:lnTo>
                    <a:pt x="9956" y="10160"/>
                  </a:lnTo>
                  <a:close/>
                </a:path>
                <a:path w="97154" h="40004">
                  <a:moveTo>
                    <a:pt x="10502" y="24904"/>
                  </a:moveTo>
                  <a:lnTo>
                    <a:pt x="10477" y="24650"/>
                  </a:lnTo>
                  <a:lnTo>
                    <a:pt x="10274" y="24777"/>
                  </a:lnTo>
                  <a:lnTo>
                    <a:pt x="10401" y="25031"/>
                  </a:lnTo>
                  <a:lnTo>
                    <a:pt x="10502" y="24904"/>
                  </a:lnTo>
                  <a:close/>
                </a:path>
                <a:path w="97154" h="40004">
                  <a:moveTo>
                    <a:pt x="10515" y="11049"/>
                  </a:moveTo>
                  <a:lnTo>
                    <a:pt x="10414" y="10795"/>
                  </a:lnTo>
                  <a:lnTo>
                    <a:pt x="10350" y="10668"/>
                  </a:lnTo>
                  <a:lnTo>
                    <a:pt x="10223" y="10795"/>
                  </a:lnTo>
                  <a:lnTo>
                    <a:pt x="10160" y="11049"/>
                  </a:lnTo>
                  <a:lnTo>
                    <a:pt x="10515" y="11049"/>
                  </a:lnTo>
                  <a:close/>
                </a:path>
                <a:path w="97154" h="40004">
                  <a:moveTo>
                    <a:pt x="10858" y="25285"/>
                  </a:moveTo>
                  <a:lnTo>
                    <a:pt x="10756" y="25158"/>
                  </a:lnTo>
                  <a:lnTo>
                    <a:pt x="10515" y="25031"/>
                  </a:lnTo>
                  <a:lnTo>
                    <a:pt x="10566" y="25285"/>
                  </a:lnTo>
                  <a:lnTo>
                    <a:pt x="10858" y="25285"/>
                  </a:lnTo>
                  <a:close/>
                </a:path>
                <a:path w="97154" h="40004">
                  <a:moveTo>
                    <a:pt x="12484" y="23253"/>
                  </a:moveTo>
                  <a:lnTo>
                    <a:pt x="12344" y="23126"/>
                  </a:lnTo>
                  <a:lnTo>
                    <a:pt x="12280" y="22999"/>
                  </a:lnTo>
                  <a:lnTo>
                    <a:pt x="12204" y="22872"/>
                  </a:lnTo>
                  <a:lnTo>
                    <a:pt x="12293" y="23634"/>
                  </a:lnTo>
                  <a:lnTo>
                    <a:pt x="12433" y="23507"/>
                  </a:lnTo>
                  <a:lnTo>
                    <a:pt x="12484" y="23253"/>
                  </a:lnTo>
                  <a:close/>
                </a:path>
                <a:path w="97154" h="40004">
                  <a:moveTo>
                    <a:pt x="13195" y="10033"/>
                  </a:moveTo>
                  <a:lnTo>
                    <a:pt x="13042" y="10287"/>
                  </a:lnTo>
                  <a:lnTo>
                    <a:pt x="13195" y="10160"/>
                  </a:lnTo>
                  <a:lnTo>
                    <a:pt x="13195" y="10033"/>
                  </a:lnTo>
                  <a:close/>
                </a:path>
                <a:path w="97154" h="40004">
                  <a:moveTo>
                    <a:pt x="13195" y="9652"/>
                  </a:moveTo>
                  <a:lnTo>
                    <a:pt x="13144" y="9829"/>
                  </a:lnTo>
                  <a:lnTo>
                    <a:pt x="13195" y="9652"/>
                  </a:lnTo>
                  <a:close/>
                </a:path>
                <a:path w="97154" h="40004">
                  <a:moveTo>
                    <a:pt x="14998" y="8636"/>
                  </a:moveTo>
                  <a:lnTo>
                    <a:pt x="14693" y="8636"/>
                  </a:lnTo>
                  <a:lnTo>
                    <a:pt x="14744" y="8890"/>
                  </a:lnTo>
                  <a:lnTo>
                    <a:pt x="14833" y="9347"/>
                  </a:lnTo>
                  <a:lnTo>
                    <a:pt x="14986" y="9017"/>
                  </a:lnTo>
                  <a:lnTo>
                    <a:pt x="14998" y="8636"/>
                  </a:lnTo>
                  <a:close/>
                </a:path>
                <a:path w="97154" h="40004">
                  <a:moveTo>
                    <a:pt x="16167" y="2540"/>
                  </a:moveTo>
                  <a:lnTo>
                    <a:pt x="16065" y="2286"/>
                  </a:lnTo>
                  <a:lnTo>
                    <a:pt x="16002" y="2159"/>
                  </a:lnTo>
                  <a:lnTo>
                    <a:pt x="15900" y="1651"/>
                  </a:lnTo>
                  <a:lnTo>
                    <a:pt x="15925" y="1143"/>
                  </a:lnTo>
                  <a:lnTo>
                    <a:pt x="15316" y="1651"/>
                  </a:lnTo>
                  <a:lnTo>
                    <a:pt x="14630" y="1397"/>
                  </a:lnTo>
                  <a:lnTo>
                    <a:pt x="14528" y="1651"/>
                  </a:lnTo>
                  <a:lnTo>
                    <a:pt x="14439" y="1905"/>
                  </a:lnTo>
                  <a:lnTo>
                    <a:pt x="14351" y="2159"/>
                  </a:lnTo>
                  <a:lnTo>
                    <a:pt x="14300" y="2286"/>
                  </a:lnTo>
                  <a:lnTo>
                    <a:pt x="14211" y="2540"/>
                  </a:lnTo>
                  <a:lnTo>
                    <a:pt x="16167" y="2540"/>
                  </a:lnTo>
                  <a:close/>
                </a:path>
                <a:path w="97154" h="40004">
                  <a:moveTo>
                    <a:pt x="16802" y="2540"/>
                  </a:moveTo>
                  <a:lnTo>
                    <a:pt x="16167" y="2540"/>
                  </a:lnTo>
                  <a:lnTo>
                    <a:pt x="16217" y="2667"/>
                  </a:lnTo>
                  <a:lnTo>
                    <a:pt x="16764" y="2667"/>
                  </a:lnTo>
                  <a:lnTo>
                    <a:pt x="16802" y="2540"/>
                  </a:lnTo>
                  <a:close/>
                </a:path>
                <a:path w="97154" h="40004">
                  <a:moveTo>
                    <a:pt x="17221" y="2540"/>
                  </a:moveTo>
                  <a:lnTo>
                    <a:pt x="16802" y="2540"/>
                  </a:lnTo>
                  <a:lnTo>
                    <a:pt x="16827" y="2667"/>
                  </a:lnTo>
                  <a:lnTo>
                    <a:pt x="17170" y="2667"/>
                  </a:lnTo>
                  <a:lnTo>
                    <a:pt x="17221" y="2540"/>
                  </a:lnTo>
                  <a:close/>
                </a:path>
                <a:path w="97154" h="40004">
                  <a:moveTo>
                    <a:pt x="17373" y="23126"/>
                  </a:moveTo>
                  <a:lnTo>
                    <a:pt x="17233" y="23190"/>
                  </a:lnTo>
                  <a:lnTo>
                    <a:pt x="17056" y="23253"/>
                  </a:lnTo>
                  <a:lnTo>
                    <a:pt x="17233" y="23253"/>
                  </a:lnTo>
                  <a:lnTo>
                    <a:pt x="17373" y="23126"/>
                  </a:lnTo>
                  <a:close/>
                </a:path>
                <a:path w="97154" h="40004">
                  <a:moveTo>
                    <a:pt x="18389" y="23380"/>
                  </a:moveTo>
                  <a:lnTo>
                    <a:pt x="18262" y="23507"/>
                  </a:lnTo>
                  <a:lnTo>
                    <a:pt x="18199" y="23761"/>
                  </a:lnTo>
                  <a:lnTo>
                    <a:pt x="18389" y="23634"/>
                  </a:lnTo>
                  <a:lnTo>
                    <a:pt x="18389" y="23380"/>
                  </a:lnTo>
                  <a:close/>
                </a:path>
                <a:path w="97154" h="40004">
                  <a:moveTo>
                    <a:pt x="19215" y="1905"/>
                  </a:moveTo>
                  <a:lnTo>
                    <a:pt x="18719" y="1524"/>
                  </a:lnTo>
                  <a:lnTo>
                    <a:pt x="18757" y="1397"/>
                  </a:lnTo>
                  <a:lnTo>
                    <a:pt x="18846" y="1143"/>
                  </a:lnTo>
                  <a:lnTo>
                    <a:pt x="18935" y="889"/>
                  </a:lnTo>
                  <a:lnTo>
                    <a:pt x="18770" y="1016"/>
                  </a:lnTo>
                  <a:lnTo>
                    <a:pt x="18707" y="1143"/>
                  </a:lnTo>
                  <a:lnTo>
                    <a:pt x="18592" y="1397"/>
                  </a:lnTo>
                  <a:lnTo>
                    <a:pt x="18478" y="1651"/>
                  </a:lnTo>
                  <a:lnTo>
                    <a:pt x="18351" y="1905"/>
                  </a:lnTo>
                  <a:lnTo>
                    <a:pt x="18237" y="2159"/>
                  </a:lnTo>
                  <a:lnTo>
                    <a:pt x="18122" y="2413"/>
                  </a:lnTo>
                  <a:lnTo>
                    <a:pt x="18046" y="2286"/>
                  </a:lnTo>
                  <a:lnTo>
                    <a:pt x="17818" y="1905"/>
                  </a:lnTo>
                  <a:lnTo>
                    <a:pt x="17805" y="1651"/>
                  </a:lnTo>
                  <a:lnTo>
                    <a:pt x="17792" y="1524"/>
                  </a:lnTo>
                  <a:lnTo>
                    <a:pt x="17627" y="1651"/>
                  </a:lnTo>
                  <a:lnTo>
                    <a:pt x="17500" y="1397"/>
                  </a:lnTo>
                  <a:lnTo>
                    <a:pt x="17475" y="1143"/>
                  </a:lnTo>
                  <a:lnTo>
                    <a:pt x="18707" y="1143"/>
                  </a:lnTo>
                  <a:lnTo>
                    <a:pt x="18707" y="1016"/>
                  </a:lnTo>
                  <a:lnTo>
                    <a:pt x="17462" y="1016"/>
                  </a:lnTo>
                  <a:lnTo>
                    <a:pt x="17411" y="635"/>
                  </a:lnTo>
                  <a:lnTo>
                    <a:pt x="17322" y="1143"/>
                  </a:lnTo>
                  <a:lnTo>
                    <a:pt x="17310" y="1397"/>
                  </a:lnTo>
                  <a:lnTo>
                    <a:pt x="17094" y="1397"/>
                  </a:lnTo>
                  <a:lnTo>
                    <a:pt x="17145" y="1143"/>
                  </a:lnTo>
                  <a:lnTo>
                    <a:pt x="17322" y="1143"/>
                  </a:lnTo>
                  <a:lnTo>
                    <a:pt x="17322" y="698"/>
                  </a:lnTo>
                  <a:lnTo>
                    <a:pt x="17005" y="889"/>
                  </a:lnTo>
                  <a:lnTo>
                    <a:pt x="16827" y="889"/>
                  </a:lnTo>
                  <a:lnTo>
                    <a:pt x="16725" y="1790"/>
                  </a:lnTo>
                  <a:lnTo>
                    <a:pt x="16510" y="1651"/>
                  </a:lnTo>
                  <a:lnTo>
                    <a:pt x="16637" y="2413"/>
                  </a:lnTo>
                  <a:lnTo>
                    <a:pt x="16764" y="2324"/>
                  </a:lnTo>
                  <a:lnTo>
                    <a:pt x="16802" y="2540"/>
                  </a:lnTo>
                  <a:lnTo>
                    <a:pt x="16865" y="2286"/>
                  </a:lnTo>
                  <a:lnTo>
                    <a:pt x="17322" y="2286"/>
                  </a:lnTo>
                  <a:lnTo>
                    <a:pt x="17221" y="2540"/>
                  </a:lnTo>
                  <a:lnTo>
                    <a:pt x="18224" y="2540"/>
                  </a:lnTo>
                  <a:lnTo>
                    <a:pt x="18211" y="2667"/>
                  </a:lnTo>
                  <a:lnTo>
                    <a:pt x="18846" y="2667"/>
                  </a:lnTo>
                  <a:lnTo>
                    <a:pt x="18923" y="2413"/>
                  </a:lnTo>
                  <a:lnTo>
                    <a:pt x="19037" y="1905"/>
                  </a:lnTo>
                  <a:lnTo>
                    <a:pt x="19215" y="1905"/>
                  </a:lnTo>
                  <a:close/>
                </a:path>
                <a:path w="97154" h="40004">
                  <a:moveTo>
                    <a:pt x="19786" y="3175"/>
                  </a:moveTo>
                  <a:lnTo>
                    <a:pt x="19608" y="3429"/>
                  </a:lnTo>
                  <a:lnTo>
                    <a:pt x="19773" y="3429"/>
                  </a:lnTo>
                  <a:lnTo>
                    <a:pt x="19786" y="3175"/>
                  </a:lnTo>
                  <a:close/>
                </a:path>
                <a:path w="97154" h="40004">
                  <a:moveTo>
                    <a:pt x="19913" y="24726"/>
                  </a:moveTo>
                  <a:lnTo>
                    <a:pt x="19799" y="24879"/>
                  </a:lnTo>
                  <a:lnTo>
                    <a:pt x="19913" y="24726"/>
                  </a:lnTo>
                  <a:close/>
                </a:path>
                <a:path w="97154" h="40004">
                  <a:moveTo>
                    <a:pt x="21755" y="25730"/>
                  </a:moveTo>
                  <a:lnTo>
                    <a:pt x="21539" y="25831"/>
                  </a:lnTo>
                  <a:lnTo>
                    <a:pt x="21755" y="25730"/>
                  </a:lnTo>
                  <a:close/>
                </a:path>
                <a:path w="97154" h="40004">
                  <a:moveTo>
                    <a:pt x="22021" y="2540"/>
                  </a:moveTo>
                  <a:lnTo>
                    <a:pt x="19100" y="2540"/>
                  </a:lnTo>
                  <a:lnTo>
                    <a:pt x="19177" y="2667"/>
                  </a:lnTo>
                  <a:lnTo>
                    <a:pt x="21983" y="2667"/>
                  </a:lnTo>
                  <a:lnTo>
                    <a:pt x="22021" y="2540"/>
                  </a:lnTo>
                  <a:close/>
                </a:path>
                <a:path w="97154" h="40004">
                  <a:moveTo>
                    <a:pt x="22567" y="30861"/>
                  </a:moveTo>
                  <a:lnTo>
                    <a:pt x="22275" y="30835"/>
                  </a:lnTo>
                  <a:lnTo>
                    <a:pt x="22567" y="30861"/>
                  </a:lnTo>
                  <a:close/>
                </a:path>
                <a:path w="97154" h="40004">
                  <a:moveTo>
                    <a:pt x="23228" y="1016"/>
                  </a:moveTo>
                  <a:lnTo>
                    <a:pt x="18897" y="1016"/>
                  </a:lnTo>
                  <a:lnTo>
                    <a:pt x="18846" y="1143"/>
                  </a:lnTo>
                  <a:lnTo>
                    <a:pt x="23228" y="1143"/>
                  </a:lnTo>
                  <a:lnTo>
                    <a:pt x="23228" y="1016"/>
                  </a:lnTo>
                  <a:close/>
                </a:path>
                <a:path w="97154" h="40004">
                  <a:moveTo>
                    <a:pt x="23253" y="508"/>
                  </a:moveTo>
                  <a:lnTo>
                    <a:pt x="19075" y="508"/>
                  </a:lnTo>
                  <a:lnTo>
                    <a:pt x="18986" y="635"/>
                  </a:lnTo>
                  <a:lnTo>
                    <a:pt x="18910" y="762"/>
                  </a:lnTo>
                  <a:lnTo>
                    <a:pt x="23241" y="762"/>
                  </a:lnTo>
                  <a:lnTo>
                    <a:pt x="23253" y="508"/>
                  </a:lnTo>
                  <a:close/>
                </a:path>
                <a:path w="97154" h="40004">
                  <a:moveTo>
                    <a:pt x="23736" y="31000"/>
                  </a:moveTo>
                  <a:lnTo>
                    <a:pt x="23406" y="31000"/>
                  </a:lnTo>
                  <a:lnTo>
                    <a:pt x="23736" y="31127"/>
                  </a:lnTo>
                  <a:lnTo>
                    <a:pt x="23736" y="31000"/>
                  </a:lnTo>
                  <a:close/>
                </a:path>
                <a:path w="97154" h="40004">
                  <a:moveTo>
                    <a:pt x="23761" y="31635"/>
                  </a:moveTo>
                  <a:lnTo>
                    <a:pt x="23736" y="31254"/>
                  </a:lnTo>
                  <a:lnTo>
                    <a:pt x="23736" y="31127"/>
                  </a:lnTo>
                  <a:lnTo>
                    <a:pt x="23063" y="30873"/>
                  </a:lnTo>
                  <a:lnTo>
                    <a:pt x="22148" y="30873"/>
                  </a:lnTo>
                  <a:lnTo>
                    <a:pt x="22148" y="30035"/>
                  </a:lnTo>
                  <a:lnTo>
                    <a:pt x="22580" y="29984"/>
                  </a:lnTo>
                  <a:lnTo>
                    <a:pt x="22148" y="29984"/>
                  </a:lnTo>
                  <a:lnTo>
                    <a:pt x="22148" y="29743"/>
                  </a:lnTo>
                  <a:lnTo>
                    <a:pt x="22148" y="29540"/>
                  </a:lnTo>
                  <a:lnTo>
                    <a:pt x="22567" y="29349"/>
                  </a:lnTo>
                  <a:lnTo>
                    <a:pt x="22148" y="29476"/>
                  </a:lnTo>
                  <a:lnTo>
                    <a:pt x="22529" y="29222"/>
                  </a:lnTo>
                  <a:lnTo>
                    <a:pt x="22707" y="29095"/>
                  </a:lnTo>
                  <a:lnTo>
                    <a:pt x="22974" y="28968"/>
                  </a:lnTo>
                  <a:lnTo>
                    <a:pt x="22148" y="29083"/>
                  </a:lnTo>
                  <a:lnTo>
                    <a:pt x="22275" y="28968"/>
                  </a:lnTo>
                  <a:lnTo>
                    <a:pt x="22529" y="28841"/>
                  </a:lnTo>
                  <a:lnTo>
                    <a:pt x="22263" y="28600"/>
                  </a:lnTo>
                  <a:lnTo>
                    <a:pt x="22593" y="28460"/>
                  </a:lnTo>
                  <a:lnTo>
                    <a:pt x="22250" y="28549"/>
                  </a:lnTo>
                  <a:lnTo>
                    <a:pt x="22199" y="28714"/>
                  </a:lnTo>
                  <a:lnTo>
                    <a:pt x="22250" y="28549"/>
                  </a:lnTo>
                  <a:lnTo>
                    <a:pt x="22148" y="28232"/>
                  </a:lnTo>
                  <a:lnTo>
                    <a:pt x="22148" y="27978"/>
                  </a:lnTo>
                  <a:lnTo>
                    <a:pt x="22428" y="27825"/>
                  </a:lnTo>
                  <a:lnTo>
                    <a:pt x="22237" y="27825"/>
                  </a:lnTo>
                  <a:lnTo>
                    <a:pt x="22428" y="27698"/>
                  </a:lnTo>
                  <a:lnTo>
                    <a:pt x="22148" y="27813"/>
                  </a:lnTo>
                  <a:lnTo>
                    <a:pt x="22326" y="27571"/>
                  </a:lnTo>
                  <a:lnTo>
                    <a:pt x="22148" y="27635"/>
                  </a:lnTo>
                  <a:lnTo>
                    <a:pt x="22148" y="27368"/>
                  </a:lnTo>
                  <a:lnTo>
                    <a:pt x="22352" y="27190"/>
                  </a:lnTo>
                  <a:lnTo>
                    <a:pt x="22161" y="27190"/>
                  </a:lnTo>
                  <a:lnTo>
                    <a:pt x="22034" y="27178"/>
                  </a:lnTo>
                  <a:lnTo>
                    <a:pt x="22161" y="27127"/>
                  </a:lnTo>
                  <a:lnTo>
                    <a:pt x="22339" y="27025"/>
                  </a:lnTo>
                  <a:lnTo>
                    <a:pt x="22034" y="27139"/>
                  </a:lnTo>
                  <a:lnTo>
                    <a:pt x="21590" y="26746"/>
                  </a:lnTo>
                  <a:lnTo>
                    <a:pt x="21615" y="26555"/>
                  </a:lnTo>
                  <a:lnTo>
                    <a:pt x="21691" y="26301"/>
                  </a:lnTo>
                  <a:lnTo>
                    <a:pt x="21348" y="26504"/>
                  </a:lnTo>
                  <a:lnTo>
                    <a:pt x="21170" y="26327"/>
                  </a:lnTo>
                  <a:lnTo>
                    <a:pt x="21475" y="26047"/>
                  </a:lnTo>
                  <a:lnTo>
                    <a:pt x="21170" y="26047"/>
                  </a:lnTo>
                  <a:lnTo>
                    <a:pt x="21361" y="25920"/>
                  </a:lnTo>
                  <a:lnTo>
                    <a:pt x="21551" y="25793"/>
                  </a:lnTo>
                  <a:lnTo>
                    <a:pt x="21399" y="25666"/>
                  </a:lnTo>
                  <a:lnTo>
                    <a:pt x="20916" y="25920"/>
                  </a:lnTo>
                  <a:lnTo>
                    <a:pt x="20955" y="25666"/>
                  </a:lnTo>
                  <a:lnTo>
                    <a:pt x="20828" y="25666"/>
                  </a:lnTo>
                  <a:lnTo>
                    <a:pt x="20675" y="25793"/>
                  </a:lnTo>
                  <a:lnTo>
                    <a:pt x="20612" y="25666"/>
                  </a:lnTo>
                  <a:lnTo>
                    <a:pt x="20726" y="25412"/>
                  </a:lnTo>
                  <a:lnTo>
                    <a:pt x="20751" y="25285"/>
                  </a:lnTo>
                  <a:lnTo>
                    <a:pt x="20586" y="25412"/>
                  </a:lnTo>
                  <a:lnTo>
                    <a:pt x="20370" y="25285"/>
                  </a:lnTo>
                  <a:lnTo>
                    <a:pt x="20383" y="25158"/>
                  </a:lnTo>
                  <a:lnTo>
                    <a:pt x="20561" y="25158"/>
                  </a:lnTo>
                  <a:lnTo>
                    <a:pt x="20586" y="25031"/>
                  </a:lnTo>
                  <a:lnTo>
                    <a:pt x="20408" y="25031"/>
                  </a:lnTo>
                  <a:lnTo>
                    <a:pt x="20434" y="24904"/>
                  </a:lnTo>
                  <a:lnTo>
                    <a:pt x="20497" y="24777"/>
                  </a:lnTo>
                  <a:lnTo>
                    <a:pt x="20294" y="24904"/>
                  </a:lnTo>
                  <a:lnTo>
                    <a:pt x="20218" y="24777"/>
                  </a:lnTo>
                  <a:lnTo>
                    <a:pt x="20129" y="24650"/>
                  </a:lnTo>
                  <a:lnTo>
                    <a:pt x="20053" y="24777"/>
                  </a:lnTo>
                  <a:lnTo>
                    <a:pt x="19964" y="24904"/>
                  </a:lnTo>
                  <a:lnTo>
                    <a:pt x="19875" y="25031"/>
                  </a:lnTo>
                  <a:lnTo>
                    <a:pt x="19532" y="24676"/>
                  </a:lnTo>
                  <a:lnTo>
                    <a:pt x="19265" y="24396"/>
                  </a:lnTo>
                  <a:lnTo>
                    <a:pt x="19100" y="24396"/>
                  </a:lnTo>
                  <a:lnTo>
                    <a:pt x="19100" y="37858"/>
                  </a:lnTo>
                  <a:lnTo>
                    <a:pt x="18872" y="38112"/>
                  </a:lnTo>
                  <a:lnTo>
                    <a:pt x="18808" y="37858"/>
                  </a:lnTo>
                  <a:lnTo>
                    <a:pt x="18770" y="37731"/>
                  </a:lnTo>
                  <a:lnTo>
                    <a:pt x="18669" y="37350"/>
                  </a:lnTo>
                  <a:lnTo>
                    <a:pt x="19024" y="37731"/>
                  </a:lnTo>
                  <a:lnTo>
                    <a:pt x="19100" y="37858"/>
                  </a:lnTo>
                  <a:lnTo>
                    <a:pt x="19100" y="24396"/>
                  </a:lnTo>
                  <a:lnTo>
                    <a:pt x="18872" y="24396"/>
                  </a:lnTo>
                  <a:lnTo>
                    <a:pt x="18681" y="24396"/>
                  </a:lnTo>
                  <a:lnTo>
                    <a:pt x="18745" y="24142"/>
                  </a:lnTo>
                  <a:lnTo>
                    <a:pt x="18465" y="24269"/>
                  </a:lnTo>
                  <a:lnTo>
                    <a:pt x="18427" y="24142"/>
                  </a:lnTo>
                  <a:lnTo>
                    <a:pt x="18554" y="24015"/>
                  </a:lnTo>
                  <a:lnTo>
                    <a:pt x="18669" y="23888"/>
                  </a:lnTo>
                  <a:lnTo>
                    <a:pt x="18592" y="23507"/>
                  </a:lnTo>
                  <a:lnTo>
                    <a:pt x="18478" y="23634"/>
                  </a:lnTo>
                  <a:lnTo>
                    <a:pt x="18326" y="23761"/>
                  </a:lnTo>
                  <a:lnTo>
                    <a:pt x="18199" y="23761"/>
                  </a:lnTo>
                  <a:lnTo>
                    <a:pt x="18148" y="23253"/>
                  </a:lnTo>
                  <a:lnTo>
                    <a:pt x="18034" y="22491"/>
                  </a:lnTo>
                  <a:lnTo>
                    <a:pt x="17970" y="22237"/>
                  </a:lnTo>
                  <a:lnTo>
                    <a:pt x="17868" y="22491"/>
                  </a:lnTo>
                  <a:lnTo>
                    <a:pt x="17767" y="22745"/>
                  </a:lnTo>
                  <a:lnTo>
                    <a:pt x="17665" y="22999"/>
                  </a:lnTo>
                  <a:lnTo>
                    <a:pt x="17564" y="23253"/>
                  </a:lnTo>
                  <a:lnTo>
                    <a:pt x="17449" y="23507"/>
                  </a:lnTo>
                  <a:lnTo>
                    <a:pt x="17348" y="23761"/>
                  </a:lnTo>
                  <a:lnTo>
                    <a:pt x="17246" y="24015"/>
                  </a:lnTo>
                  <a:lnTo>
                    <a:pt x="17233" y="23634"/>
                  </a:lnTo>
                  <a:lnTo>
                    <a:pt x="17056" y="23507"/>
                  </a:lnTo>
                  <a:lnTo>
                    <a:pt x="16954" y="22618"/>
                  </a:lnTo>
                  <a:lnTo>
                    <a:pt x="16852" y="22491"/>
                  </a:lnTo>
                  <a:lnTo>
                    <a:pt x="16725" y="22618"/>
                  </a:lnTo>
                  <a:lnTo>
                    <a:pt x="16637" y="23380"/>
                  </a:lnTo>
                  <a:lnTo>
                    <a:pt x="16421" y="23253"/>
                  </a:lnTo>
                  <a:lnTo>
                    <a:pt x="16395" y="24015"/>
                  </a:lnTo>
                  <a:lnTo>
                    <a:pt x="16395" y="39128"/>
                  </a:lnTo>
                  <a:lnTo>
                    <a:pt x="16395" y="39382"/>
                  </a:lnTo>
                  <a:lnTo>
                    <a:pt x="16395" y="39128"/>
                  </a:lnTo>
                  <a:lnTo>
                    <a:pt x="16395" y="24015"/>
                  </a:lnTo>
                  <a:lnTo>
                    <a:pt x="16090" y="24015"/>
                  </a:lnTo>
                  <a:lnTo>
                    <a:pt x="16141" y="23634"/>
                  </a:lnTo>
                  <a:lnTo>
                    <a:pt x="16205" y="23126"/>
                  </a:lnTo>
                  <a:lnTo>
                    <a:pt x="16319" y="22999"/>
                  </a:lnTo>
                  <a:lnTo>
                    <a:pt x="16243" y="22872"/>
                  </a:lnTo>
                  <a:lnTo>
                    <a:pt x="16002" y="22872"/>
                  </a:lnTo>
                  <a:lnTo>
                    <a:pt x="16027" y="22745"/>
                  </a:lnTo>
                  <a:lnTo>
                    <a:pt x="15875" y="22618"/>
                  </a:lnTo>
                  <a:lnTo>
                    <a:pt x="15836" y="22745"/>
                  </a:lnTo>
                  <a:lnTo>
                    <a:pt x="15748" y="22999"/>
                  </a:lnTo>
                  <a:lnTo>
                    <a:pt x="15633" y="22872"/>
                  </a:lnTo>
                  <a:lnTo>
                    <a:pt x="15557" y="23126"/>
                  </a:lnTo>
                  <a:lnTo>
                    <a:pt x="15392" y="22999"/>
                  </a:lnTo>
                  <a:lnTo>
                    <a:pt x="15430" y="23507"/>
                  </a:lnTo>
                  <a:lnTo>
                    <a:pt x="15227" y="23634"/>
                  </a:lnTo>
                  <a:lnTo>
                    <a:pt x="15176" y="23507"/>
                  </a:lnTo>
                  <a:lnTo>
                    <a:pt x="15138" y="23380"/>
                  </a:lnTo>
                  <a:lnTo>
                    <a:pt x="15062" y="23101"/>
                  </a:lnTo>
                  <a:lnTo>
                    <a:pt x="15227" y="22872"/>
                  </a:lnTo>
                  <a:lnTo>
                    <a:pt x="15036" y="22999"/>
                  </a:lnTo>
                  <a:lnTo>
                    <a:pt x="15011" y="22872"/>
                  </a:lnTo>
                  <a:lnTo>
                    <a:pt x="14998" y="22618"/>
                  </a:lnTo>
                  <a:lnTo>
                    <a:pt x="14808" y="22720"/>
                  </a:lnTo>
                  <a:lnTo>
                    <a:pt x="14655" y="22491"/>
                  </a:lnTo>
                  <a:lnTo>
                    <a:pt x="14528" y="22110"/>
                  </a:lnTo>
                  <a:lnTo>
                    <a:pt x="14503" y="21983"/>
                  </a:lnTo>
                  <a:lnTo>
                    <a:pt x="14389" y="23380"/>
                  </a:lnTo>
                  <a:lnTo>
                    <a:pt x="14376" y="23253"/>
                  </a:lnTo>
                  <a:lnTo>
                    <a:pt x="14262" y="23126"/>
                  </a:lnTo>
                  <a:lnTo>
                    <a:pt x="14185" y="23507"/>
                  </a:lnTo>
                  <a:lnTo>
                    <a:pt x="14122" y="23253"/>
                  </a:lnTo>
                  <a:lnTo>
                    <a:pt x="14071" y="23012"/>
                  </a:lnTo>
                  <a:lnTo>
                    <a:pt x="14351" y="23126"/>
                  </a:lnTo>
                  <a:lnTo>
                    <a:pt x="14262" y="22999"/>
                  </a:lnTo>
                  <a:lnTo>
                    <a:pt x="14071" y="22999"/>
                  </a:lnTo>
                  <a:lnTo>
                    <a:pt x="13995" y="22618"/>
                  </a:lnTo>
                  <a:lnTo>
                    <a:pt x="13906" y="22491"/>
                  </a:lnTo>
                  <a:lnTo>
                    <a:pt x="13957" y="22872"/>
                  </a:lnTo>
                  <a:lnTo>
                    <a:pt x="13627" y="22999"/>
                  </a:lnTo>
                  <a:lnTo>
                    <a:pt x="13601" y="23253"/>
                  </a:lnTo>
                  <a:lnTo>
                    <a:pt x="13487" y="23126"/>
                  </a:lnTo>
                  <a:lnTo>
                    <a:pt x="13563" y="23761"/>
                  </a:lnTo>
                  <a:lnTo>
                    <a:pt x="13373" y="23888"/>
                  </a:lnTo>
                  <a:lnTo>
                    <a:pt x="13398" y="24015"/>
                  </a:lnTo>
                  <a:lnTo>
                    <a:pt x="13284" y="23888"/>
                  </a:lnTo>
                  <a:lnTo>
                    <a:pt x="13208" y="23761"/>
                  </a:lnTo>
                  <a:lnTo>
                    <a:pt x="13131" y="23634"/>
                  </a:lnTo>
                  <a:lnTo>
                    <a:pt x="13068" y="23507"/>
                  </a:lnTo>
                  <a:lnTo>
                    <a:pt x="12992" y="23380"/>
                  </a:lnTo>
                  <a:lnTo>
                    <a:pt x="12865" y="23634"/>
                  </a:lnTo>
                  <a:lnTo>
                    <a:pt x="12712" y="23507"/>
                  </a:lnTo>
                  <a:lnTo>
                    <a:pt x="12649" y="23126"/>
                  </a:lnTo>
                  <a:lnTo>
                    <a:pt x="12522" y="22999"/>
                  </a:lnTo>
                  <a:lnTo>
                    <a:pt x="12623" y="23634"/>
                  </a:lnTo>
                  <a:lnTo>
                    <a:pt x="12700" y="23888"/>
                  </a:lnTo>
                  <a:lnTo>
                    <a:pt x="12788" y="24117"/>
                  </a:lnTo>
                  <a:lnTo>
                    <a:pt x="12661" y="24396"/>
                  </a:lnTo>
                  <a:lnTo>
                    <a:pt x="12496" y="24396"/>
                  </a:lnTo>
                  <a:lnTo>
                    <a:pt x="12433" y="24269"/>
                  </a:lnTo>
                  <a:lnTo>
                    <a:pt x="12369" y="24142"/>
                  </a:lnTo>
                  <a:lnTo>
                    <a:pt x="12052" y="23507"/>
                  </a:lnTo>
                  <a:lnTo>
                    <a:pt x="11747" y="23253"/>
                  </a:lnTo>
                  <a:lnTo>
                    <a:pt x="11772" y="23761"/>
                  </a:lnTo>
                  <a:lnTo>
                    <a:pt x="11874" y="24142"/>
                  </a:lnTo>
                  <a:lnTo>
                    <a:pt x="11658" y="24142"/>
                  </a:lnTo>
                  <a:lnTo>
                    <a:pt x="11671" y="24358"/>
                  </a:lnTo>
                  <a:lnTo>
                    <a:pt x="11518" y="24269"/>
                  </a:lnTo>
                  <a:lnTo>
                    <a:pt x="11518" y="24396"/>
                  </a:lnTo>
                  <a:lnTo>
                    <a:pt x="11341" y="24269"/>
                  </a:lnTo>
                  <a:lnTo>
                    <a:pt x="11201" y="24269"/>
                  </a:lnTo>
                  <a:lnTo>
                    <a:pt x="10909" y="24269"/>
                  </a:lnTo>
                  <a:lnTo>
                    <a:pt x="10985" y="24396"/>
                  </a:lnTo>
                  <a:lnTo>
                    <a:pt x="11061" y="24599"/>
                  </a:lnTo>
                  <a:lnTo>
                    <a:pt x="10833" y="24396"/>
                  </a:lnTo>
                  <a:lnTo>
                    <a:pt x="10490" y="24523"/>
                  </a:lnTo>
                  <a:lnTo>
                    <a:pt x="10591" y="24650"/>
                  </a:lnTo>
                  <a:lnTo>
                    <a:pt x="10693" y="24777"/>
                  </a:lnTo>
                  <a:lnTo>
                    <a:pt x="10795" y="24904"/>
                  </a:lnTo>
                  <a:lnTo>
                    <a:pt x="10896" y="25031"/>
                  </a:lnTo>
                  <a:lnTo>
                    <a:pt x="10985" y="25158"/>
                  </a:lnTo>
                  <a:lnTo>
                    <a:pt x="11087" y="25285"/>
                  </a:lnTo>
                  <a:lnTo>
                    <a:pt x="11252" y="25285"/>
                  </a:lnTo>
                  <a:lnTo>
                    <a:pt x="11125" y="25412"/>
                  </a:lnTo>
                  <a:lnTo>
                    <a:pt x="10947" y="25412"/>
                  </a:lnTo>
                  <a:lnTo>
                    <a:pt x="10591" y="25412"/>
                  </a:lnTo>
                  <a:lnTo>
                    <a:pt x="10401" y="25412"/>
                  </a:lnTo>
                  <a:lnTo>
                    <a:pt x="10642" y="25666"/>
                  </a:lnTo>
                  <a:lnTo>
                    <a:pt x="10591" y="25895"/>
                  </a:lnTo>
                  <a:lnTo>
                    <a:pt x="10363" y="25793"/>
                  </a:lnTo>
                  <a:lnTo>
                    <a:pt x="10121" y="25666"/>
                  </a:lnTo>
                  <a:lnTo>
                    <a:pt x="10223" y="26174"/>
                  </a:lnTo>
                  <a:lnTo>
                    <a:pt x="10121" y="26416"/>
                  </a:lnTo>
                  <a:lnTo>
                    <a:pt x="9613" y="26174"/>
                  </a:lnTo>
                  <a:lnTo>
                    <a:pt x="9550" y="26555"/>
                  </a:lnTo>
                  <a:lnTo>
                    <a:pt x="9004" y="26682"/>
                  </a:lnTo>
                  <a:lnTo>
                    <a:pt x="9537" y="27000"/>
                  </a:lnTo>
                  <a:lnTo>
                    <a:pt x="9372" y="27165"/>
                  </a:lnTo>
                  <a:lnTo>
                    <a:pt x="9182" y="27063"/>
                  </a:lnTo>
                  <a:lnTo>
                    <a:pt x="9474" y="27063"/>
                  </a:lnTo>
                  <a:lnTo>
                    <a:pt x="8572" y="26555"/>
                  </a:lnTo>
                  <a:lnTo>
                    <a:pt x="8610" y="26682"/>
                  </a:lnTo>
                  <a:lnTo>
                    <a:pt x="9258" y="27305"/>
                  </a:lnTo>
                  <a:lnTo>
                    <a:pt x="8636" y="27190"/>
                  </a:lnTo>
                  <a:lnTo>
                    <a:pt x="8191" y="27063"/>
                  </a:lnTo>
                  <a:lnTo>
                    <a:pt x="8826" y="27571"/>
                  </a:lnTo>
                  <a:lnTo>
                    <a:pt x="8509" y="27698"/>
                  </a:lnTo>
                  <a:lnTo>
                    <a:pt x="8953" y="28079"/>
                  </a:lnTo>
                  <a:lnTo>
                    <a:pt x="9004" y="28206"/>
                  </a:lnTo>
                  <a:lnTo>
                    <a:pt x="9093" y="28460"/>
                  </a:lnTo>
                  <a:lnTo>
                    <a:pt x="9194" y="28587"/>
                  </a:lnTo>
                  <a:lnTo>
                    <a:pt x="9258" y="28714"/>
                  </a:lnTo>
                  <a:lnTo>
                    <a:pt x="8305" y="28587"/>
                  </a:lnTo>
                  <a:lnTo>
                    <a:pt x="8343" y="28460"/>
                  </a:lnTo>
                  <a:lnTo>
                    <a:pt x="7721" y="28333"/>
                  </a:lnTo>
                  <a:lnTo>
                    <a:pt x="8293" y="28714"/>
                  </a:lnTo>
                  <a:lnTo>
                    <a:pt x="7912" y="28714"/>
                  </a:lnTo>
                  <a:lnTo>
                    <a:pt x="7924" y="28968"/>
                  </a:lnTo>
                  <a:lnTo>
                    <a:pt x="8572" y="29095"/>
                  </a:lnTo>
                  <a:lnTo>
                    <a:pt x="8458" y="29349"/>
                  </a:lnTo>
                  <a:lnTo>
                    <a:pt x="8674" y="29349"/>
                  </a:lnTo>
                  <a:lnTo>
                    <a:pt x="9258" y="29591"/>
                  </a:lnTo>
                  <a:lnTo>
                    <a:pt x="8509" y="29603"/>
                  </a:lnTo>
                  <a:lnTo>
                    <a:pt x="8737" y="29730"/>
                  </a:lnTo>
                  <a:lnTo>
                    <a:pt x="8064" y="29603"/>
                  </a:lnTo>
                  <a:lnTo>
                    <a:pt x="8661" y="30111"/>
                  </a:lnTo>
                  <a:lnTo>
                    <a:pt x="8763" y="30238"/>
                  </a:lnTo>
                  <a:lnTo>
                    <a:pt x="8636" y="30238"/>
                  </a:lnTo>
                  <a:lnTo>
                    <a:pt x="8763" y="30365"/>
                  </a:lnTo>
                  <a:lnTo>
                    <a:pt x="7416" y="30365"/>
                  </a:lnTo>
                  <a:lnTo>
                    <a:pt x="8369" y="31000"/>
                  </a:lnTo>
                  <a:lnTo>
                    <a:pt x="7213" y="31000"/>
                  </a:lnTo>
                  <a:lnTo>
                    <a:pt x="7378" y="31127"/>
                  </a:lnTo>
                  <a:lnTo>
                    <a:pt x="7543" y="31254"/>
                  </a:lnTo>
                  <a:lnTo>
                    <a:pt x="7874" y="31508"/>
                  </a:lnTo>
                  <a:lnTo>
                    <a:pt x="7378" y="31889"/>
                  </a:lnTo>
                  <a:lnTo>
                    <a:pt x="7378" y="32397"/>
                  </a:lnTo>
                  <a:lnTo>
                    <a:pt x="8356" y="32143"/>
                  </a:lnTo>
                  <a:lnTo>
                    <a:pt x="7429" y="32524"/>
                  </a:lnTo>
                  <a:lnTo>
                    <a:pt x="8458" y="32397"/>
                  </a:lnTo>
                  <a:lnTo>
                    <a:pt x="8470" y="32524"/>
                  </a:lnTo>
                  <a:lnTo>
                    <a:pt x="7937" y="32905"/>
                  </a:lnTo>
                  <a:lnTo>
                    <a:pt x="7658" y="33032"/>
                  </a:lnTo>
                  <a:lnTo>
                    <a:pt x="7683" y="32905"/>
                  </a:lnTo>
                  <a:lnTo>
                    <a:pt x="7454" y="32905"/>
                  </a:lnTo>
                  <a:lnTo>
                    <a:pt x="7442" y="33159"/>
                  </a:lnTo>
                  <a:lnTo>
                    <a:pt x="7048" y="33159"/>
                  </a:lnTo>
                  <a:lnTo>
                    <a:pt x="6934" y="33286"/>
                  </a:lnTo>
                  <a:lnTo>
                    <a:pt x="6819" y="33413"/>
                  </a:lnTo>
                  <a:lnTo>
                    <a:pt x="7366" y="33286"/>
                  </a:lnTo>
                  <a:lnTo>
                    <a:pt x="7315" y="33413"/>
                  </a:lnTo>
                  <a:lnTo>
                    <a:pt x="7531" y="33286"/>
                  </a:lnTo>
                  <a:lnTo>
                    <a:pt x="7670" y="33159"/>
                  </a:lnTo>
                  <a:lnTo>
                    <a:pt x="8293" y="33286"/>
                  </a:lnTo>
                  <a:lnTo>
                    <a:pt x="7874" y="33413"/>
                  </a:lnTo>
                  <a:lnTo>
                    <a:pt x="7874" y="34048"/>
                  </a:lnTo>
                  <a:lnTo>
                    <a:pt x="7454" y="34048"/>
                  </a:lnTo>
                  <a:lnTo>
                    <a:pt x="7454" y="33883"/>
                  </a:lnTo>
                  <a:lnTo>
                    <a:pt x="7874" y="34048"/>
                  </a:lnTo>
                  <a:lnTo>
                    <a:pt x="7874" y="33413"/>
                  </a:lnTo>
                  <a:lnTo>
                    <a:pt x="6921" y="33667"/>
                  </a:lnTo>
                  <a:lnTo>
                    <a:pt x="7442" y="33883"/>
                  </a:lnTo>
                  <a:lnTo>
                    <a:pt x="7442" y="34556"/>
                  </a:lnTo>
                  <a:lnTo>
                    <a:pt x="8293" y="34302"/>
                  </a:lnTo>
                  <a:lnTo>
                    <a:pt x="7950" y="34556"/>
                  </a:lnTo>
                  <a:lnTo>
                    <a:pt x="7924" y="34937"/>
                  </a:lnTo>
                  <a:lnTo>
                    <a:pt x="9055" y="34937"/>
                  </a:lnTo>
                  <a:lnTo>
                    <a:pt x="8775" y="35458"/>
                  </a:lnTo>
                  <a:lnTo>
                    <a:pt x="9017" y="35318"/>
                  </a:lnTo>
                  <a:lnTo>
                    <a:pt x="8851" y="35572"/>
                  </a:lnTo>
                  <a:lnTo>
                    <a:pt x="8636" y="35699"/>
                  </a:lnTo>
                  <a:lnTo>
                    <a:pt x="9118" y="35699"/>
                  </a:lnTo>
                  <a:lnTo>
                    <a:pt x="9067" y="35826"/>
                  </a:lnTo>
                  <a:lnTo>
                    <a:pt x="8775" y="35953"/>
                  </a:lnTo>
                  <a:lnTo>
                    <a:pt x="8750" y="36461"/>
                  </a:lnTo>
                  <a:lnTo>
                    <a:pt x="9702" y="35953"/>
                  </a:lnTo>
                  <a:lnTo>
                    <a:pt x="10033" y="36080"/>
                  </a:lnTo>
                  <a:lnTo>
                    <a:pt x="9613" y="36461"/>
                  </a:lnTo>
                  <a:lnTo>
                    <a:pt x="9664" y="37477"/>
                  </a:lnTo>
                  <a:lnTo>
                    <a:pt x="9766" y="37731"/>
                  </a:lnTo>
                  <a:lnTo>
                    <a:pt x="10502" y="37350"/>
                  </a:lnTo>
                  <a:lnTo>
                    <a:pt x="10998" y="37350"/>
                  </a:lnTo>
                  <a:lnTo>
                    <a:pt x="10960" y="37477"/>
                  </a:lnTo>
                  <a:lnTo>
                    <a:pt x="10845" y="37858"/>
                  </a:lnTo>
                  <a:lnTo>
                    <a:pt x="10718" y="38239"/>
                  </a:lnTo>
                  <a:lnTo>
                    <a:pt x="11544" y="38112"/>
                  </a:lnTo>
                  <a:lnTo>
                    <a:pt x="11582" y="38239"/>
                  </a:lnTo>
                  <a:lnTo>
                    <a:pt x="11684" y="38620"/>
                  </a:lnTo>
                  <a:lnTo>
                    <a:pt x="11988" y="38239"/>
                  </a:lnTo>
                  <a:lnTo>
                    <a:pt x="12230" y="38239"/>
                  </a:lnTo>
                  <a:lnTo>
                    <a:pt x="12331" y="38112"/>
                  </a:lnTo>
                  <a:lnTo>
                    <a:pt x="12547" y="37858"/>
                  </a:lnTo>
                  <a:lnTo>
                    <a:pt x="12001" y="39001"/>
                  </a:lnTo>
                  <a:lnTo>
                    <a:pt x="12484" y="39001"/>
                  </a:lnTo>
                  <a:lnTo>
                    <a:pt x="12788" y="38239"/>
                  </a:lnTo>
                  <a:lnTo>
                    <a:pt x="12738" y="39636"/>
                  </a:lnTo>
                  <a:lnTo>
                    <a:pt x="13817" y="38239"/>
                  </a:lnTo>
                  <a:lnTo>
                    <a:pt x="13919" y="38112"/>
                  </a:lnTo>
                  <a:lnTo>
                    <a:pt x="13830" y="39255"/>
                  </a:lnTo>
                  <a:lnTo>
                    <a:pt x="14109" y="39001"/>
                  </a:lnTo>
                  <a:lnTo>
                    <a:pt x="14160" y="39382"/>
                  </a:lnTo>
                  <a:lnTo>
                    <a:pt x="14693" y="39636"/>
                  </a:lnTo>
                  <a:lnTo>
                    <a:pt x="14909" y="39636"/>
                  </a:lnTo>
                  <a:lnTo>
                    <a:pt x="14986" y="39382"/>
                  </a:lnTo>
                  <a:lnTo>
                    <a:pt x="15151" y="39001"/>
                  </a:lnTo>
                  <a:lnTo>
                    <a:pt x="15189" y="38620"/>
                  </a:lnTo>
                  <a:lnTo>
                    <a:pt x="15354" y="38620"/>
                  </a:lnTo>
                  <a:lnTo>
                    <a:pt x="15379" y="39382"/>
                  </a:lnTo>
                  <a:lnTo>
                    <a:pt x="15100" y="39382"/>
                  </a:lnTo>
                  <a:lnTo>
                    <a:pt x="14909" y="39636"/>
                  </a:lnTo>
                  <a:lnTo>
                    <a:pt x="14833" y="39890"/>
                  </a:lnTo>
                  <a:lnTo>
                    <a:pt x="15049" y="39890"/>
                  </a:lnTo>
                  <a:lnTo>
                    <a:pt x="15074" y="39636"/>
                  </a:lnTo>
                  <a:lnTo>
                    <a:pt x="15938" y="39636"/>
                  </a:lnTo>
                  <a:lnTo>
                    <a:pt x="16103" y="39890"/>
                  </a:lnTo>
                  <a:lnTo>
                    <a:pt x="16192" y="39636"/>
                  </a:lnTo>
                  <a:lnTo>
                    <a:pt x="16408" y="39636"/>
                  </a:lnTo>
                  <a:lnTo>
                    <a:pt x="16624" y="39636"/>
                  </a:lnTo>
                  <a:lnTo>
                    <a:pt x="17068" y="39890"/>
                  </a:lnTo>
                  <a:lnTo>
                    <a:pt x="17018" y="39636"/>
                  </a:lnTo>
                  <a:lnTo>
                    <a:pt x="17068" y="39382"/>
                  </a:lnTo>
                  <a:lnTo>
                    <a:pt x="17233" y="39001"/>
                  </a:lnTo>
                  <a:lnTo>
                    <a:pt x="17335" y="38620"/>
                  </a:lnTo>
                  <a:lnTo>
                    <a:pt x="17386" y="38239"/>
                  </a:lnTo>
                  <a:lnTo>
                    <a:pt x="17538" y="38112"/>
                  </a:lnTo>
                  <a:lnTo>
                    <a:pt x="17665" y="38112"/>
                  </a:lnTo>
                  <a:lnTo>
                    <a:pt x="17589" y="37858"/>
                  </a:lnTo>
                  <a:lnTo>
                    <a:pt x="17830" y="38112"/>
                  </a:lnTo>
                  <a:lnTo>
                    <a:pt x="17932" y="37858"/>
                  </a:lnTo>
                  <a:lnTo>
                    <a:pt x="17970" y="37731"/>
                  </a:lnTo>
                  <a:lnTo>
                    <a:pt x="18249" y="37858"/>
                  </a:lnTo>
                  <a:lnTo>
                    <a:pt x="18313" y="37731"/>
                  </a:lnTo>
                  <a:lnTo>
                    <a:pt x="18440" y="37731"/>
                  </a:lnTo>
                  <a:lnTo>
                    <a:pt x="18516" y="38112"/>
                  </a:lnTo>
                  <a:lnTo>
                    <a:pt x="18859" y="38227"/>
                  </a:lnTo>
                  <a:lnTo>
                    <a:pt x="19024" y="38620"/>
                  </a:lnTo>
                  <a:lnTo>
                    <a:pt x="19265" y="38620"/>
                  </a:lnTo>
                  <a:lnTo>
                    <a:pt x="19240" y="38112"/>
                  </a:lnTo>
                  <a:lnTo>
                    <a:pt x="19481" y="38112"/>
                  </a:lnTo>
                  <a:lnTo>
                    <a:pt x="19723" y="38239"/>
                  </a:lnTo>
                  <a:lnTo>
                    <a:pt x="20040" y="38493"/>
                  </a:lnTo>
                  <a:lnTo>
                    <a:pt x="20129" y="38239"/>
                  </a:lnTo>
                  <a:lnTo>
                    <a:pt x="19951" y="38112"/>
                  </a:lnTo>
                  <a:lnTo>
                    <a:pt x="20078" y="38112"/>
                  </a:lnTo>
                  <a:lnTo>
                    <a:pt x="19964" y="37858"/>
                  </a:lnTo>
                  <a:lnTo>
                    <a:pt x="20104" y="37858"/>
                  </a:lnTo>
                  <a:lnTo>
                    <a:pt x="19799" y="37477"/>
                  </a:lnTo>
                  <a:lnTo>
                    <a:pt x="19748" y="37604"/>
                  </a:lnTo>
                  <a:lnTo>
                    <a:pt x="19761" y="37731"/>
                  </a:lnTo>
                  <a:lnTo>
                    <a:pt x="19570" y="37858"/>
                  </a:lnTo>
                  <a:lnTo>
                    <a:pt x="19469" y="37350"/>
                  </a:lnTo>
                  <a:lnTo>
                    <a:pt x="19685" y="37477"/>
                  </a:lnTo>
                  <a:lnTo>
                    <a:pt x="19621" y="37350"/>
                  </a:lnTo>
                  <a:lnTo>
                    <a:pt x="19481" y="37058"/>
                  </a:lnTo>
                  <a:lnTo>
                    <a:pt x="19824" y="37350"/>
                  </a:lnTo>
                  <a:lnTo>
                    <a:pt x="20231" y="37477"/>
                  </a:lnTo>
                  <a:lnTo>
                    <a:pt x="20408" y="37731"/>
                  </a:lnTo>
                  <a:lnTo>
                    <a:pt x="20561" y="37477"/>
                  </a:lnTo>
                  <a:lnTo>
                    <a:pt x="20574" y="37350"/>
                  </a:lnTo>
                  <a:lnTo>
                    <a:pt x="21031" y="37350"/>
                  </a:lnTo>
                  <a:lnTo>
                    <a:pt x="20713" y="36842"/>
                  </a:lnTo>
                  <a:lnTo>
                    <a:pt x="20637" y="36715"/>
                  </a:lnTo>
                  <a:lnTo>
                    <a:pt x="20548" y="36588"/>
                  </a:lnTo>
                  <a:lnTo>
                    <a:pt x="20472" y="36461"/>
                  </a:lnTo>
                  <a:lnTo>
                    <a:pt x="20447" y="36334"/>
                  </a:lnTo>
                  <a:lnTo>
                    <a:pt x="20828" y="36715"/>
                  </a:lnTo>
                  <a:lnTo>
                    <a:pt x="20828" y="36588"/>
                  </a:lnTo>
                  <a:lnTo>
                    <a:pt x="21069" y="36588"/>
                  </a:lnTo>
                  <a:lnTo>
                    <a:pt x="21069" y="36461"/>
                  </a:lnTo>
                  <a:lnTo>
                    <a:pt x="20942" y="36334"/>
                  </a:lnTo>
                  <a:lnTo>
                    <a:pt x="20726" y="36080"/>
                  </a:lnTo>
                  <a:lnTo>
                    <a:pt x="21069" y="36080"/>
                  </a:lnTo>
                  <a:lnTo>
                    <a:pt x="21170" y="36334"/>
                  </a:lnTo>
                  <a:lnTo>
                    <a:pt x="21285" y="36461"/>
                  </a:lnTo>
                  <a:lnTo>
                    <a:pt x="22440" y="36715"/>
                  </a:lnTo>
                  <a:lnTo>
                    <a:pt x="21831" y="36080"/>
                  </a:lnTo>
                  <a:lnTo>
                    <a:pt x="21717" y="35953"/>
                  </a:lnTo>
                  <a:lnTo>
                    <a:pt x="21590" y="35826"/>
                  </a:lnTo>
                  <a:lnTo>
                    <a:pt x="21158" y="35382"/>
                  </a:lnTo>
                  <a:lnTo>
                    <a:pt x="21475" y="35064"/>
                  </a:lnTo>
                  <a:lnTo>
                    <a:pt x="21856" y="35179"/>
                  </a:lnTo>
                  <a:lnTo>
                    <a:pt x="22580" y="34810"/>
                  </a:lnTo>
                  <a:lnTo>
                    <a:pt x="22415" y="34556"/>
                  </a:lnTo>
                  <a:lnTo>
                    <a:pt x="22326" y="34429"/>
                  </a:lnTo>
                  <a:lnTo>
                    <a:pt x="22250" y="34302"/>
                  </a:lnTo>
                  <a:lnTo>
                    <a:pt x="22161" y="34175"/>
                  </a:lnTo>
                  <a:lnTo>
                    <a:pt x="22148" y="33743"/>
                  </a:lnTo>
                  <a:lnTo>
                    <a:pt x="22936" y="33540"/>
                  </a:lnTo>
                  <a:lnTo>
                    <a:pt x="23177" y="33413"/>
                  </a:lnTo>
                  <a:lnTo>
                    <a:pt x="22796" y="33286"/>
                  </a:lnTo>
                  <a:lnTo>
                    <a:pt x="22542" y="33032"/>
                  </a:lnTo>
                  <a:lnTo>
                    <a:pt x="23050" y="33159"/>
                  </a:lnTo>
                  <a:lnTo>
                    <a:pt x="22796" y="33032"/>
                  </a:lnTo>
                  <a:lnTo>
                    <a:pt x="22529" y="32905"/>
                  </a:lnTo>
                  <a:lnTo>
                    <a:pt x="22402" y="32778"/>
                  </a:lnTo>
                  <a:lnTo>
                    <a:pt x="22148" y="32524"/>
                  </a:lnTo>
                  <a:lnTo>
                    <a:pt x="23698" y="32524"/>
                  </a:lnTo>
                  <a:lnTo>
                    <a:pt x="23126" y="32143"/>
                  </a:lnTo>
                  <a:lnTo>
                    <a:pt x="22783" y="32143"/>
                  </a:lnTo>
                  <a:lnTo>
                    <a:pt x="22733" y="32016"/>
                  </a:lnTo>
                  <a:lnTo>
                    <a:pt x="22631" y="31762"/>
                  </a:lnTo>
                  <a:lnTo>
                    <a:pt x="23126" y="31762"/>
                  </a:lnTo>
                  <a:lnTo>
                    <a:pt x="22694" y="31508"/>
                  </a:lnTo>
                  <a:lnTo>
                    <a:pt x="22796" y="31381"/>
                  </a:lnTo>
                  <a:lnTo>
                    <a:pt x="22898" y="31254"/>
                  </a:lnTo>
                  <a:lnTo>
                    <a:pt x="23761" y="31635"/>
                  </a:lnTo>
                  <a:close/>
                </a:path>
                <a:path w="97154" h="40004">
                  <a:moveTo>
                    <a:pt x="25628" y="32778"/>
                  </a:moveTo>
                  <a:lnTo>
                    <a:pt x="23888" y="32651"/>
                  </a:lnTo>
                  <a:lnTo>
                    <a:pt x="24079" y="32778"/>
                  </a:lnTo>
                  <a:lnTo>
                    <a:pt x="25628" y="32778"/>
                  </a:lnTo>
                  <a:close/>
                </a:path>
                <a:path w="97154" h="40004">
                  <a:moveTo>
                    <a:pt x="28371" y="10477"/>
                  </a:moveTo>
                  <a:lnTo>
                    <a:pt x="28282" y="10680"/>
                  </a:lnTo>
                  <a:lnTo>
                    <a:pt x="28371" y="10477"/>
                  </a:lnTo>
                  <a:close/>
                </a:path>
                <a:path w="97154" h="40004">
                  <a:moveTo>
                    <a:pt x="28803" y="9398"/>
                  </a:moveTo>
                  <a:lnTo>
                    <a:pt x="28435" y="9550"/>
                  </a:lnTo>
                  <a:lnTo>
                    <a:pt x="28181" y="9652"/>
                  </a:lnTo>
                  <a:lnTo>
                    <a:pt x="28435" y="9652"/>
                  </a:lnTo>
                  <a:lnTo>
                    <a:pt x="28397" y="10160"/>
                  </a:lnTo>
                  <a:lnTo>
                    <a:pt x="28562" y="10033"/>
                  </a:lnTo>
                  <a:lnTo>
                    <a:pt x="28702" y="9652"/>
                  </a:lnTo>
                  <a:lnTo>
                    <a:pt x="28803" y="9398"/>
                  </a:lnTo>
                  <a:close/>
                </a:path>
                <a:path w="97154" h="40004">
                  <a:moveTo>
                    <a:pt x="29235" y="10312"/>
                  </a:moveTo>
                  <a:close/>
                </a:path>
                <a:path w="97154" h="40004">
                  <a:moveTo>
                    <a:pt x="30949" y="1905"/>
                  </a:moveTo>
                  <a:lnTo>
                    <a:pt x="30835" y="1397"/>
                  </a:lnTo>
                  <a:lnTo>
                    <a:pt x="30784" y="1143"/>
                  </a:lnTo>
                  <a:lnTo>
                    <a:pt x="30581" y="1397"/>
                  </a:lnTo>
                  <a:lnTo>
                    <a:pt x="30467" y="1651"/>
                  </a:lnTo>
                  <a:lnTo>
                    <a:pt x="30353" y="1905"/>
                  </a:lnTo>
                  <a:lnTo>
                    <a:pt x="30949" y="1905"/>
                  </a:lnTo>
                  <a:close/>
                </a:path>
                <a:path w="97154" h="40004">
                  <a:moveTo>
                    <a:pt x="32448" y="1651"/>
                  </a:moveTo>
                  <a:lnTo>
                    <a:pt x="31711" y="1905"/>
                  </a:lnTo>
                  <a:lnTo>
                    <a:pt x="32448" y="1905"/>
                  </a:lnTo>
                  <a:lnTo>
                    <a:pt x="32448" y="1651"/>
                  </a:lnTo>
                  <a:close/>
                </a:path>
                <a:path w="97154" h="40004">
                  <a:moveTo>
                    <a:pt x="33401" y="10414"/>
                  </a:moveTo>
                  <a:lnTo>
                    <a:pt x="33235" y="10541"/>
                  </a:lnTo>
                  <a:lnTo>
                    <a:pt x="33159" y="10668"/>
                  </a:lnTo>
                  <a:lnTo>
                    <a:pt x="33375" y="10541"/>
                  </a:lnTo>
                  <a:lnTo>
                    <a:pt x="33401" y="10414"/>
                  </a:lnTo>
                  <a:close/>
                </a:path>
                <a:path w="97154" h="40004">
                  <a:moveTo>
                    <a:pt x="33591" y="10414"/>
                  </a:moveTo>
                  <a:lnTo>
                    <a:pt x="33375" y="10541"/>
                  </a:lnTo>
                  <a:lnTo>
                    <a:pt x="33337" y="10668"/>
                  </a:lnTo>
                  <a:lnTo>
                    <a:pt x="33528" y="10541"/>
                  </a:lnTo>
                  <a:lnTo>
                    <a:pt x="33591" y="10414"/>
                  </a:lnTo>
                  <a:close/>
                </a:path>
                <a:path w="97154" h="40004">
                  <a:moveTo>
                    <a:pt x="40970" y="3937"/>
                  </a:moveTo>
                  <a:lnTo>
                    <a:pt x="39712" y="3937"/>
                  </a:lnTo>
                  <a:lnTo>
                    <a:pt x="39763" y="4191"/>
                  </a:lnTo>
                  <a:lnTo>
                    <a:pt x="40855" y="4191"/>
                  </a:lnTo>
                  <a:lnTo>
                    <a:pt x="40970" y="3937"/>
                  </a:lnTo>
                  <a:close/>
                </a:path>
                <a:path w="97154" h="40004">
                  <a:moveTo>
                    <a:pt x="51371" y="3937"/>
                  </a:moveTo>
                  <a:lnTo>
                    <a:pt x="50241" y="3937"/>
                  </a:lnTo>
                  <a:lnTo>
                    <a:pt x="50266" y="4191"/>
                  </a:lnTo>
                  <a:lnTo>
                    <a:pt x="51320" y="4191"/>
                  </a:lnTo>
                  <a:lnTo>
                    <a:pt x="51371" y="3937"/>
                  </a:lnTo>
                  <a:close/>
                </a:path>
                <a:path w="97154" h="40004">
                  <a:moveTo>
                    <a:pt x="54470" y="3048"/>
                  </a:moveTo>
                  <a:lnTo>
                    <a:pt x="50139" y="3048"/>
                  </a:lnTo>
                  <a:lnTo>
                    <a:pt x="50076" y="3175"/>
                  </a:lnTo>
                  <a:lnTo>
                    <a:pt x="54444" y="3175"/>
                  </a:lnTo>
                  <a:lnTo>
                    <a:pt x="54470" y="3048"/>
                  </a:lnTo>
                  <a:close/>
                </a:path>
                <a:path w="97154" h="40004">
                  <a:moveTo>
                    <a:pt x="60007" y="3746"/>
                  </a:moveTo>
                  <a:lnTo>
                    <a:pt x="59867" y="3606"/>
                  </a:lnTo>
                  <a:lnTo>
                    <a:pt x="59931" y="3797"/>
                  </a:lnTo>
                  <a:close/>
                </a:path>
                <a:path w="97154" h="40004">
                  <a:moveTo>
                    <a:pt x="61645" y="11112"/>
                  </a:moveTo>
                  <a:lnTo>
                    <a:pt x="61518" y="10782"/>
                  </a:lnTo>
                  <a:lnTo>
                    <a:pt x="61417" y="10591"/>
                  </a:lnTo>
                  <a:lnTo>
                    <a:pt x="61315" y="10464"/>
                  </a:lnTo>
                  <a:lnTo>
                    <a:pt x="61302" y="10604"/>
                  </a:lnTo>
                  <a:lnTo>
                    <a:pt x="61645" y="11112"/>
                  </a:lnTo>
                  <a:close/>
                </a:path>
                <a:path w="97154" h="40004">
                  <a:moveTo>
                    <a:pt x="62191" y="4191"/>
                  </a:moveTo>
                  <a:lnTo>
                    <a:pt x="62179" y="3937"/>
                  </a:lnTo>
                  <a:lnTo>
                    <a:pt x="61455" y="3937"/>
                  </a:lnTo>
                  <a:lnTo>
                    <a:pt x="61544" y="4191"/>
                  </a:lnTo>
                  <a:lnTo>
                    <a:pt x="62191" y="4191"/>
                  </a:lnTo>
                  <a:close/>
                </a:path>
                <a:path w="97154" h="40004">
                  <a:moveTo>
                    <a:pt x="63411" y="10985"/>
                  </a:moveTo>
                  <a:lnTo>
                    <a:pt x="62941" y="10871"/>
                  </a:lnTo>
                  <a:lnTo>
                    <a:pt x="63080" y="10960"/>
                  </a:lnTo>
                  <a:lnTo>
                    <a:pt x="63258" y="10998"/>
                  </a:lnTo>
                  <a:lnTo>
                    <a:pt x="63411" y="10985"/>
                  </a:lnTo>
                  <a:close/>
                </a:path>
                <a:path w="97154" h="40004">
                  <a:moveTo>
                    <a:pt x="63449" y="4191"/>
                  </a:moveTo>
                  <a:lnTo>
                    <a:pt x="63411" y="3937"/>
                  </a:lnTo>
                  <a:lnTo>
                    <a:pt x="63030" y="3937"/>
                  </a:lnTo>
                  <a:lnTo>
                    <a:pt x="63017" y="4191"/>
                  </a:lnTo>
                  <a:lnTo>
                    <a:pt x="63449" y="4191"/>
                  </a:lnTo>
                  <a:close/>
                </a:path>
                <a:path w="97154" h="40004">
                  <a:moveTo>
                    <a:pt x="64465" y="2387"/>
                  </a:moveTo>
                  <a:close/>
                </a:path>
                <a:path w="97154" h="40004">
                  <a:moveTo>
                    <a:pt x="65836" y="2286"/>
                  </a:moveTo>
                  <a:lnTo>
                    <a:pt x="65824" y="2159"/>
                  </a:lnTo>
                  <a:lnTo>
                    <a:pt x="65811" y="1905"/>
                  </a:lnTo>
                  <a:lnTo>
                    <a:pt x="44424" y="1905"/>
                  </a:lnTo>
                  <a:lnTo>
                    <a:pt x="32448" y="1905"/>
                  </a:lnTo>
                  <a:lnTo>
                    <a:pt x="32435" y="2413"/>
                  </a:lnTo>
                  <a:lnTo>
                    <a:pt x="33858" y="2413"/>
                  </a:lnTo>
                  <a:lnTo>
                    <a:pt x="33769" y="2159"/>
                  </a:lnTo>
                  <a:lnTo>
                    <a:pt x="33858" y="2286"/>
                  </a:lnTo>
                  <a:lnTo>
                    <a:pt x="33947" y="2413"/>
                  </a:lnTo>
                  <a:lnTo>
                    <a:pt x="43726" y="2413"/>
                  </a:lnTo>
                  <a:lnTo>
                    <a:pt x="43840" y="2159"/>
                  </a:lnTo>
                  <a:lnTo>
                    <a:pt x="43853" y="2286"/>
                  </a:lnTo>
                  <a:lnTo>
                    <a:pt x="44513" y="2286"/>
                  </a:lnTo>
                  <a:lnTo>
                    <a:pt x="44488" y="2159"/>
                  </a:lnTo>
                  <a:lnTo>
                    <a:pt x="44450" y="2032"/>
                  </a:lnTo>
                  <a:lnTo>
                    <a:pt x="44551" y="2159"/>
                  </a:lnTo>
                  <a:lnTo>
                    <a:pt x="44653" y="2286"/>
                  </a:lnTo>
                  <a:lnTo>
                    <a:pt x="57988" y="2286"/>
                  </a:lnTo>
                  <a:lnTo>
                    <a:pt x="58013" y="2159"/>
                  </a:lnTo>
                  <a:lnTo>
                    <a:pt x="58026" y="2286"/>
                  </a:lnTo>
                  <a:lnTo>
                    <a:pt x="64414" y="2286"/>
                  </a:lnTo>
                  <a:lnTo>
                    <a:pt x="65836" y="2286"/>
                  </a:lnTo>
                  <a:close/>
                </a:path>
                <a:path w="97154" h="40004">
                  <a:moveTo>
                    <a:pt x="66167" y="1905"/>
                  </a:moveTo>
                  <a:lnTo>
                    <a:pt x="65913" y="1651"/>
                  </a:lnTo>
                  <a:lnTo>
                    <a:pt x="65811" y="1905"/>
                  </a:lnTo>
                  <a:lnTo>
                    <a:pt x="66167" y="1905"/>
                  </a:lnTo>
                  <a:close/>
                </a:path>
                <a:path w="97154" h="40004">
                  <a:moveTo>
                    <a:pt x="66992" y="2286"/>
                  </a:moveTo>
                  <a:lnTo>
                    <a:pt x="66929" y="2159"/>
                  </a:lnTo>
                  <a:lnTo>
                    <a:pt x="66827" y="1905"/>
                  </a:lnTo>
                  <a:lnTo>
                    <a:pt x="66167" y="1905"/>
                  </a:lnTo>
                  <a:lnTo>
                    <a:pt x="66548" y="2286"/>
                  </a:lnTo>
                  <a:lnTo>
                    <a:pt x="66992" y="2286"/>
                  </a:lnTo>
                  <a:close/>
                </a:path>
                <a:path w="97154" h="40004">
                  <a:moveTo>
                    <a:pt x="67259" y="1905"/>
                  </a:moveTo>
                  <a:lnTo>
                    <a:pt x="67157" y="1524"/>
                  </a:lnTo>
                  <a:lnTo>
                    <a:pt x="67043" y="1143"/>
                  </a:lnTo>
                  <a:lnTo>
                    <a:pt x="66840" y="1397"/>
                  </a:lnTo>
                  <a:lnTo>
                    <a:pt x="66827" y="1905"/>
                  </a:lnTo>
                  <a:lnTo>
                    <a:pt x="67259" y="1905"/>
                  </a:lnTo>
                  <a:close/>
                </a:path>
                <a:path w="97154" h="40004">
                  <a:moveTo>
                    <a:pt x="67398" y="3048"/>
                  </a:moveTo>
                  <a:lnTo>
                    <a:pt x="66725" y="3048"/>
                  </a:lnTo>
                  <a:lnTo>
                    <a:pt x="66751" y="3175"/>
                  </a:lnTo>
                  <a:lnTo>
                    <a:pt x="67373" y="3175"/>
                  </a:lnTo>
                  <a:lnTo>
                    <a:pt x="67398" y="3048"/>
                  </a:lnTo>
                  <a:close/>
                </a:path>
                <a:path w="97154" h="40004">
                  <a:moveTo>
                    <a:pt x="67627" y="1905"/>
                  </a:moveTo>
                  <a:lnTo>
                    <a:pt x="67259" y="1905"/>
                  </a:lnTo>
                  <a:lnTo>
                    <a:pt x="67360" y="2286"/>
                  </a:lnTo>
                  <a:lnTo>
                    <a:pt x="67513" y="2286"/>
                  </a:lnTo>
                  <a:lnTo>
                    <a:pt x="67627" y="1905"/>
                  </a:lnTo>
                  <a:close/>
                </a:path>
                <a:path w="97154" h="40004">
                  <a:moveTo>
                    <a:pt x="69621" y="1016"/>
                  </a:moveTo>
                  <a:lnTo>
                    <a:pt x="67017" y="1016"/>
                  </a:lnTo>
                  <a:lnTo>
                    <a:pt x="67043" y="1143"/>
                  </a:lnTo>
                  <a:lnTo>
                    <a:pt x="69557" y="1143"/>
                  </a:lnTo>
                  <a:lnTo>
                    <a:pt x="69621" y="1016"/>
                  </a:lnTo>
                  <a:close/>
                </a:path>
                <a:path w="97154" h="40004">
                  <a:moveTo>
                    <a:pt x="69773" y="1905"/>
                  </a:moveTo>
                  <a:lnTo>
                    <a:pt x="67779" y="1905"/>
                  </a:lnTo>
                  <a:lnTo>
                    <a:pt x="67894" y="2286"/>
                  </a:lnTo>
                  <a:lnTo>
                    <a:pt x="69342" y="2286"/>
                  </a:lnTo>
                  <a:lnTo>
                    <a:pt x="69329" y="2159"/>
                  </a:lnTo>
                  <a:lnTo>
                    <a:pt x="69430" y="2286"/>
                  </a:lnTo>
                  <a:lnTo>
                    <a:pt x="69773" y="2286"/>
                  </a:lnTo>
                  <a:lnTo>
                    <a:pt x="69773" y="2159"/>
                  </a:lnTo>
                  <a:lnTo>
                    <a:pt x="69773" y="1905"/>
                  </a:lnTo>
                  <a:close/>
                </a:path>
                <a:path w="97154" h="40004">
                  <a:moveTo>
                    <a:pt x="71094" y="2413"/>
                  </a:moveTo>
                  <a:lnTo>
                    <a:pt x="71018" y="2286"/>
                  </a:lnTo>
                  <a:lnTo>
                    <a:pt x="69773" y="2286"/>
                  </a:lnTo>
                  <a:lnTo>
                    <a:pt x="69773" y="2413"/>
                  </a:lnTo>
                  <a:lnTo>
                    <a:pt x="70726" y="2413"/>
                  </a:lnTo>
                  <a:lnTo>
                    <a:pt x="71094" y="2413"/>
                  </a:lnTo>
                  <a:close/>
                </a:path>
                <a:path w="97154" h="40004">
                  <a:moveTo>
                    <a:pt x="71221" y="1651"/>
                  </a:moveTo>
                  <a:lnTo>
                    <a:pt x="71158" y="1524"/>
                  </a:lnTo>
                  <a:lnTo>
                    <a:pt x="70510" y="1524"/>
                  </a:lnTo>
                  <a:lnTo>
                    <a:pt x="70599" y="1651"/>
                  </a:lnTo>
                  <a:lnTo>
                    <a:pt x="71221" y="1651"/>
                  </a:lnTo>
                  <a:close/>
                </a:path>
                <a:path w="97154" h="40004">
                  <a:moveTo>
                    <a:pt x="71488" y="508"/>
                  </a:moveTo>
                  <a:lnTo>
                    <a:pt x="70142" y="508"/>
                  </a:lnTo>
                  <a:lnTo>
                    <a:pt x="69799" y="0"/>
                  </a:lnTo>
                  <a:lnTo>
                    <a:pt x="69926" y="381"/>
                  </a:lnTo>
                  <a:lnTo>
                    <a:pt x="69964" y="508"/>
                  </a:lnTo>
                  <a:lnTo>
                    <a:pt x="70015" y="635"/>
                  </a:lnTo>
                  <a:lnTo>
                    <a:pt x="70053" y="762"/>
                  </a:lnTo>
                  <a:lnTo>
                    <a:pt x="70104" y="889"/>
                  </a:lnTo>
                  <a:lnTo>
                    <a:pt x="70142" y="1016"/>
                  </a:lnTo>
                  <a:lnTo>
                    <a:pt x="69621" y="1016"/>
                  </a:lnTo>
                  <a:lnTo>
                    <a:pt x="69697" y="1143"/>
                  </a:lnTo>
                  <a:lnTo>
                    <a:pt x="70180" y="1143"/>
                  </a:lnTo>
                  <a:lnTo>
                    <a:pt x="70269" y="1397"/>
                  </a:lnTo>
                  <a:lnTo>
                    <a:pt x="70319" y="1524"/>
                  </a:lnTo>
                  <a:lnTo>
                    <a:pt x="70434" y="1397"/>
                  </a:lnTo>
                  <a:lnTo>
                    <a:pt x="70866" y="1143"/>
                  </a:lnTo>
                  <a:lnTo>
                    <a:pt x="71170" y="1143"/>
                  </a:lnTo>
                  <a:lnTo>
                    <a:pt x="71170" y="1016"/>
                  </a:lnTo>
                  <a:lnTo>
                    <a:pt x="70497" y="1016"/>
                  </a:lnTo>
                  <a:lnTo>
                    <a:pt x="70535" y="1143"/>
                  </a:lnTo>
                  <a:lnTo>
                    <a:pt x="70408" y="889"/>
                  </a:lnTo>
                  <a:lnTo>
                    <a:pt x="70319" y="762"/>
                  </a:lnTo>
                  <a:lnTo>
                    <a:pt x="70548" y="762"/>
                  </a:lnTo>
                  <a:lnTo>
                    <a:pt x="71272" y="762"/>
                  </a:lnTo>
                  <a:lnTo>
                    <a:pt x="71437" y="635"/>
                  </a:lnTo>
                  <a:lnTo>
                    <a:pt x="71488" y="508"/>
                  </a:lnTo>
                  <a:close/>
                </a:path>
                <a:path w="97154" h="40004">
                  <a:moveTo>
                    <a:pt x="72009" y="1524"/>
                  </a:moveTo>
                  <a:lnTo>
                    <a:pt x="71932" y="1397"/>
                  </a:lnTo>
                  <a:lnTo>
                    <a:pt x="71513" y="1397"/>
                  </a:lnTo>
                  <a:lnTo>
                    <a:pt x="71348" y="1270"/>
                  </a:lnTo>
                  <a:lnTo>
                    <a:pt x="71513" y="1397"/>
                  </a:lnTo>
                  <a:lnTo>
                    <a:pt x="71412" y="1143"/>
                  </a:lnTo>
                  <a:lnTo>
                    <a:pt x="71374" y="1016"/>
                  </a:lnTo>
                  <a:lnTo>
                    <a:pt x="71234" y="1016"/>
                  </a:lnTo>
                  <a:lnTo>
                    <a:pt x="71208" y="1143"/>
                  </a:lnTo>
                  <a:lnTo>
                    <a:pt x="71158" y="1524"/>
                  </a:lnTo>
                  <a:lnTo>
                    <a:pt x="72009" y="1524"/>
                  </a:lnTo>
                  <a:close/>
                </a:path>
                <a:path w="97154" h="40004">
                  <a:moveTo>
                    <a:pt x="72466" y="1524"/>
                  </a:moveTo>
                  <a:lnTo>
                    <a:pt x="72009" y="1524"/>
                  </a:lnTo>
                  <a:lnTo>
                    <a:pt x="72072" y="1651"/>
                  </a:lnTo>
                  <a:lnTo>
                    <a:pt x="72415" y="1651"/>
                  </a:lnTo>
                  <a:lnTo>
                    <a:pt x="72466" y="1524"/>
                  </a:lnTo>
                  <a:close/>
                </a:path>
                <a:path w="97154" h="40004">
                  <a:moveTo>
                    <a:pt x="72504" y="1651"/>
                  </a:moveTo>
                  <a:lnTo>
                    <a:pt x="72263" y="1854"/>
                  </a:lnTo>
                  <a:lnTo>
                    <a:pt x="72072" y="1651"/>
                  </a:lnTo>
                  <a:lnTo>
                    <a:pt x="71221" y="1651"/>
                  </a:lnTo>
                  <a:lnTo>
                    <a:pt x="71348" y="1905"/>
                  </a:lnTo>
                  <a:lnTo>
                    <a:pt x="70764" y="1905"/>
                  </a:lnTo>
                  <a:lnTo>
                    <a:pt x="70599" y="1651"/>
                  </a:lnTo>
                  <a:lnTo>
                    <a:pt x="70358" y="1651"/>
                  </a:lnTo>
                  <a:lnTo>
                    <a:pt x="70446" y="1905"/>
                  </a:lnTo>
                  <a:lnTo>
                    <a:pt x="69964" y="1905"/>
                  </a:lnTo>
                  <a:lnTo>
                    <a:pt x="69926" y="1524"/>
                  </a:lnTo>
                  <a:lnTo>
                    <a:pt x="69850" y="1397"/>
                  </a:lnTo>
                  <a:lnTo>
                    <a:pt x="69773" y="2159"/>
                  </a:lnTo>
                  <a:lnTo>
                    <a:pt x="69989" y="2159"/>
                  </a:lnTo>
                  <a:lnTo>
                    <a:pt x="70535" y="2159"/>
                  </a:lnTo>
                  <a:lnTo>
                    <a:pt x="70929" y="2159"/>
                  </a:lnTo>
                  <a:lnTo>
                    <a:pt x="71018" y="2286"/>
                  </a:lnTo>
                  <a:lnTo>
                    <a:pt x="71564" y="2286"/>
                  </a:lnTo>
                  <a:lnTo>
                    <a:pt x="71488" y="2159"/>
                  </a:lnTo>
                  <a:lnTo>
                    <a:pt x="72237" y="2159"/>
                  </a:lnTo>
                  <a:lnTo>
                    <a:pt x="72275" y="2032"/>
                  </a:lnTo>
                  <a:lnTo>
                    <a:pt x="72351" y="2159"/>
                  </a:lnTo>
                  <a:lnTo>
                    <a:pt x="72466" y="1905"/>
                  </a:lnTo>
                  <a:lnTo>
                    <a:pt x="72504" y="1651"/>
                  </a:lnTo>
                  <a:close/>
                </a:path>
                <a:path w="97154" h="40004">
                  <a:moveTo>
                    <a:pt x="72517" y="8636"/>
                  </a:moveTo>
                  <a:lnTo>
                    <a:pt x="72504" y="8382"/>
                  </a:lnTo>
                  <a:lnTo>
                    <a:pt x="72174" y="8382"/>
                  </a:lnTo>
                  <a:lnTo>
                    <a:pt x="72275" y="8636"/>
                  </a:lnTo>
                  <a:lnTo>
                    <a:pt x="72517" y="8636"/>
                  </a:lnTo>
                  <a:close/>
                </a:path>
                <a:path w="97154" h="40004">
                  <a:moveTo>
                    <a:pt x="72529" y="2413"/>
                  </a:moveTo>
                  <a:lnTo>
                    <a:pt x="72415" y="2286"/>
                  </a:lnTo>
                  <a:lnTo>
                    <a:pt x="71564" y="2286"/>
                  </a:lnTo>
                  <a:lnTo>
                    <a:pt x="71539" y="2413"/>
                  </a:lnTo>
                  <a:lnTo>
                    <a:pt x="72529" y="2413"/>
                  </a:lnTo>
                  <a:close/>
                </a:path>
                <a:path w="97154" h="40004">
                  <a:moveTo>
                    <a:pt x="73113" y="2286"/>
                  </a:moveTo>
                  <a:lnTo>
                    <a:pt x="72948" y="2413"/>
                  </a:lnTo>
                  <a:lnTo>
                    <a:pt x="73075" y="2413"/>
                  </a:lnTo>
                  <a:lnTo>
                    <a:pt x="73113" y="2286"/>
                  </a:lnTo>
                  <a:close/>
                </a:path>
                <a:path w="97154" h="40004">
                  <a:moveTo>
                    <a:pt x="73685" y="2413"/>
                  </a:moveTo>
                  <a:lnTo>
                    <a:pt x="73406" y="2286"/>
                  </a:lnTo>
                  <a:lnTo>
                    <a:pt x="73190" y="2286"/>
                  </a:lnTo>
                  <a:lnTo>
                    <a:pt x="73266" y="2413"/>
                  </a:lnTo>
                  <a:lnTo>
                    <a:pt x="73685" y="2413"/>
                  </a:lnTo>
                  <a:close/>
                </a:path>
                <a:path w="97154" h="40004">
                  <a:moveTo>
                    <a:pt x="73698" y="1816"/>
                  </a:moveTo>
                  <a:lnTo>
                    <a:pt x="73596" y="1663"/>
                  </a:lnTo>
                  <a:lnTo>
                    <a:pt x="73698" y="1816"/>
                  </a:lnTo>
                  <a:close/>
                </a:path>
                <a:path w="97154" h="40004">
                  <a:moveTo>
                    <a:pt x="73977" y="2540"/>
                  </a:moveTo>
                  <a:lnTo>
                    <a:pt x="73914" y="2413"/>
                  </a:lnTo>
                  <a:lnTo>
                    <a:pt x="73685" y="2413"/>
                  </a:lnTo>
                  <a:lnTo>
                    <a:pt x="73977" y="2540"/>
                  </a:lnTo>
                  <a:close/>
                </a:path>
                <a:path w="97154" h="40004">
                  <a:moveTo>
                    <a:pt x="74599" y="1524"/>
                  </a:moveTo>
                  <a:lnTo>
                    <a:pt x="72517" y="1524"/>
                  </a:lnTo>
                  <a:lnTo>
                    <a:pt x="72504" y="1651"/>
                  </a:lnTo>
                  <a:lnTo>
                    <a:pt x="74383" y="1651"/>
                  </a:lnTo>
                  <a:lnTo>
                    <a:pt x="74549" y="1651"/>
                  </a:lnTo>
                  <a:lnTo>
                    <a:pt x="74599" y="1524"/>
                  </a:lnTo>
                  <a:close/>
                </a:path>
                <a:path w="97154" h="40004">
                  <a:moveTo>
                    <a:pt x="74942" y="2159"/>
                  </a:moveTo>
                  <a:lnTo>
                    <a:pt x="74777" y="2019"/>
                  </a:lnTo>
                  <a:lnTo>
                    <a:pt x="74485" y="1905"/>
                  </a:lnTo>
                  <a:lnTo>
                    <a:pt x="74663" y="1905"/>
                  </a:lnTo>
                  <a:lnTo>
                    <a:pt x="74701" y="1651"/>
                  </a:lnTo>
                  <a:lnTo>
                    <a:pt x="74549" y="1651"/>
                  </a:lnTo>
                  <a:lnTo>
                    <a:pt x="74383" y="1651"/>
                  </a:lnTo>
                  <a:lnTo>
                    <a:pt x="74320" y="1905"/>
                  </a:lnTo>
                  <a:lnTo>
                    <a:pt x="73698" y="1905"/>
                  </a:lnTo>
                  <a:lnTo>
                    <a:pt x="72466" y="1905"/>
                  </a:lnTo>
                  <a:lnTo>
                    <a:pt x="72415" y="2286"/>
                  </a:lnTo>
                  <a:lnTo>
                    <a:pt x="73037" y="2286"/>
                  </a:lnTo>
                  <a:lnTo>
                    <a:pt x="73406" y="2286"/>
                  </a:lnTo>
                  <a:lnTo>
                    <a:pt x="73863" y="2286"/>
                  </a:lnTo>
                  <a:lnTo>
                    <a:pt x="73812" y="2159"/>
                  </a:lnTo>
                  <a:lnTo>
                    <a:pt x="74053" y="2159"/>
                  </a:lnTo>
                  <a:lnTo>
                    <a:pt x="74231" y="2286"/>
                  </a:lnTo>
                  <a:lnTo>
                    <a:pt x="74256" y="2159"/>
                  </a:lnTo>
                  <a:lnTo>
                    <a:pt x="74942" y="2159"/>
                  </a:lnTo>
                  <a:close/>
                </a:path>
                <a:path w="97154" h="40004">
                  <a:moveTo>
                    <a:pt x="75399" y="1905"/>
                  </a:moveTo>
                  <a:lnTo>
                    <a:pt x="75184" y="1905"/>
                  </a:lnTo>
                  <a:lnTo>
                    <a:pt x="75336" y="2159"/>
                  </a:lnTo>
                  <a:lnTo>
                    <a:pt x="75399" y="1905"/>
                  </a:lnTo>
                  <a:close/>
                </a:path>
                <a:path w="97154" h="40004">
                  <a:moveTo>
                    <a:pt x="75615" y="2286"/>
                  </a:moveTo>
                  <a:lnTo>
                    <a:pt x="74231" y="2286"/>
                  </a:lnTo>
                  <a:lnTo>
                    <a:pt x="73863" y="2286"/>
                  </a:lnTo>
                  <a:lnTo>
                    <a:pt x="73914" y="2413"/>
                  </a:lnTo>
                  <a:lnTo>
                    <a:pt x="75247" y="2413"/>
                  </a:lnTo>
                  <a:lnTo>
                    <a:pt x="75552" y="2413"/>
                  </a:lnTo>
                  <a:lnTo>
                    <a:pt x="75615" y="2286"/>
                  </a:lnTo>
                  <a:close/>
                </a:path>
                <a:path w="97154" h="40004">
                  <a:moveTo>
                    <a:pt x="76022" y="1397"/>
                  </a:moveTo>
                  <a:lnTo>
                    <a:pt x="75984" y="1143"/>
                  </a:lnTo>
                  <a:lnTo>
                    <a:pt x="75958" y="1016"/>
                  </a:lnTo>
                  <a:lnTo>
                    <a:pt x="71729" y="1016"/>
                  </a:lnTo>
                  <a:lnTo>
                    <a:pt x="71666" y="889"/>
                  </a:lnTo>
                  <a:lnTo>
                    <a:pt x="71386" y="762"/>
                  </a:lnTo>
                  <a:lnTo>
                    <a:pt x="71412" y="1143"/>
                  </a:lnTo>
                  <a:lnTo>
                    <a:pt x="71793" y="1143"/>
                  </a:lnTo>
                  <a:lnTo>
                    <a:pt x="71932" y="1397"/>
                  </a:lnTo>
                  <a:lnTo>
                    <a:pt x="72504" y="1397"/>
                  </a:lnTo>
                  <a:lnTo>
                    <a:pt x="72542" y="1270"/>
                  </a:lnTo>
                  <a:lnTo>
                    <a:pt x="72529" y="1397"/>
                  </a:lnTo>
                  <a:lnTo>
                    <a:pt x="74650" y="1397"/>
                  </a:lnTo>
                  <a:lnTo>
                    <a:pt x="74701" y="1257"/>
                  </a:lnTo>
                  <a:lnTo>
                    <a:pt x="74701" y="1397"/>
                  </a:lnTo>
                  <a:lnTo>
                    <a:pt x="76022" y="1397"/>
                  </a:lnTo>
                  <a:close/>
                </a:path>
                <a:path w="97154" h="40004">
                  <a:moveTo>
                    <a:pt x="76073" y="1651"/>
                  </a:moveTo>
                  <a:lnTo>
                    <a:pt x="76047" y="1524"/>
                  </a:lnTo>
                  <a:lnTo>
                    <a:pt x="74701" y="1524"/>
                  </a:lnTo>
                  <a:lnTo>
                    <a:pt x="74701" y="1651"/>
                  </a:lnTo>
                  <a:lnTo>
                    <a:pt x="76073" y="1651"/>
                  </a:lnTo>
                  <a:close/>
                </a:path>
                <a:path w="97154" h="40004">
                  <a:moveTo>
                    <a:pt x="76187" y="2286"/>
                  </a:moveTo>
                  <a:lnTo>
                    <a:pt x="76111" y="1905"/>
                  </a:lnTo>
                  <a:lnTo>
                    <a:pt x="75399" y="1905"/>
                  </a:lnTo>
                  <a:lnTo>
                    <a:pt x="75539" y="2159"/>
                  </a:lnTo>
                  <a:lnTo>
                    <a:pt x="75615" y="2286"/>
                  </a:lnTo>
                  <a:lnTo>
                    <a:pt x="76187" y="2286"/>
                  </a:lnTo>
                  <a:close/>
                </a:path>
                <a:path w="97154" h="40004">
                  <a:moveTo>
                    <a:pt x="76631" y="6845"/>
                  </a:moveTo>
                  <a:lnTo>
                    <a:pt x="76390" y="6705"/>
                  </a:lnTo>
                  <a:lnTo>
                    <a:pt x="76327" y="6858"/>
                  </a:lnTo>
                  <a:lnTo>
                    <a:pt x="76479" y="7035"/>
                  </a:lnTo>
                  <a:lnTo>
                    <a:pt x="76631" y="6845"/>
                  </a:lnTo>
                  <a:close/>
                </a:path>
                <a:path w="97154" h="40004">
                  <a:moveTo>
                    <a:pt x="76847" y="6921"/>
                  </a:moveTo>
                  <a:lnTo>
                    <a:pt x="76758" y="6375"/>
                  </a:lnTo>
                  <a:lnTo>
                    <a:pt x="76657" y="6731"/>
                  </a:lnTo>
                  <a:lnTo>
                    <a:pt x="76758" y="6908"/>
                  </a:lnTo>
                  <a:close/>
                </a:path>
                <a:path w="97154" h="40004">
                  <a:moveTo>
                    <a:pt x="76847" y="1905"/>
                  </a:moveTo>
                  <a:lnTo>
                    <a:pt x="76746" y="1651"/>
                  </a:lnTo>
                  <a:lnTo>
                    <a:pt x="76073" y="1651"/>
                  </a:lnTo>
                  <a:lnTo>
                    <a:pt x="76111" y="1905"/>
                  </a:lnTo>
                  <a:lnTo>
                    <a:pt x="76847" y="1905"/>
                  </a:lnTo>
                  <a:close/>
                </a:path>
                <a:path w="97154" h="40004">
                  <a:moveTo>
                    <a:pt x="77317" y="1905"/>
                  </a:moveTo>
                  <a:lnTo>
                    <a:pt x="77216" y="1651"/>
                  </a:lnTo>
                  <a:lnTo>
                    <a:pt x="77063" y="1905"/>
                  </a:lnTo>
                  <a:lnTo>
                    <a:pt x="77317" y="1905"/>
                  </a:lnTo>
                  <a:close/>
                </a:path>
                <a:path w="97154" h="40004">
                  <a:moveTo>
                    <a:pt x="78066" y="1905"/>
                  </a:moveTo>
                  <a:lnTo>
                    <a:pt x="77622" y="1905"/>
                  </a:lnTo>
                  <a:lnTo>
                    <a:pt x="77317" y="1905"/>
                  </a:lnTo>
                  <a:lnTo>
                    <a:pt x="77368" y="2070"/>
                  </a:lnTo>
                  <a:lnTo>
                    <a:pt x="77228" y="2159"/>
                  </a:lnTo>
                  <a:lnTo>
                    <a:pt x="77038" y="2286"/>
                  </a:lnTo>
                  <a:lnTo>
                    <a:pt x="77470" y="2286"/>
                  </a:lnTo>
                  <a:lnTo>
                    <a:pt x="77533" y="2413"/>
                  </a:lnTo>
                  <a:lnTo>
                    <a:pt x="77609" y="2159"/>
                  </a:lnTo>
                  <a:lnTo>
                    <a:pt x="77609" y="2286"/>
                  </a:lnTo>
                  <a:lnTo>
                    <a:pt x="78066" y="2286"/>
                  </a:lnTo>
                  <a:lnTo>
                    <a:pt x="78066" y="1905"/>
                  </a:lnTo>
                  <a:close/>
                </a:path>
                <a:path w="97154" h="40004">
                  <a:moveTo>
                    <a:pt x="78079" y="508"/>
                  </a:moveTo>
                  <a:lnTo>
                    <a:pt x="71501" y="508"/>
                  </a:lnTo>
                  <a:lnTo>
                    <a:pt x="71437" y="635"/>
                  </a:lnTo>
                  <a:lnTo>
                    <a:pt x="71386" y="762"/>
                  </a:lnTo>
                  <a:lnTo>
                    <a:pt x="75907" y="762"/>
                  </a:lnTo>
                  <a:lnTo>
                    <a:pt x="75895" y="635"/>
                  </a:lnTo>
                  <a:lnTo>
                    <a:pt x="76034" y="762"/>
                  </a:lnTo>
                  <a:lnTo>
                    <a:pt x="77635" y="762"/>
                  </a:lnTo>
                  <a:lnTo>
                    <a:pt x="78079" y="762"/>
                  </a:lnTo>
                  <a:lnTo>
                    <a:pt x="78079" y="635"/>
                  </a:lnTo>
                  <a:lnTo>
                    <a:pt x="78079" y="508"/>
                  </a:lnTo>
                  <a:close/>
                </a:path>
                <a:path w="97154" h="40004">
                  <a:moveTo>
                    <a:pt x="79070" y="7239"/>
                  </a:moveTo>
                  <a:lnTo>
                    <a:pt x="78613" y="6350"/>
                  </a:lnTo>
                  <a:lnTo>
                    <a:pt x="78536" y="6223"/>
                  </a:lnTo>
                  <a:lnTo>
                    <a:pt x="78473" y="6096"/>
                  </a:lnTo>
                  <a:lnTo>
                    <a:pt x="78409" y="5969"/>
                  </a:lnTo>
                  <a:lnTo>
                    <a:pt x="78524" y="6604"/>
                  </a:lnTo>
                  <a:lnTo>
                    <a:pt x="78600" y="7112"/>
                  </a:lnTo>
                  <a:lnTo>
                    <a:pt x="79070" y="7239"/>
                  </a:lnTo>
                  <a:close/>
                </a:path>
                <a:path w="97154" h="40004">
                  <a:moveTo>
                    <a:pt x="79095" y="1905"/>
                  </a:moveTo>
                  <a:lnTo>
                    <a:pt x="79082" y="1651"/>
                  </a:lnTo>
                  <a:lnTo>
                    <a:pt x="78066" y="1651"/>
                  </a:lnTo>
                  <a:lnTo>
                    <a:pt x="78066" y="1905"/>
                  </a:lnTo>
                  <a:lnTo>
                    <a:pt x="79095" y="1905"/>
                  </a:lnTo>
                  <a:close/>
                </a:path>
                <a:path w="97154" h="40004">
                  <a:moveTo>
                    <a:pt x="79921" y="1651"/>
                  </a:moveTo>
                  <a:lnTo>
                    <a:pt x="79375" y="1651"/>
                  </a:lnTo>
                  <a:lnTo>
                    <a:pt x="79286" y="1905"/>
                  </a:lnTo>
                  <a:lnTo>
                    <a:pt x="79095" y="1905"/>
                  </a:lnTo>
                  <a:lnTo>
                    <a:pt x="79121" y="2286"/>
                  </a:lnTo>
                  <a:lnTo>
                    <a:pt x="79679" y="2286"/>
                  </a:lnTo>
                  <a:lnTo>
                    <a:pt x="79413" y="1905"/>
                  </a:lnTo>
                  <a:lnTo>
                    <a:pt x="79908" y="1905"/>
                  </a:lnTo>
                  <a:lnTo>
                    <a:pt x="79921" y="1651"/>
                  </a:lnTo>
                  <a:close/>
                </a:path>
                <a:path w="97154" h="40004">
                  <a:moveTo>
                    <a:pt x="79959" y="7493"/>
                  </a:moveTo>
                  <a:lnTo>
                    <a:pt x="79921" y="6692"/>
                  </a:lnTo>
                  <a:lnTo>
                    <a:pt x="79692" y="6972"/>
                  </a:lnTo>
                  <a:lnTo>
                    <a:pt x="79959" y="7493"/>
                  </a:lnTo>
                  <a:close/>
                </a:path>
                <a:path w="97154" h="40004">
                  <a:moveTo>
                    <a:pt x="80073" y="1905"/>
                  </a:moveTo>
                  <a:lnTo>
                    <a:pt x="79908" y="1905"/>
                  </a:lnTo>
                  <a:lnTo>
                    <a:pt x="79908" y="2159"/>
                  </a:lnTo>
                  <a:lnTo>
                    <a:pt x="80073" y="1905"/>
                  </a:lnTo>
                  <a:close/>
                </a:path>
                <a:path w="97154" h="40004">
                  <a:moveTo>
                    <a:pt x="80556" y="7366"/>
                  </a:moveTo>
                  <a:lnTo>
                    <a:pt x="80391" y="7239"/>
                  </a:lnTo>
                  <a:lnTo>
                    <a:pt x="80289" y="7112"/>
                  </a:lnTo>
                  <a:lnTo>
                    <a:pt x="80187" y="6985"/>
                  </a:lnTo>
                  <a:lnTo>
                    <a:pt x="80086" y="6858"/>
                  </a:lnTo>
                  <a:lnTo>
                    <a:pt x="80213" y="7620"/>
                  </a:lnTo>
                  <a:lnTo>
                    <a:pt x="80530" y="7493"/>
                  </a:lnTo>
                  <a:lnTo>
                    <a:pt x="80556" y="7366"/>
                  </a:lnTo>
                  <a:close/>
                </a:path>
                <a:path w="97154" h="40004">
                  <a:moveTo>
                    <a:pt x="85788" y="1143"/>
                  </a:moveTo>
                  <a:lnTo>
                    <a:pt x="85369" y="1143"/>
                  </a:lnTo>
                  <a:lnTo>
                    <a:pt x="79057" y="1143"/>
                  </a:lnTo>
                  <a:lnTo>
                    <a:pt x="78181" y="0"/>
                  </a:lnTo>
                  <a:lnTo>
                    <a:pt x="78079" y="1016"/>
                  </a:lnTo>
                  <a:lnTo>
                    <a:pt x="77444" y="1016"/>
                  </a:lnTo>
                  <a:lnTo>
                    <a:pt x="77571" y="889"/>
                  </a:lnTo>
                  <a:lnTo>
                    <a:pt x="77635" y="762"/>
                  </a:lnTo>
                  <a:lnTo>
                    <a:pt x="77419" y="1016"/>
                  </a:lnTo>
                  <a:lnTo>
                    <a:pt x="76314" y="1016"/>
                  </a:lnTo>
                  <a:lnTo>
                    <a:pt x="76034" y="762"/>
                  </a:lnTo>
                  <a:lnTo>
                    <a:pt x="75984" y="1143"/>
                  </a:lnTo>
                  <a:lnTo>
                    <a:pt x="76454" y="1143"/>
                  </a:lnTo>
                  <a:lnTo>
                    <a:pt x="76733" y="1397"/>
                  </a:lnTo>
                  <a:lnTo>
                    <a:pt x="76022" y="1397"/>
                  </a:lnTo>
                  <a:lnTo>
                    <a:pt x="76695" y="1524"/>
                  </a:lnTo>
                  <a:lnTo>
                    <a:pt x="76746" y="1651"/>
                  </a:lnTo>
                  <a:lnTo>
                    <a:pt x="77089" y="1651"/>
                  </a:lnTo>
                  <a:lnTo>
                    <a:pt x="77114" y="1397"/>
                  </a:lnTo>
                  <a:lnTo>
                    <a:pt x="77216" y="1651"/>
                  </a:lnTo>
                  <a:lnTo>
                    <a:pt x="78066" y="1651"/>
                  </a:lnTo>
                  <a:lnTo>
                    <a:pt x="78066" y="1524"/>
                  </a:lnTo>
                  <a:lnTo>
                    <a:pt x="79057" y="1524"/>
                  </a:lnTo>
                  <a:lnTo>
                    <a:pt x="79082" y="1651"/>
                  </a:lnTo>
                  <a:lnTo>
                    <a:pt x="79375" y="1651"/>
                  </a:lnTo>
                  <a:lnTo>
                    <a:pt x="79425" y="1524"/>
                  </a:lnTo>
                  <a:lnTo>
                    <a:pt x="79692" y="1524"/>
                  </a:lnTo>
                  <a:lnTo>
                    <a:pt x="79921" y="1651"/>
                  </a:lnTo>
                  <a:lnTo>
                    <a:pt x="80137" y="1651"/>
                  </a:lnTo>
                  <a:lnTo>
                    <a:pt x="80175" y="1524"/>
                  </a:lnTo>
                  <a:lnTo>
                    <a:pt x="80213" y="1651"/>
                  </a:lnTo>
                  <a:lnTo>
                    <a:pt x="80924" y="1651"/>
                  </a:lnTo>
                  <a:lnTo>
                    <a:pt x="84175" y="1651"/>
                  </a:lnTo>
                  <a:lnTo>
                    <a:pt x="85001" y="1651"/>
                  </a:lnTo>
                  <a:lnTo>
                    <a:pt x="85115" y="1524"/>
                  </a:lnTo>
                  <a:lnTo>
                    <a:pt x="85153" y="1651"/>
                  </a:lnTo>
                  <a:lnTo>
                    <a:pt x="85369" y="1651"/>
                  </a:lnTo>
                  <a:lnTo>
                    <a:pt x="85369" y="1524"/>
                  </a:lnTo>
                  <a:lnTo>
                    <a:pt x="85636" y="1524"/>
                  </a:lnTo>
                  <a:lnTo>
                    <a:pt x="85750" y="1397"/>
                  </a:lnTo>
                  <a:lnTo>
                    <a:pt x="85788" y="1143"/>
                  </a:lnTo>
                  <a:close/>
                </a:path>
                <a:path w="97154" h="40004">
                  <a:moveTo>
                    <a:pt x="86245" y="1905"/>
                  </a:moveTo>
                  <a:lnTo>
                    <a:pt x="85877" y="1905"/>
                  </a:lnTo>
                  <a:lnTo>
                    <a:pt x="85940" y="1651"/>
                  </a:lnTo>
                  <a:lnTo>
                    <a:pt x="85369" y="1651"/>
                  </a:lnTo>
                  <a:lnTo>
                    <a:pt x="85369" y="1905"/>
                  </a:lnTo>
                  <a:lnTo>
                    <a:pt x="85204" y="1905"/>
                  </a:lnTo>
                  <a:lnTo>
                    <a:pt x="84785" y="1905"/>
                  </a:lnTo>
                  <a:lnTo>
                    <a:pt x="84239" y="1905"/>
                  </a:lnTo>
                  <a:lnTo>
                    <a:pt x="84302" y="2159"/>
                  </a:lnTo>
                  <a:lnTo>
                    <a:pt x="85242" y="2159"/>
                  </a:lnTo>
                  <a:lnTo>
                    <a:pt x="85382" y="2159"/>
                  </a:lnTo>
                  <a:lnTo>
                    <a:pt x="85801" y="2159"/>
                  </a:lnTo>
                  <a:lnTo>
                    <a:pt x="85775" y="2286"/>
                  </a:lnTo>
                  <a:lnTo>
                    <a:pt x="86245" y="2286"/>
                  </a:lnTo>
                  <a:lnTo>
                    <a:pt x="86245" y="2159"/>
                  </a:lnTo>
                  <a:lnTo>
                    <a:pt x="86245" y="1905"/>
                  </a:lnTo>
                  <a:close/>
                </a:path>
                <a:path w="97154" h="40004">
                  <a:moveTo>
                    <a:pt x="86245" y="1397"/>
                  </a:moveTo>
                  <a:lnTo>
                    <a:pt x="85877" y="1397"/>
                  </a:lnTo>
                  <a:lnTo>
                    <a:pt x="85737" y="1524"/>
                  </a:lnTo>
                  <a:lnTo>
                    <a:pt x="85902" y="1524"/>
                  </a:lnTo>
                  <a:lnTo>
                    <a:pt x="85940" y="1651"/>
                  </a:lnTo>
                  <a:lnTo>
                    <a:pt x="86245" y="1651"/>
                  </a:lnTo>
                  <a:lnTo>
                    <a:pt x="86245" y="1397"/>
                  </a:lnTo>
                  <a:close/>
                </a:path>
                <a:path w="97154" h="40004">
                  <a:moveTo>
                    <a:pt x="86779" y="3175"/>
                  </a:moveTo>
                  <a:lnTo>
                    <a:pt x="86766" y="3048"/>
                  </a:lnTo>
                  <a:lnTo>
                    <a:pt x="86639" y="3048"/>
                  </a:lnTo>
                  <a:lnTo>
                    <a:pt x="86639" y="3175"/>
                  </a:lnTo>
                  <a:lnTo>
                    <a:pt x="86779" y="3175"/>
                  </a:lnTo>
                  <a:close/>
                </a:path>
                <a:path w="97154" h="40004">
                  <a:moveTo>
                    <a:pt x="86982" y="2413"/>
                  </a:moveTo>
                  <a:lnTo>
                    <a:pt x="86753" y="2413"/>
                  </a:lnTo>
                  <a:lnTo>
                    <a:pt x="86817" y="2667"/>
                  </a:lnTo>
                  <a:lnTo>
                    <a:pt x="86918" y="2794"/>
                  </a:lnTo>
                  <a:lnTo>
                    <a:pt x="86982" y="2413"/>
                  </a:lnTo>
                  <a:close/>
                </a:path>
                <a:path w="97154" h="40004">
                  <a:moveTo>
                    <a:pt x="87160" y="4572"/>
                  </a:moveTo>
                  <a:lnTo>
                    <a:pt x="87147" y="4191"/>
                  </a:lnTo>
                  <a:lnTo>
                    <a:pt x="87045" y="4318"/>
                  </a:lnTo>
                  <a:lnTo>
                    <a:pt x="86956" y="4699"/>
                  </a:lnTo>
                  <a:lnTo>
                    <a:pt x="87160" y="4572"/>
                  </a:lnTo>
                  <a:close/>
                </a:path>
                <a:path w="97154" h="40004">
                  <a:moveTo>
                    <a:pt x="88176" y="1651"/>
                  </a:moveTo>
                  <a:lnTo>
                    <a:pt x="87782" y="1651"/>
                  </a:lnTo>
                  <a:lnTo>
                    <a:pt x="87693" y="1905"/>
                  </a:lnTo>
                  <a:lnTo>
                    <a:pt x="86995" y="1905"/>
                  </a:lnTo>
                  <a:lnTo>
                    <a:pt x="86321" y="1905"/>
                  </a:lnTo>
                  <a:lnTo>
                    <a:pt x="86245" y="2159"/>
                  </a:lnTo>
                  <a:lnTo>
                    <a:pt x="86474" y="2159"/>
                  </a:lnTo>
                  <a:lnTo>
                    <a:pt x="86563" y="2286"/>
                  </a:lnTo>
                  <a:lnTo>
                    <a:pt x="86982" y="2286"/>
                  </a:lnTo>
                  <a:lnTo>
                    <a:pt x="86982" y="2159"/>
                  </a:lnTo>
                  <a:lnTo>
                    <a:pt x="87185" y="2159"/>
                  </a:lnTo>
                  <a:lnTo>
                    <a:pt x="87274" y="2286"/>
                  </a:lnTo>
                  <a:lnTo>
                    <a:pt x="87553" y="2286"/>
                  </a:lnTo>
                  <a:lnTo>
                    <a:pt x="87604" y="2159"/>
                  </a:lnTo>
                  <a:lnTo>
                    <a:pt x="88138" y="2159"/>
                  </a:lnTo>
                  <a:lnTo>
                    <a:pt x="88176" y="1651"/>
                  </a:lnTo>
                  <a:close/>
                </a:path>
                <a:path w="97154" h="40004">
                  <a:moveTo>
                    <a:pt x="88201" y="1397"/>
                  </a:moveTo>
                  <a:lnTo>
                    <a:pt x="86245" y="1397"/>
                  </a:lnTo>
                  <a:lnTo>
                    <a:pt x="86283" y="1651"/>
                  </a:lnTo>
                  <a:lnTo>
                    <a:pt x="87782" y="1651"/>
                  </a:lnTo>
                  <a:lnTo>
                    <a:pt x="87833" y="1524"/>
                  </a:lnTo>
                  <a:lnTo>
                    <a:pt x="88188" y="1524"/>
                  </a:lnTo>
                  <a:lnTo>
                    <a:pt x="88201" y="1397"/>
                  </a:lnTo>
                  <a:close/>
                </a:path>
                <a:path w="97154" h="40004">
                  <a:moveTo>
                    <a:pt x="88671" y="1651"/>
                  </a:moveTo>
                  <a:lnTo>
                    <a:pt x="88455" y="1651"/>
                  </a:lnTo>
                  <a:lnTo>
                    <a:pt x="88404" y="1905"/>
                  </a:lnTo>
                  <a:lnTo>
                    <a:pt x="88163" y="1905"/>
                  </a:lnTo>
                  <a:lnTo>
                    <a:pt x="88138" y="2159"/>
                  </a:lnTo>
                  <a:lnTo>
                    <a:pt x="88125" y="2286"/>
                  </a:lnTo>
                  <a:lnTo>
                    <a:pt x="88303" y="2159"/>
                  </a:lnTo>
                  <a:lnTo>
                    <a:pt x="88671" y="1651"/>
                  </a:lnTo>
                  <a:close/>
                </a:path>
                <a:path w="97154" h="40004">
                  <a:moveTo>
                    <a:pt x="88734" y="1524"/>
                  </a:moveTo>
                  <a:lnTo>
                    <a:pt x="88455" y="1524"/>
                  </a:lnTo>
                  <a:lnTo>
                    <a:pt x="88480" y="1244"/>
                  </a:lnTo>
                  <a:lnTo>
                    <a:pt x="88506" y="1066"/>
                  </a:lnTo>
                  <a:lnTo>
                    <a:pt x="88379" y="1524"/>
                  </a:lnTo>
                  <a:lnTo>
                    <a:pt x="88188" y="1524"/>
                  </a:lnTo>
                  <a:lnTo>
                    <a:pt x="88176" y="1651"/>
                  </a:lnTo>
                  <a:lnTo>
                    <a:pt x="88455" y="1651"/>
                  </a:lnTo>
                  <a:lnTo>
                    <a:pt x="88734" y="1524"/>
                  </a:lnTo>
                  <a:close/>
                </a:path>
                <a:path w="97154" h="40004">
                  <a:moveTo>
                    <a:pt x="89268" y="1905"/>
                  </a:moveTo>
                  <a:lnTo>
                    <a:pt x="88569" y="1905"/>
                  </a:lnTo>
                  <a:lnTo>
                    <a:pt x="88544" y="2286"/>
                  </a:lnTo>
                  <a:lnTo>
                    <a:pt x="89242" y="2286"/>
                  </a:lnTo>
                  <a:lnTo>
                    <a:pt x="89268" y="1905"/>
                  </a:lnTo>
                  <a:close/>
                </a:path>
                <a:path w="97154" h="40004">
                  <a:moveTo>
                    <a:pt x="90043" y="5080"/>
                  </a:moveTo>
                  <a:lnTo>
                    <a:pt x="90043" y="5080"/>
                  </a:lnTo>
                  <a:lnTo>
                    <a:pt x="89001" y="5080"/>
                  </a:lnTo>
                  <a:lnTo>
                    <a:pt x="89027" y="5334"/>
                  </a:lnTo>
                  <a:lnTo>
                    <a:pt x="89598" y="5334"/>
                  </a:lnTo>
                  <a:lnTo>
                    <a:pt x="89585" y="5588"/>
                  </a:lnTo>
                  <a:lnTo>
                    <a:pt x="89750" y="5461"/>
                  </a:lnTo>
                  <a:lnTo>
                    <a:pt x="89801" y="5270"/>
                  </a:lnTo>
                  <a:lnTo>
                    <a:pt x="90030" y="5334"/>
                  </a:lnTo>
                  <a:lnTo>
                    <a:pt x="90043" y="5080"/>
                  </a:lnTo>
                  <a:close/>
                </a:path>
                <a:path w="97154" h="40004">
                  <a:moveTo>
                    <a:pt x="90957" y="7620"/>
                  </a:moveTo>
                  <a:lnTo>
                    <a:pt x="90754" y="7747"/>
                  </a:lnTo>
                  <a:lnTo>
                    <a:pt x="90652" y="7874"/>
                  </a:lnTo>
                  <a:lnTo>
                    <a:pt x="90919" y="7747"/>
                  </a:lnTo>
                  <a:lnTo>
                    <a:pt x="90957" y="7620"/>
                  </a:lnTo>
                  <a:close/>
                </a:path>
                <a:path w="97154" h="40004">
                  <a:moveTo>
                    <a:pt x="92989" y="4445"/>
                  </a:moveTo>
                  <a:lnTo>
                    <a:pt x="92862" y="4508"/>
                  </a:lnTo>
                  <a:lnTo>
                    <a:pt x="92989" y="4445"/>
                  </a:lnTo>
                  <a:close/>
                </a:path>
                <a:path w="97154" h="40004">
                  <a:moveTo>
                    <a:pt x="93002" y="2311"/>
                  </a:moveTo>
                  <a:lnTo>
                    <a:pt x="92913" y="1930"/>
                  </a:lnTo>
                  <a:lnTo>
                    <a:pt x="92887" y="1739"/>
                  </a:lnTo>
                  <a:lnTo>
                    <a:pt x="92989" y="1549"/>
                  </a:lnTo>
                  <a:lnTo>
                    <a:pt x="92659" y="1701"/>
                  </a:lnTo>
                  <a:lnTo>
                    <a:pt x="92608" y="1905"/>
                  </a:lnTo>
                  <a:lnTo>
                    <a:pt x="92189" y="1905"/>
                  </a:lnTo>
                  <a:lnTo>
                    <a:pt x="92354" y="1358"/>
                  </a:lnTo>
                  <a:lnTo>
                    <a:pt x="92036" y="1905"/>
                  </a:lnTo>
                  <a:lnTo>
                    <a:pt x="89268" y="1905"/>
                  </a:lnTo>
                  <a:lnTo>
                    <a:pt x="89649" y="2286"/>
                  </a:lnTo>
                  <a:lnTo>
                    <a:pt x="91897" y="2286"/>
                  </a:lnTo>
                  <a:lnTo>
                    <a:pt x="91846" y="2413"/>
                  </a:lnTo>
                  <a:lnTo>
                    <a:pt x="91909" y="2286"/>
                  </a:lnTo>
                  <a:lnTo>
                    <a:pt x="92087" y="2286"/>
                  </a:lnTo>
                  <a:lnTo>
                    <a:pt x="92138" y="2159"/>
                  </a:lnTo>
                  <a:lnTo>
                    <a:pt x="92544" y="2044"/>
                  </a:lnTo>
                  <a:lnTo>
                    <a:pt x="92659" y="2247"/>
                  </a:lnTo>
                  <a:lnTo>
                    <a:pt x="93002" y="2311"/>
                  </a:lnTo>
                  <a:close/>
                </a:path>
                <a:path w="97154" h="40004">
                  <a:moveTo>
                    <a:pt x="93192" y="4699"/>
                  </a:moveTo>
                  <a:lnTo>
                    <a:pt x="92849" y="4610"/>
                  </a:lnTo>
                  <a:lnTo>
                    <a:pt x="92710" y="4902"/>
                  </a:lnTo>
                  <a:lnTo>
                    <a:pt x="93192" y="4699"/>
                  </a:lnTo>
                  <a:close/>
                </a:path>
                <a:path w="97154" h="40004">
                  <a:moveTo>
                    <a:pt x="94488" y="4826"/>
                  </a:moveTo>
                  <a:lnTo>
                    <a:pt x="94170" y="5080"/>
                  </a:lnTo>
                  <a:lnTo>
                    <a:pt x="94322" y="5080"/>
                  </a:lnTo>
                  <a:lnTo>
                    <a:pt x="94488" y="4826"/>
                  </a:lnTo>
                  <a:close/>
                </a:path>
                <a:path w="97154" h="40004">
                  <a:moveTo>
                    <a:pt x="94551" y="3822"/>
                  </a:moveTo>
                  <a:lnTo>
                    <a:pt x="94297" y="4559"/>
                  </a:lnTo>
                  <a:lnTo>
                    <a:pt x="94500" y="3987"/>
                  </a:lnTo>
                  <a:lnTo>
                    <a:pt x="94551" y="3822"/>
                  </a:lnTo>
                  <a:close/>
                </a:path>
                <a:path w="97154" h="40004">
                  <a:moveTo>
                    <a:pt x="94576" y="10604"/>
                  </a:moveTo>
                  <a:lnTo>
                    <a:pt x="94449" y="10642"/>
                  </a:lnTo>
                  <a:lnTo>
                    <a:pt x="94576" y="10604"/>
                  </a:lnTo>
                  <a:close/>
                </a:path>
                <a:path w="97154" h="40004">
                  <a:moveTo>
                    <a:pt x="94716" y="10566"/>
                  </a:moveTo>
                  <a:lnTo>
                    <a:pt x="94589" y="10604"/>
                  </a:lnTo>
                  <a:lnTo>
                    <a:pt x="94716" y="10566"/>
                  </a:lnTo>
                  <a:close/>
                </a:path>
                <a:path w="97154" h="40004">
                  <a:moveTo>
                    <a:pt x="94919" y="8636"/>
                  </a:moveTo>
                  <a:lnTo>
                    <a:pt x="94792" y="8636"/>
                  </a:lnTo>
                  <a:lnTo>
                    <a:pt x="94894" y="8763"/>
                  </a:lnTo>
                  <a:lnTo>
                    <a:pt x="94919" y="8636"/>
                  </a:lnTo>
                  <a:close/>
                </a:path>
                <a:path w="97154" h="40004">
                  <a:moveTo>
                    <a:pt x="94996" y="10477"/>
                  </a:moveTo>
                  <a:lnTo>
                    <a:pt x="94716" y="10566"/>
                  </a:lnTo>
                  <a:lnTo>
                    <a:pt x="94996" y="10477"/>
                  </a:lnTo>
                  <a:close/>
                </a:path>
                <a:path w="97154" h="40004">
                  <a:moveTo>
                    <a:pt x="95783" y="6604"/>
                  </a:moveTo>
                  <a:lnTo>
                    <a:pt x="95580" y="6731"/>
                  </a:lnTo>
                  <a:lnTo>
                    <a:pt x="95478" y="6858"/>
                  </a:lnTo>
                  <a:lnTo>
                    <a:pt x="95389" y="6985"/>
                  </a:lnTo>
                  <a:lnTo>
                    <a:pt x="95288" y="7112"/>
                  </a:lnTo>
                  <a:lnTo>
                    <a:pt x="95605" y="7112"/>
                  </a:lnTo>
                  <a:lnTo>
                    <a:pt x="95694" y="6858"/>
                  </a:lnTo>
                  <a:lnTo>
                    <a:pt x="95783" y="6604"/>
                  </a:lnTo>
                  <a:close/>
                </a:path>
                <a:path w="97154" h="40004">
                  <a:moveTo>
                    <a:pt x="96710" y="7493"/>
                  </a:moveTo>
                  <a:lnTo>
                    <a:pt x="96443" y="7620"/>
                  </a:lnTo>
                  <a:lnTo>
                    <a:pt x="95415" y="8382"/>
                  </a:lnTo>
                  <a:lnTo>
                    <a:pt x="94970" y="8382"/>
                  </a:lnTo>
                  <a:lnTo>
                    <a:pt x="94919" y="8636"/>
                  </a:lnTo>
                  <a:lnTo>
                    <a:pt x="95059" y="8636"/>
                  </a:lnTo>
                  <a:lnTo>
                    <a:pt x="94894" y="8763"/>
                  </a:lnTo>
                  <a:lnTo>
                    <a:pt x="94297" y="9398"/>
                  </a:lnTo>
                  <a:lnTo>
                    <a:pt x="72021" y="9398"/>
                  </a:lnTo>
                  <a:lnTo>
                    <a:pt x="71882" y="9398"/>
                  </a:lnTo>
                  <a:lnTo>
                    <a:pt x="71120" y="9398"/>
                  </a:lnTo>
                  <a:lnTo>
                    <a:pt x="70726" y="9398"/>
                  </a:lnTo>
                  <a:lnTo>
                    <a:pt x="70789" y="9220"/>
                  </a:lnTo>
                  <a:lnTo>
                    <a:pt x="70688" y="9398"/>
                  </a:lnTo>
                  <a:lnTo>
                    <a:pt x="70751" y="9055"/>
                  </a:lnTo>
                  <a:lnTo>
                    <a:pt x="71043" y="9398"/>
                  </a:lnTo>
                  <a:lnTo>
                    <a:pt x="70980" y="8763"/>
                  </a:lnTo>
                  <a:lnTo>
                    <a:pt x="70891" y="9017"/>
                  </a:lnTo>
                  <a:lnTo>
                    <a:pt x="70726" y="8636"/>
                  </a:lnTo>
                  <a:lnTo>
                    <a:pt x="70612" y="8382"/>
                  </a:lnTo>
                  <a:lnTo>
                    <a:pt x="70561" y="7747"/>
                  </a:lnTo>
                  <a:lnTo>
                    <a:pt x="70675" y="7493"/>
                  </a:lnTo>
                  <a:lnTo>
                    <a:pt x="70777" y="7239"/>
                  </a:lnTo>
                  <a:lnTo>
                    <a:pt x="70827" y="7112"/>
                  </a:lnTo>
                  <a:lnTo>
                    <a:pt x="70904" y="6934"/>
                  </a:lnTo>
                  <a:lnTo>
                    <a:pt x="71031" y="8001"/>
                  </a:lnTo>
                  <a:lnTo>
                    <a:pt x="71196" y="7874"/>
                  </a:lnTo>
                  <a:lnTo>
                    <a:pt x="71297" y="7620"/>
                  </a:lnTo>
                  <a:lnTo>
                    <a:pt x="71386" y="7366"/>
                  </a:lnTo>
                  <a:lnTo>
                    <a:pt x="71475" y="7112"/>
                  </a:lnTo>
                  <a:lnTo>
                    <a:pt x="71564" y="6858"/>
                  </a:lnTo>
                  <a:lnTo>
                    <a:pt x="71615" y="6731"/>
                  </a:lnTo>
                  <a:lnTo>
                    <a:pt x="71653" y="7239"/>
                  </a:lnTo>
                  <a:lnTo>
                    <a:pt x="71780" y="8382"/>
                  </a:lnTo>
                  <a:lnTo>
                    <a:pt x="71932" y="8509"/>
                  </a:lnTo>
                  <a:lnTo>
                    <a:pt x="72085" y="8636"/>
                  </a:lnTo>
                  <a:lnTo>
                    <a:pt x="71945" y="8636"/>
                  </a:lnTo>
                  <a:lnTo>
                    <a:pt x="72009" y="9271"/>
                  </a:lnTo>
                  <a:lnTo>
                    <a:pt x="72263" y="9017"/>
                  </a:lnTo>
                  <a:lnTo>
                    <a:pt x="72174" y="8382"/>
                  </a:lnTo>
                  <a:lnTo>
                    <a:pt x="72072" y="8128"/>
                  </a:lnTo>
                  <a:lnTo>
                    <a:pt x="72491" y="8128"/>
                  </a:lnTo>
                  <a:lnTo>
                    <a:pt x="72491" y="8255"/>
                  </a:lnTo>
                  <a:lnTo>
                    <a:pt x="72631" y="8128"/>
                  </a:lnTo>
                  <a:lnTo>
                    <a:pt x="72694" y="7620"/>
                  </a:lnTo>
                  <a:lnTo>
                    <a:pt x="73113" y="7874"/>
                  </a:lnTo>
                  <a:lnTo>
                    <a:pt x="73228" y="8382"/>
                  </a:lnTo>
                  <a:lnTo>
                    <a:pt x="73698" y="8255"/>
                  </a:lnTo>
                  <a:lnTo>
                    <a:pt x="73736" y="7620"/>
                  </a:lnTo>
                  <a:lnTo>
                    <a:pt x="73787" y="6731"/>
                  </a:lnTo>
                  <a:lnTo>
                    <a:pt x="73799" y="6604"/>
                  </a:lnTo>
                  <a:lnTo>
                    <a:pt x="73964" y="6604"/>
                  </a:lnTo>
                  <a:lnTo>
                    <a:pt x="74599" y="7112"/>
                  </a:lnTo>
                  <a:lnTo>
                    <a:pt x="74650" y="8128"/>
                  </a:lnTo>
                  <a:lnTo>
                    <a:pt x="74790" y="8001"/>
                  </a:lnTo>
                  <a:lnTo>
                    <a:pt x="74917" y="7493"/>
                  </a:lnTo>
                  <a:lnTo>
                    <a:pt x="74942" y="7620"/>
                  </a:lnTo>
                  <a:lnTo>
                    <a:pt x="75044" y="8128"/>
                  </a:lnTo>
                  <a:lnTo>
                    <a:pt x="75095" y="8382"/>
                  </a:lnTo>
                  <a:lnTo>
                    <a:pt x="74701" y="8382"/>
                  </a:lnTo>
                  <a:lnTo>
                    <a:pt x="73228" y="8382"/>
                  </a:lnTo>
                  <a:lnTo>
                    <a:pt x="72605" y="8382"/>
                  </a:lnTo>
                  <a:lnTo>
                    <a:pt x="72580" y="8636"/>
                  </a:lnTo>
                  <a:lnTo>
                    <a:pt x="74637" y="8636"/>
                  </a:lnTo>
                  <a:lnTo>
                    <a:pt x="74663" y="8509"/>
                  </a:lnTo>
                  <a:lnTo>
                    <a:pt x="74676" y="8636"/>
                  </a:lnTo>
                  <a:lnTo>
                    <a:pt x="75158" y="8636"/>
                  </a:lnTo>
                  <a:lnTo>
                    <a:pt x="75476" y="8382"/>
                  </a:lnTo>
                  <a:lnTo>
                    <a:pt x="75374" y="8128"/>
                  </a:lnTo>
                  <a:lnTo>
                    <a:pt x="75272" y="7874"/>
                  </a:lnTo>
                  <a:lnTo>
                    <a:pt x="75222" y="7747"/>
                  </a:lnTo>
                  <a:lnTo>
                    <a:pt x="75539" y="7747"/>
                  </a:lnTo>
                  <a:lnTo>
                    <a:pt x="75565" y="7493"/>
                  </a:lnTo>
                  <a:lnTo>
                    <a:pt x="75653" y="6858"/>
                  </a:lnTo>
                  <a:lnTo>
                    <a:pt x="75768" y="6985"/>
                  </a:lnTo>
                  <a:lnTo>
                    <a:pt x="75857" y="7747"/>
                  </a:lnTo>
                  <a:lnTo>
                    <a:pt x="76403" y="7493"/>
                  </a:lnTo>
                  <a:lnTo>
                    <a:pt x="76288" y="7366"/>
                  </a:lnTo>
                  <a:lnTo>
                    <a:pt x="76187" y="7239"/>
                  </a:lnTo>
                  <a:lnTo>
                    <a:pt x="76085" y="7112"/>
                  </a:lnTo>
                  <a:lnTo>
                    <a:pt x="76022" y="6858"/>
                  </a:lnTo>
                  <a:lnTo>
                    <a:pt x="76098" y="6604"/>
                  </a:lnTo>
                  <a:lnTo>
                    <a:pt x="76187" y="6350"/>
                  </a:lnTo>
                  <a:lnTo>
                    <a:pt x="76111" y="6223"/>
                  </a:lnTo>
                  <a:lnTo>
                    <a:pt x="76034" y="6096"/>
                  </a:lnTo>
                  <a:lnTo>
                    <a:pt x="75958" y="5969"/>
                  </a:lnTo>
                  <a:lnTo>
                    <a:pt x="75882" y="5842"/>
                  </a:lnTo>
                  <a:lnTo>
                    <a:pt x="75806" y="5715"/>
                  </a:lnTo>
                  <a:lnTo>
                    <a:pt x="75742" y="5588"/>
                  </a:lnTo>
                  <a:lnTo>
                    <a:pt x="75666" y="5461"/>
                  </a:lnTo>
                  <a:lnTo>
                    <a:pt x="76149" y="5715"/>
                  </a:lnTo>
                  <a:lnTo>
                    <a:pt x="76085" y="5842"/>
                  </a:lnTo>
                  <a:lnTo>
                    <a:pt x="76466" y="5715"/>
                  </a:lnTo>
                  <a:lnTo>
                    <a:pt x="76517" y="5842"/>
                  </a:lnTo>
                  <a:lnTo>
                    <a:pt x="76606" y="6096"/>
                  </a:lnTo>
                  <a:lnTo>
                    <a:pt x="76708" y="6350"/>
                  </a:lnTo>
                  <a:lnTo>
                    <a:pt x="76822" y="6096"/>
                  </a:lnTo>
                  <a:lnTo>
                    <a:pt x="76911" y="5715"/>
                  </a:lnTo>
                  <a:lnTo>
                    <a:pt x="76949" y="5588"/>
                  </a:lnTo>
                  <a:lnTo>
                    <a:pt x="77228" y="5842"/>
                  </a:lnTo>
                  <a:lnTo>
                    <a:pt x="77266" y="5969"/>
                  </a:lnTo>
                  <a:lnTo>
                    <a:pt x="77368" y="6604"/>
                  </a:lnTo>
                  <a:lnTo>
                    <a:pt x="77609" y="6604"/>
                  </a:lnTo>
                  <a:lnTo>
                    <a:pt x="78181" y="7112"/>
                  </a:lnTo>
                  <a:lnTo>
                    <a:pt x="78206" y="5969"/>
                  </a:lnTo>
                  <a:lnTo>
                    <a:pt x="78409" y="5969"/>
                  </a:lnTo>
                  <a:lnTo>
                    <a:pt x="78346" y="5842"/>
                  </a:lnTo>
                  <a:lnTo>
                    <a:pt x="78282" y="5715"/>
                  </a:lnTo>
                  <a:lnTo>
                    <a:pt x="78219" y="5588"/>
                  </a:lnTo>
                  <a:lnTo>
                    <a:pt x="78346" y="5715"/>
                  </a:lnTo>
                  <a:lnTo>
                    <a:pt x="78460" y="5842"/>
                  </a:lnTo>
                  <a:lnTo>
                    <a:pt x="78587" y="5969"/>
                  </a:lnTo>
                  <a:lnTo>
                    <a:pt x="78714" y="6096"/>
                  </a:lnTo>
                  <a:lnTo>
                    <a:pt x="78765" y="6604"/>
                  </a:lnTo>
                  <a:lnTo>
                    <a:pt x="78981" y="6604"/>
                  </a:lnTo>
                  <a:lnTo>
                    <a:pt x="79362" y="6858"/>
                  </a:lnTo>
                  <a:lnTo>
                    <a:pt x="79451" y="6604"/>
                  </a:lnTo>
                  <a:lnTo>
                    <a:pt x="79540" y="6350"/>
                  </a:lnTo>
                  <a:lnTo>
                    <a:pt x="79629" y="6096"/>
                  </a:lnTo>
                  <a:lnTo>
                    <a:pt x="79730" y="5842"/>
                  </a:lnTo>
                  <a:lnTo>
                    <a:pt x="80264" y="6223"/>
                  </a:lnTo>
                  <a:lnTo>
                    <a:pt x="80289" y="6350"/>
                  </a:lnTo>
                  <a:lnTo>
                    <a:pt x="80391" y="6731"/>
                  </a:lnTo>
                  <a:lnTo>
                    <a:pt x="80492" y="7112"/>
                  </a:lnTo>
                  <a:lnTo>
                    <a:pt x="80556" y="7366"/>
                  </a:lnTo>
                  <a:lnTo>
                    <a:pt x="80594" y="7493"/>
                  </a:lnTo>
                  <a:lnTo>
                    <a:pt x="80860" y="7366"/>
                  </a:lnTo>
                  <a:lnTo>
                    <a:pt x="80962" y="7112"/>
                  </a:lnTo>
                  <a:lnTo>
                    <a:pt x="81064" y="6858"/>
                  </a:lnTo>
                  <a:lnTo>
                    <a:pt x="81165" y="6604"/>
                  </a:lnTo>
                  <a:lnTo>
                    <a:pt x="81267" y="6350"/>
                  </a:lnTo>
                  <a:lnTo>
                    <a:pt x="81381" y="6096"/>
                  </a:lnTo>
                  <a:lnTo>
                    <a:pt x="81432" y="5969"/>
                  </a:lnTo>
                  <a:lnTo>
                    <a:pt x="82143" y="6223"/>
                  </a:lnTo>
                  <a:lnTo>
                    <a:pt x="82003" y="6096"/>
                  </a:lnTo>
                  <a:lnTo>
                    <a:pt x="81991" y="5969"/>
                  </a:lnTo>
                  <a:lnTo>
                    <a:pt x="81978" y="5842"/>
                  </a:lnTo>
                  <a:lnTo>
                    <a:pt x="81965" y="5588"/>
                  </a:lnTo>
                  <a:lnTo>
                    <a:pt x="81940" y="5334"/>
                  </a:lnTo>
                  <a:lnTo>
                    <a:pt x="82143" y="5334"/>
                  </a:lnTo>
                  <a:lnTo>
                    <a:pt x="82181" y="5461"/>
                  </a:lnTo>
                  <a:lnTo>
                    <a:pt x="82283" y="5842"/>
                  </a:lnTo>
                  <a:lnTo>
                    <a:pt x="82397" y="6223"/>
                  </a:lnTo>
                  <a:lnTo>
                    <a:pt x="82499" y="6604"/>
                  </a:lnTo>
                  <a:lnTo>
                    <a:pt x="82575" y="6858"/>
                  </a:lnTo>
                  <a:lnTo>
                    <a:pt x="82677" y="6731"/>
                  </a:lnTo>
                  <a:lnTo>
                    <a:pt x="82778" y="6350"/>
                  </a:lnTo>
                  <a:lnTo>
                    <a:pt x="82842" y="6096"/>
                  </a:lnTo>
                  <a:lnTo>
                    <a:pt x="82854" y="6858"/>
                  </a:lnTo>
                  <a:lnTo>
                    <a:pt x="83350" y="7112"/>
                  </a:lnTo>
                  <a:lnTo>
                    <a:pt x="83743" y="6350"/>
                  </a:lnTo>
                  <a:lnTo>
                    <a:pt x="83870" y="6223"/>
                  </a:lnTo>
                  <a:lnTo>
                    <a:pt x="83997" y="6096"/>
                  </a:lnTo>
                  <a:lnTo>
                    <a:pt x="84124" y="5969"/>
                  </a:lnTo>
                  <a:lnTo>
                    <a:pt x="84251" y="5842"/>
                  </a:lnTo>
                  <a:lnTo>
                    <a:pt x="84378" y="5715"/>
                  </a:lnTo>
                  <a:lnTo>
                    <a:pt x="84442" y="6350"/>
                  </a:lnTo>
                  <a:lnTo>
                    <a:pt x="84645" y="6604"/>
                  </a:lnTo>
                  <a:lnTo>
                    <a:pt x="85115" y="6350"/>
                  </a:lnTo>
                  <a:lnTo>
                    <a:pt x="85344" y="6451"/>
                  </a:lnTo>
                  <a:lnTo>
                    <a:pt x="85369" y="5715"/>
                  </a:lnTo>
                  <a:lnTo>
                    <a:pt x="85382" y="5461"/>
                  </a:lnTo>
                  <a:lnTo>
                    <a:pt x="85483" y="5842"/>
                  </a:lnTo>
                  <a:lnTo>
                    <a:pt x="85598" y="6223"/>
                  </a:lnTo>
                  <a:lnTo>
                    <a:pt x="85712" y="6604"/>
                  </a:lnTo>
                  <a:lnTo>
                    <a:pt x="85788" y="6858"/>
                  </a:lnTo>
                  <a:lnTo>
                    <a:pt x="85890" y="7239"/>
                  </a:lnTo>
                  <a:lnTo>
                    <a:pt x="86004" y="7620"/>
                  </a:lnTo>
                  <a:lnTo>
                    <a:pt x="86118" y="8001"/>
                  </a:lnTo>
                  <a:lnTo>
                    <a:pt x="86245" y="7747"/>
                  </a:lnTo>
                  <a:lnTo>
                    <a:pt x="86360" y="7239"/>
                  </a:lnTo>
                  <a:lnTo>
                    <a:pt x="86474" y="6731"/>
                  </a:lnTo>
                  <a:lnTo>
                    <a:pt x="86512" y="6604"/>
                  </a:lnTo>
                  <a:lnTo>
                    <a:pt x="86626" y="6096"/>
                  </a:lnTo>
                  <a:lnTo>
                    <a:pt x="86753" y="5588"/>
                  </a:lnTo>
                  <a:lnTo>
                    <a:pt x="86779" y="5461"/>
                  </a:lnTo>
                  <a:lnTo>
                    <a:pt x="86906" y="4318"/>
                  </a:lnTo>
                  <a:lnTo>
                    <a:pt x="86906" y="4191"/>
                  </a:lnTo>
                  <a:lnTo>
                    <a:pt x="87071" y="4191"/>
                  </a:lnTo>
                  <a:lnTo>
                    <a:pt x="87109" y="4064"/>
                  </a:lnTo>
                  <a:lnTo>
                    <a:pt x="87147" y="4191"/>
                  </a:lnTo>
                  <a:lnTo>
                    <a:pt x="87287" y="4572"/>
                  </a:lnTo>
                  <a:lnTo>
                    <a:pt x="87376" y="4826"/>
                  </a:lnTo>
                  <a:lnTo>
                    <a:pt x="87464" y="5080"/>
                  </a:lnTo>
                  <a:lnTo>
                    <a:pt x="86868" y="5080"/>
                  </a:lnTo>
                  <a:lnTo>
                    <a:pt x="86804" y="5334"/>
                  </a:lnTo>
                  <a:lnTo>
                    <a:pt x="87566" y="5334"/>
                  </a:lnTo>
                  <a:lnTo>
                    <a:pt x="87604" y="5461"/>
                  </a:lnTo>
                  <a:lnTo>
                    <a:pt x="87693" y="5715"/>
                  </a:lnTo>
                  <a:lnTo>
                    <a:pt x="87807" y="6350"/>
                  </a:lnTo>
                  <a:lnTo>
                    <a:pt x="87655" y="6604"/>
                  </a:lnTo>
                  <a:lnTo>
                    <a:pt x="88430" y="6223"/>
                  </a:lnTo>
                  <a:lnTo>
                    <a:pt x="88480" y="4318"/>
                  </a:lnTo>
                  <a:lnTo>
                    <a:pt x="88646" y="4318"/>
                  </a:lnTo>
                  <a:lnTo>
                    <a:pt x="88684" y="5715"/>
                  </a:lnTo>
                  <a:lnTo>
                    <a:pt x="88773" y="5168"/>
                  </a:lnTo>
                  <a:lnTo>
                    <a:pt x="88861" y="5461"/>
                  </a:lnTo>
                  <a:lnTo>
                    <a:pt x="88963" y="5842"/>
                  </a:lnTo>
                  <a:lnTo>
                    <a:pt x="89001" y="5080"/>
                  </a:lnTo>
                  <a:lnTo>
                    <a:pt x="88925" y="4318"/>
                  </a:lnTo>
                  <a:lnTo>
                    <a:pt x="88912" y="4191"/>
                  </a:lnTo>
                  <a:lnTo>
                    <a:pt x="89141" y="4191"/>
                  </a:lnTo>
                  <a:lnTo>
                    <a:pt x="89217" y="4318"/>
                  </a:lnTo>
                  <a:lnTo>
                    <a:pt x="89293" y="4978"/>
                  </a:lnTo>
                  <a:lnTo>
                    <a:pt x="89484" y="4826"/>
                  </a:lnTo>
                  <a:lnTo>
                    <a:pt x="89598" y="4445"/>
                  </a:lnTo>
                  <a:lnTo>
                    <a:pt x="89674" y="4191"/>
                  </a:lnTo>
                  <a:lnTo>
                    <a:pt x="89865" y="4318"/>
                  </a:lnTo>
                  <a:lnTo>
                    <a:pt x="89852" y="4826"/>
                  </a:lnTo>
                  <a:lnTo>
                    <a:pt x="89992" y="4699"/>
                  </a:lnTo>
                  <a:lnTo>
                    <a:pt x="90119" y="4318"/>
                  </a:lnTo>
                  <a:lnTo>
                    <a:pt x="90157" y="4191"/>
                  </a:lnTo>
                  <a:lnTo>
                    <a:pt x="90284" y="3810"/>
                  </a:lnTo>
                  <a:lnTo>
                    <a:pt x="90284" y="4076"/>
                  </a:lnTo>
                  <a:lnTo>
                    <a:pt x="90157" y="4191"/>
                  </a:lnTo>
                  <a:lnTo>
                    <a:pt x="90284" y="4191"/>
                  </a:lnTo>
                  <a:lnTo>
                    <a:pt x="90284" y="4826"/>
                  </a:lnTo>
                  <a:lnTo>
                    <a:pt x="90043" y="5080"/>
                  </a:lnTo>
                  <a:lnTo>
                    <a:pt x="90144" y="6350"/>
                  </a:lnTo>
                  <a:lnTo>
                    <a:pt x="90322" y="6223"/>
                  </a:lnTo>
                  <a:lnTo>
                    <a:pt x="90436" y="5969"/>
                  </a:lnTo>
                  <a:lnTo>
                    <a:pt x="90538" y="5715"/>
                  </a:lnTo>
                  <a:lnTo>
                    <a:pt x="90652" y="5461"/>
                  </a:lnTo>
                  <a:lnTo>
                    <a:pt x="90754" y="5334"/>
                  </a:lnTo>
                  <a:lnTo>
                    <a:pt x="91198" y="5334"/>
                  </a:lnTo>
                  <a:lnTo>
                    <a:pt x="91567" y="5080"/>
                  </a:lnTo>
                  <a:lnTo>
                    <a:pt x="91821" y="4826"/>
                  </a:lnTo>
                  <a:lnTo>
                    <a:pt x="91376" y="5334"/>
                  </a:lnTo>
                  <a:lnTo>
                    <a:pt x="91262" y="5461"/>
                  </a:lnTo>
                  <a:lnTo>
                    <a:pt x="91160" y="5588"/>
                  </a:lnTo>
                  <a:lnTo>
                    <a:pt x="91046" y="5715"/>
                  </a:lnTo>
                  <a:lnTo>
                    <a:pt x="90932" y="5842"/>
                  </a:lnTo>
                  <a:lnTo>
                    <a:pt x="91198" y="5715"/>
                  </a:lnTo>
                  <a:lnTo>
                    <a:pt x="91389" y="5588"/>
                  </a:lnTo>
                  <a:lnTo>
                    <a:pt x="91313" y="5715"/>
                  </a:lnTo>
                  <a:lnTo>
                    <a:pt x="91236" y="5842"/>
                  </a:lnTo>
                  <a:lnTo>
                    <a:pt x="91160" y="5969"/>
                  </a:lnTo>
                  <a:lnTo>
                    <a:pt x="91084" y="6096"/>
                  </a:lnTo>
                  <a:lnTo>
                    <a:pt x="91008" y="6223"/>
                  </a:lnTo>
                  <a:lnTo>
                    <a:pt x="90944" y="6350"/>
                  </a:lnTo>
                  <a:lnTo>
                    <a:pt x="90843" y="6604"/>
                  </a:lnTo>
                  <a:lnTo>
                    <a:pt x="90766" y="6985"/>
                  </a:lnTo>
                  <a:lnTo>
                    <a:pt x="90982" y="6858"/>
                  </a:lnTo>
                  <a:lnTo>
                    <a:pt x="91071" y="6731"/>
                  </a:lnTo>
                  <a:lnTo>
                    <a:pt x="90995" y="6858"/>
                  </a:lnTo>
                  <a:lnTo>
                    <a:pt x="90932" y="6985"/>
                  </a:lnTo>
                  <a:lnTo>
                    <a:pt x="90855" y="7112"/>
                  </a:lnTo>
                  <a:lnTo>
                    <a:pt x="90792" y="7239"/>
                  </a:lnTo>
                  <a:lnTo>
                    <a:pt x="90716" y="7366"/>
                  </a:lnTo>
                  <a:lnTo>
                    <a:pt x="90652" y="7493"/>
                  </a:lnTo>
                  <a:lnTo>
                    <a:pt x="90589" y="7620"/>
                  </a:lnTo>
                  <a:lnTo>
                    <a:pt x="90805" y="7493"/>
                  </a:lnTo>
                  <a:lnTo>
                    <a:pt x="90906" y="7366"/>
                  </a:lnTo>
                  <a:lnTo>
                    <a:pt x="91008" y="7239"/>
                  </a:lnTo>
                  <a:lnTo>
                    <a:pt x="91109" y="7112"/>
                  </a:lnTo>
                  <a:lnTo>
                    <a:pt x="90982" y="7366"/>
                  </a:lnTo>
                  <a:lnTo>
                    <a:pt x="91186" y="7239"/>
                  </a:lnTo>
                  <a:lnTo>
                    <a:pt x="91249" y="7112"/>
                  </a:lnTo>
                  <a:lnTo>
                    <a:pt x="91681" y="6731"/>
                  </a:lnTo>
                  <a:lnTo>
                    <a:pt x="92125" y="6350"/>
                  </a:lnTo>
                  <a:lnTo>
                    <a:pt x="92011" y="6604"/>
                  </a:lnTo>
                  <a:lnTo>
                    <a:pt x="91909" y="6858"/>
                  </a:lnTo>
                  <a:lnTo>
                    <a:pt x="91795" y="7112"/>
                  </a:lnTo>
                  <a:lnTo>
                    <a:pt x="91694" y="7366"/>
                  </a:lnTo>
                  <a:lnTo>
                    <a:pt x="91579" y="7620"/>
                  </a:lnTo>
                  <a:lnTo>
                    <a:pt x="91478" y="7874"/>
                  </a:lnTo>
                  <a:lnTo>
                    <a:pt x="91363" y="8128"/>
                  </a:lnTo>
                  <a:lnTo>
                    <a:pt x="91249" y="8382"/>
                  </a:lnTo>
                  <a:lnTo>
                    <a:pt x="75476" y="8382"/>
                  </a:lnTo>
                  <a:lnTo>
                    <a:pt x="75272" y="8636"/>
                  </a:lnTo>
                  <a:lnTo>
                    <a:pt x="91147" y="8636"/>
                  </a:lnTo>
                  <a:lnTo>
                    <a:pt x="91097" y="8763"/>
                  </a:lnTo>
                  <a:lnTo>
                    <a:pt x="91338" y="8636"/>
                  </a:lnTo>
                  <a:lnTo>
                    <a:pt x="93726" y="8636"/>
                  </a:lnTo>
                  <a:lnTo>
                    <a:pt x="94183" y="8636"/>
                  </a:lnTo>
                  <a:lnTo>
                    <a:pt x="94335" y="8636"/>
                  </a:lnTo>
                  <a:lnTo>
                    <a:pt x="94259" y="8763"/>
                  </a:lnTo>
                  <a:lnTo>
                    <a:pt x="94183" y="8890"/>
                  </a:lnTo>
                  <a:lnTo>
                    <a:pt x="94107" y="9017"/>
                  </a:lnTo>
                  <a:lnTo>
                    <a:pt x="94411" y="9017"/>
                  </a:lnTo>
                  <a:lnTo>
                    <a:pt x="94513" y="8890"/>
                  </a:lnTo>
                  <a:lnTo>
                    <a:pt x="94615" y="8763"/>
                  </a:lnTo>
                  <a:lnTo>
                    <a:pt x="94716" y="8636"/>
                  </a:lnTo>
                  <a:lnTo>
                    <a:pt x="94907" y="8382"/>
                  </a:lnTo>
                  <a:lnTo>
                    <a:pt x="94703" y="8534"/>
                  </a:lnTo>
                  <a:lnTo>
                    <a:pt x="94551" y="8636"/>
                  </a:lnTo>
                  <a:lnTo>
                    <a:pt x="94678" y="8509"/>
                  </a:lnTo>
                  <a:lnTo>
                    <a:pt x="94818" y="8382"/>
                  </a:lnTo>
                  <a:lnTo>
                    <a:pt x="95072" y="8128"/>
                  </a:lnTo>
                  <a:lnTo>
                    <a:pt x="95592" y="7620"/>
                  </a:lnTo>
                  <a:lnTo>
                    <a:pt x="95313" y="7747"/>
                  </a:lnTo>
                  <a:lnTo>
                    <a:pt x="94678" y="8128"/>
                  </a:lnTo>
                  <a:lnTo>
                    <a:pt x="94792" y="7874"/>
                  </a:lnTo>
                  <a:lnTo>
                    <a:pt x="94856" y="7747"/>
                  </a:lnTo>
                  <a:lnTo>
                    <a:pt x="94945" y="7620"/>
                  </a:lnTo>
                  <a:lnTo>
                    <a:pt x="95046" y="7493"/>
                  </a:lnTo>
                  <a:lnTo>
                    <a:pt x="95148" y="7366"/>
                  </a:lnTo>
                  <a:lnTo>
                    <a:pt x="95262" y="6985"/>
                  </a:lnTo>
                  <a:lnTo>
                    <a:pt x="95377" y="6731"/>
                  </a:lnTo>
                  <a:lnTo>
                    <a:pt x="95440" y="6604"/>
                  </a:lnTo>
                  <a:lnTo>
                    <a:pt x="95135" y="6604"/>
                  </a:lnTo>
                  <a:lnTo>
                    <a:pt x="95364" y="6350"/>
                  </a:lnTo>
                  <a:lnTo>
                    <a:pt x="95440" y="6223"/>
                  </a:lnTo>
                  <a:lnTo>
                    <a:pt x="95516" y="6096"/>
                  </a:lnTo>
                  <a:lnTo>
                    <a:pt x="95592" y="5969"/>
                  </a:lnTo>
                  <a:lnTo>
                    <a:pt x="95681" y="5842"/>
                  </a:lnTo>
                  <a:lnTo>
                    <a:pt x="95758" y="5715"/>
                  </a:lnTo>
                  <a:lnTo>
                    <a:pt x="95872" y="5334"/>
                  </a:lnTo>
                  <a:lnTo>
                    <a:pt x="95923" y="5080"/>
                  </a:lnTo>
                  <a:lnTo>
                    <a:pt x="95631" y="5080"/>
                  </a:lnTo>
                  <a:lnTo>
                    <a:pt x="95631" y="5334"/>
                  </a:lnTo>
                  <a:lnTo>
                    <a:pt x="94970" y="5918"/>
                  </a:lnTo>
                  <a:lnTo>
                    <a:pt x="94970" y="6985"/>
                  </a:lnTo>
                  <a:lnTo>
                    <a:pt x="94856" y="7239"/>
                  </a:lnTo>
                  <a:lnTo>
                    <a:pt x="94754" y="7493"/>
                  </a:lnTo>
                  <a:lnTo>
                    <a:pt x="94068" y="7874"/>
                  </a:lnTo>
                  <a:lnTo>
                    <a:pt x="93967" y="8382"/>
                  </a:lnTo>
                  <a:lnTo>
                    <a:pt x="91821" y="8382"/>
                  </a:lnTo>
                  <a:lnTo>
                    <a:pt x="92557" y="8001"/>
                  </a:lnTo>
                  <a:lnTo>
                    <a:pt x="93408" y="7874"/>
                  </a:lnTo>
                  <a:lnTo>
                    <a:pt x="94221" y="7112"/>
                  </a:lnTo>
                  <a:lnTo>
                    <a:pt x="94970" y="6985"/>
                  </a:lnTo>
                  <a:lnTo>
                    <a:pt x="94970" y="5918"/>
                  </a:lnTo>
                  <a:lnTo>
                    <a:pt x="94767" y="6096"/>
                  </a:lnTo>
                  <a:lnTo>
                    <a:pt x="94627" y="6184"/>
                  </a:lnTo>
                  <a:lnTo>
                    <a:pt x="94716" y="5969"/>
                  </a:lnTo>
                  <a:lnTo>
                    <a:pt x="94792" y="5842"/>
                  </a:lnTo>
                  <a:lnTo>
                    <a:pt x="94881" y="5715"/>
                  </a:lnTo>
                  <a:lnTo>
                    <a:pt x="94957" y="5588"/>
                  </a:lnTo>
                  <a:lnTo>
                    <a:pt x="95046" y="5461"/>
                  </a:lnTo>
                  <a:lnTo>
                    <a:pt x="94513" y="5334"/>
                  </a:lnTo>
                  <a:lnTo>
                    <a:pt x="95631" y="5334"/>
                  </a:lnTo>
                  <a:lnTo>
                    <a:pt x="95631" y="5080"/>
                  </a:lnTo>
                  <a:lnTo>
                    <a:pt x="94322" y="5080"/>
                  </a:lnTo>
                  <a:lnTo>
                    <a:pt x="94399" y="6096"/>
                  </a:lnTo>
                  <a:lnTo>
                    <a:pt x="93230" y="6731"/>
                  </a:lnTo>
                  <a:lnTo>
                    <a:pt x="93484" y="6350"/>
                  </a:lnTo>
                  <a:lnTo>
                    <a:pt x="93560" y="6223"/>
                  </a:lnTo>
                  <a:lnTo>
                    <a:pt x="93649" y="6096"/>
                  </a:lnTo>
                  <a:lnTo>
                    <a:pt x="93738" y="5969"/>
                  </a:lnTo>
                  <a:lnTo>
                    <a:pt x="93814" y="5842"/>
                  </a:lnTo>
                  <a:lnTo>
                    <a:pt x="93903" y="5715"/>
                  </a:lnTo>
                  <a:lnTo>
                    <a:pt x="93992" y="5588"/>
                  </a:lnTo>
                  <a:lnTo>
                    <a:pt x="94068" y="5461"/>
                  </a:lnTo>
                  <a:lnTo>
                    <a:pt x="94157" y="5334"/>
                  </a:lnTo>
                  <a:lnTo>
                    <a:pt x="93929" y="5334"/>
                  </a:lnTo>
                  <a:lnTo>
                    <a:pt x="93878" y="5207"/>
                  </a:lnTo>
                  <a:lnTo>
                    <a:pt x="93853" y="5080"/>
                  </a:lnTo>
                  <a:lnTo>
                    <a:pt x="94145" y="4826"/>
                  </a:lnTo>
                  <a:lnTo>
                    <a:pt x="93700" y="5080"/>
                  </a:lnTo>
                  <a:lnTo>
                    <a:pt x="93687" y="5334"/>
                  </a:lnTo>
                  <a:lnTo>
                    <a:pt x="93332" y="5588"/>
                  </a:lnTo>
                  <a:lnTo>
                    <a:pt x="93383" y="5461"/>
                  </a:lnTo>
                  <a:lnTo>
                    <a:pt x="93433" y="5334"/>
                  </a:lnTo>
                  <a:lnTo>
                    <a:pt x="93687" y="5334"/>
                  </a:lnTo>
                  <a:lnTo>
                    <a:pt x="93687" y="5092"/>
                  </a:lnTo>
                  <a:lnTo>
                    <a:pt x="93484" y="5207"/>
                  </a:lnTo>
                  <a:lnTo>
                    <a:pt x="93535" y="5080"/>
                  </a:lnTo>
                  <a:lnTo>
                    <a:pt x="93649" y="4826"/>
                  </a:lnTo>
                  <a:lnTo>
                    <a:pt x="93700" y="4699"/>
                  </a:lnTo>
                  <a:lnTo>
                    <a:pt x="93040" y="5080"/>
                  </a:lnTo>
                  <a:lnTo>
                    <a:pt x="92608" y="5080"/>
                  </a:lnTo>
                  <a:lnTo>
                    <a:pt x="92595" y="5334"/>
                  </a:lnTo>
                  <a:lnTo>
                    <a:pt x="92379" y="5461"/>
                  </a:lnTo>
                  <a:lnTo>
                    <a:pt x="92456" y="5334"/>
                  </a:lnTo>
                  <a:lnTo>
                    <a:pt x="92595" y="5334"/>
                  </a:lnTo>
                  <a:lnTo>
                    <a:pt x="92595" y="5080"/>
                  </a:lnTo>
                  <a:lnTo>
                    <a:pt x="92290" y="5080"/>
                  </a:lnTo>
                  <a:lnTo>
                    <a:pt x="92583" y="4965"/>
                  </a:lnTo>
                  <a:lnTo>
                    <a:pt x="92659" y="4826"/>
                  </a:lnTo>
                  <a:lnTo>
                    <a:pt x="92735" y="4699"/>
                  </a:lnTo>
                  <a:lnTo>
                    <a:pt x="92735" y="4572"/>
                  </a:lnTo>
                  <a:lnTo>
                    <a:pt x="92849" y="4445"/>
                  </a:lnTo>
                  <a:lnTo>
                    <a:pt x="92951" y="4318"/>
                  </a:lnTo>
                  <a:lnTo>
                    <a:pt x="93078" y="4064"/>
                  </a:lnTo>
                  <a:lnTo>
                    <a:pt x="93294" y="3937"/>
                  </a:lnTo>
                  <a:lnTo>
                    <a:pt x="93154" y="3937"/>
                  </a:lnTo>
                  <a:lnTo>
                    <a:pt x="93433" y="3429"/>
                  </a:lnTo>
                  <a:lnTo>
                    <a:pt x="93078" y="3810"/>
                  </a:lnTo>
                  <a:lnTo>
                    <a:pt x="92964" y="3937"/>
                  </a:lnTo>
                  <a:lnTo>
                    <a:pt x="92290" y="3937"/>
                  </a:lnTo>
                  <a:lnTo>
                    <a:pt x="92240" y="4191"/>
                  </a:lnTo>
                  <a:lnTo>
                    <a:pt x="92748" y="4191"/>
                  </a:lnTo>
                  <a:lnTo>
                    <a:pt x="92633" y="4318"/>
                  </a:lnTo>
                  <a:lnTo>
                    <a:pt x="92532" y="4445"/>
                  </a:lnTo>
                  <a:lnTo>
                    <a:pt x="92417" y="4572"/>
                  </a:lnTo>
                  <a:lnTo>
                    <a:pt x="92316" y="4699"/>
                  </a:lnTo>
                  <a:lnTo>
                    <a:pt x="92125" y="4826"/>
                  </a:lnTo>
                  <a:lnTo>
                    <a:pt x="92138" y="4191"/>
                  </a:lnTo>
                  <a:lnTo>
                    <a:pt x="92240" y="3975"/>
                  </a:lnTo>
                  <a:lnTo>
                    <a:pt x="92151" y="3810"/>
                  </a:lnTo>
                  <a:lnTo>
                    <a:pt x="92227" y="3429"/>
                  </a:lnTo>
                  <a:lnTo>
                    <a:pt x="92290" y="3175"/>
                  </a:lnTo>
                  <a:lnTo>
                    <a:pt x="92786" y="3175"/>
                  </a:lnTo>
                  <a:lnTo>
                    <a:pt x="92875" y="3048"/>
                  </a:lnTo>
                  <a:lnTo>
                    <a:pt x="92316" y="3048"/>
                  </a:lnTo>
                  <a:lnTo>
                    <a:pt x="92354" y="2921"/>
                  </a:lnTo>
                  <a:lnTo>
                    <a:pt x="92405" y="2667"/>
                  </a:lnTo>
                  <a:lnTo>
                    <a:pt x="92100" y="2667"/>
                  </a:lnTo>
                  <a:lnTo>
                    <a:pt x="92100" y="4953"/>
                  </a:lnTo>
                  <a:lnTo>
                    <a:pt x="92075" y="5080"/>
                  </a:lnTo>
                  <a:lnTo>
                    <a:pt x="92100" y="4953"/>
                  </a:lnTo>
                  <a:lnTo>
                    <a:pt x="92100" y="2667"/>
                  </a:lnTo>
                  <a:lnTo>
                    <a:pt x="91922" y="2667"/>
                  </a:lnTo>
                  <a:lnTo>
                    <a:pt x="91973" y="2540"/>
                  </a:lnTo>
                  <a:lnTo>
                    <a:pt x="92443" y="2540"/>
                  </a:lnTo>
                  <a:lnTo>
                    <a:pt x="92494" y="2286"/>
                  </a:lnTo>
                  <a:lnTo>
                    <a:pt x="92087" y="2286"/>
                  </a:lnTo>
                  <a:lnTo>
                    <a:pt x="92024" y="2413"/>
                  </a:lnTo>
                  <a:lnTo>
                    <a:pt x="91846" y="2413"/>
                  </a:lnTo>
                  <a:lnTo>
                    <a:pt x="91821" y="2921"/>
                  </a:lnTo>
                  <a:lnTo>
                    <a:pt x="91770" y="3048"/>
                  </a:lnTo>
                  <a:lnTo>
                    <a:pt x="91719" y="3175"/>
                  </a:lnTo>
                  <a:lnTo>
                    <a:pt x="91655" y="3314"/>
                  </a:lnTo>
                  <a:lnTo>
                    <a:pt x="91579" y="3175"/>
                  </a:lnTo>
                  <a:lnTo>
                    <a:pt x="91719" y="3175"/>
                  </a:lnTo>
                  <a:lnTo>
                    <a:pt x="91719" y="3048"/>
                  </a:lnTo>
                  <a:lnTo>
                    <a:pt x="91503" y="3048"/>
                  </a:lnTo>
                  <a:lnTo>
                    <a:pt x="91427" y="2921"/>
                  </a:lnTo>
                  <a:lnTo>
                    <a:pt x="91821" y="2921"/>
                  </a:lnTo>
                  <a:lnTo>
                    <a:pt x="91821" y="2413"/>
                  </a:lnTo>
                  <a:lnTo>
                    <a:pt x="90855" y="2413"/>
                  </a:lnTo>
                  <a:lnTo>
                    <a:pt x="90855" y="2921"/>
                  </a:lnTo>
                  <a:lnTo>
                    <a:pt x="90652" y="3048"/>
                  </a:lnTo>
                  <a:lnTo>
                    <a:pt x="90690" y="2921"/>
                  </a:lnTo>
                  <a:lnTo>
                    <a:pt x="90855" y="2921"/>
                  </a:lnTo>
                  <a:lnTo>
                    <a:pt x="90855" y="2413"/>
                  </a:lnTo>
                  <a:lnTo>
                    <a:pt x="89776" y="2413"/>
                  </a:lnTo>
                  <a:lnTo>
                    <a:pt x="89649" y="2286"/>
                  </a:lnTo>
                  <a:lnTo>
                    <a:pt x="89242" y="2286"/>
                  </a:lnTo>
                  <a:lnTo>
                    <a:pt x="89230" y="2413"/>
                  </a:lnTo>
                  <a:lnTo>
                    <a:pt x="89001" y="2413"/>
                  </a:lnTo>
                  <a:lnTo>
                    <a:pt x="89001" y="3937"/>
                  </a:lnTo>
                  <a:lnTo>
                    <a:pt x="88874" y="3810"/>
                  </a:lnTo>
                  <a:lnTo>
                    <a:pt x="89001" y="3937"/>
                  </a:lnTo>
                  <a:lnTo>
                    <a:pt x="89001" y="2413"/>
                  </a:lnTo>
                  <a:lnTo>
                    <a:pt x="88531" y="2413"/>
                  </a:lnTo>
                  <a:lnTo>
                    <a:pt x="88544" y="2286"/>
                  </a:lnTo>
                  <a:lnTo>
                    <a:pt x="88214" y="2286"/>
                  </a:lnTo>
                  <a:lnTo>
                    <a:pt x="87553" y="2286"/>
                  </a:lnTo>
                  <a:lnTo>
                    <a:pt x="87464" y="2540"/>
                  </a:lnTo>
                  <a:lnTo>
                    <a:pt x="87363" y="2413"/>
                  </a:lnTo>
                  <a:lnTo>
                    <a:pt x="87274" y="2286"/>
                  </a:lnTo>
                  <a:lnTo>
                    <a:pt x="86982" y="2286"/>
                  </a:lnTo>
                  <a:lnTo>
                    <a:pt x="86982" y="2413"/>
                  </a:lnTo>
                  <a:lnTo>
                    <a:pt x="87033" y="3048"/>
                  </a:lnTo>
                  <a:lnTo>
                    <a:pt x="86855" y="3048"/>
                  </a:lnTo>
                  <a:lnTo>
                    <a:pt x="86829" y="3175"/>
                  </a:lnTo>
                  <a:lnTo>
                    <a:pt x="87058" y="3175"/>
                  </a:lnTo>
                  <a:lnTo>
                    <a:pt x="87134" y="3429"/>
                  </a:lnTo>
                  <a:lnTo>
                    <a:pt x="87223" y="3810"/>
                  </a:lnTo>
                  <a:lnTo>
                    <a:pt x="87223" y="3937"/>
                  </a:lnTo>
                  <a:lnTo>
                    <a:pt x="86918" y="3937"/>
                  </a:lnTo>
                  <a:lnTo>
                    <a:pt x="86931" y="3810"/>
                  </a:lnTo>
                  <a:lnTo>
                    <a:pt x="86702" y="3810"/>
                  </a:lnTo>
                  <a:lnTo>
                    <a:pt x="86779" y="3429"/>
                  </a:lnTo>
                  <a:lnTo>
                    <a:pt x="86639" y="3429"/>
                  </a:lnTo>
                  <a:lnTo>
                    <a:pt x="86537" y="2413"/>
                  </a:lnTo>
                  <a:lnTo>
                    <a:pt x="86614" y="2540"/>
                  </a:lnTo>
                  <a:lnTo>
                    <a:pt x="86753" y="2413"/>
                  </a:lnTo>
                  <a:lnTo>
                    <a:pt x="86563" y="2286"/>
                  </a:lnTo>
                  <a:lnTo>
                    <a:pt x="86245" y="2286"/>
                  </a:lnTo>
                  <a:lnTo>
                    <a:pt x="86106" y="2413"/>
                  </a:lnTo>
                  <a:lnTo>
                    <a:pt x="85750" y="2413"/>
                  </a:lnTo>
                  <a:lnTo>
                    <a:pt x="85775" y="2286"/>
                  </a:lnTo>
                  <a:lnTo>
                    <a:pt x="84328" y="2286"/>
                  </a:lnTo>
                  <a:lnTo>
                    <a:pt x="84315" y="2413"/>
                  </a:lnTo>
                  <a:lnTo>
                    <a:pt x="84315" y="2540"/>
                  </a:lnTo>
                  <a:lnTo>
                    <a:pt x="84315" y="2667"/>
                  </a:lnTo>
                  <a:lnTo>
                    <a:pt x="84302" y="2921"/>
                  </a:lnTo>
                  <a:lnTo>
                    <a:pt x="84302" y="3048"/>
                  </a:lnTo>
                  <a:lnTo>
                    <a:pt x="84302" y="3175"/>
                  </a:lnTo>
                  <a:lnTo>
                    <a:pt x="84201" y="3429"/>
                  </a:lnTo>
                  <a:lnTo>
                    <a:pt x="83908" y="3810"/>
                  </a:lnTo>
                  <a:lnTo>
                    <a:pt x="83566" y="3175"/>
                  </a:lnTo>
                  <a:lnTo>
                    <a:pt x="84302" y="3175"/>
                  </a:lnTo>
                  <a:lnTo>
                    <a:pt x="84302" y="3048"/>
                  </a:lnTo>
                  <a:lnTo>
                    <a:pt x="83489" y="3048"/>
                  </a:lnTo>
                  <a:lnTo>
                    <a:pt x="83426" y="2921"/>
                  </a:lnTo>
                  <a:lnTo>
                    <a:pt x="84302" y="2921"/>
                  </a:lnTo>
                  <a:lnTo>
                    <a:pt x="84302" y="2667"/>
                  </a:lnTo>
                  <a:lnTo>
                    <a:pt x="83210" y="2540"/>
                  </a:lnTo>
                  <a:lnTo>
                    <a:pt x="84074" y="2540"/>
                  </a:lnTo>
                  <a:lnTo>
                    <a:pt x="84315" y="2540"/>
                  </a:lnTo>
                  <a:lnTo>
                    <a:pt x="84315" y="2413"/>
                  </a:lnTo>
                  <a:lnTo>
                    <a:pt x="84112" y="2286"/>
                  </a:lnTo>
                  <a:lnTo>
                    <a:pt x="84328" y="2286"/>
                  </a:lnTo>
                  <a:lnTo>
                    <a:pt x="84239" y="1905"/>
                  </a:lnTo>
                  <a:lnTo>
                    <a:pt x="81026" y="1905"/>
                  </a:lnTo>
                  <a:lnTo>
                    <a:pt x="80289" y="1905"/>
                  </a:lnTo>
                  <a:lnTo>
                    <a:pt x="80213" y="1651"/>
                  </a:lnTo>
                  <a:lnTo>
                    <a:pt x="80137" y="1905"/>
                  </a:lnTo>
                  <a:lnTo>
                    <a:pt x="80327" y="2032"/>
                  </a:lnTo>
                  <a:lnTo>
                    <a:pt x="80543" y="2159"/>
                  </a:lnTo>
                  <a:lnTo>
                    <a:pt x="80721" y="2159"/>
                  </a:lnTo>
                  <a:lnTo>
                    <a:pt x="80746" y="2286"/>
                  </a:lnTo>
                  <a:lnTo>
                    <a:pt x="84061" y="2286"/>
                  </a:lnTo>
                  <a:lnTo>
                    <a:pt x="84074" y="2413"/>
                  </a:lnTo>
                  <a:lnTo>
                    <a:pt x="83146" y="2413"/>
                  </a:lnTo>
                  <a:lnTo>
                    <a:pt x="82537" y="2413"/>
                  </a:lnTo>
                  <a:lnTo>
                    <a:pt x="82537" y="2667"/>
                  </a:lnTo>
                  <a:lnTo>
                    <a:pt x="82359" y="2794"/>
                  </a:lnTo>
                  <a:lnTo>
                    <a:pt x="82435" y="2667"/>
                  </a:lnTo>
                  <a:lnTo>
                    <a:pt x="82524" y="2540"/>
                  </a:lnTo>
                  <a:lnTo>
                    <a:pt x="82537" y="2667"/>
                  </a:lnTo>
                  <a:lnTo>
                    <a:pt x="82537" y="2413"/>
                  </a:lnTo>
                  <a:lnTo>
                    <a:pt x="82283" y="2413"/>
                  </a:lnTo>
                  <a:lnTo>
                    <a:pt x="82283" y="2921"/>
                  </a:lnTo>
                  <a:lnTo>
                    <a:pt x="82207" y="3048"/>
                  </a:lnTo>
                  <a:lnTo>
                    <a:pt x="82080" y="3022"/>
                  </a:lnTo>
                  <a:lnTo>
                    <a:pt x="82080" y="5080"/>
                  </a:lnTo>
                  <a:lnTo>
                    <a:pt x="81915" y="5080"/>
                  </a:lnTo>
                  <a:lnTo>
                    <a:pt x="81864" y="4445"/>
                  </a:lnTo>
                  <a:lnTo>
                    <a:pt x="81864" y="4318"/>
                  </a:lnTo>
                  <a:lnTo>
                    <a:pt x="81965" y="4699"/>
                  </a:lnTo>
                  <a:lnTo>
                    <a:pt x="82080" y="5080"/>
                  </a:lnTo>
                  <a:lnTo>
                    <a:pt x="82080" y="3022"/>
                  </a:lnTo>
                  <a:lnTo>
                    <a:pt x="81737" y="2921"/>
                  </a:lnTo>
                  <a:lnTo>
                    <a:pt x="81699" y="3048"/>
                  </a:lnTo>
                  <a:lnTo>
                    <a:pt x="81673" y="3175"/>
                  </a:lnTo>
                  <a:lnTo>
                    <a:pt x="81610" y="3429"/>
                  </a:lnTo>
                  <a:lnTo>
                    <a:pt x="81546" y="3683"/>
                  </a:lnTo>
                  <a:lnTo>
                    <a:pt x="81419" y="3429"/>
                  </a:lnTo>
                  <a:lnTo>
                    <a:pt x="81292" y="3175"/>
                  </a:lnTo>
                  <a:lnTo>
                    <a:pt x="81673" y="3175"/>
                  </a:lnTo>
                  <a:lnTo>
                    <a:pt x="81673" y="3048"/>
                  </a:lnTo>
                  <a:lnTo>
                    <a:pt x="81267" y="3048"/>
                  </a:lnTo>
                  <a:lnTo>
                    <a:pt x="81241" y="2921"/>
                  </a:lnTo>
                  <a:lnTo>
                    <a:pt x="81737" y="2921"/>
                  </a:lnTo>
                  <a:lnTo>
                    <a:pt x="82283" y="2921"/>
                  </a:lnTo>
                  <a:lnTo>
                    <a:pt x="82283" y="2413"/>
                  </a:lnTo>
                  <a:lnTo>
                    <a:pt x="81216" y="2413"/>
                  </a:lnTo>
                  <a:lnTo>
                    <a:pt x="81216" y="2667"/>
                  </a:lnTo>
                  <a:lnTo>
                    <a:pt x="81216" y="2794"/>
                  </a:lnTo>
                  <a:lnTo>
                    <a:pt x="81102" y="3429"/>
                  </a:lnTo>
                  <a:lnTo>
                    <a:pt x="80975" y="3302"/>
                  </a:lnTo>
                  <a:lnTo>
                    <a:pt x="81102" y="3429"/>
                  </a:lnTo>
                  <a:lnTo>
                    <a:pt x="81102" y="2857"/>
                  </a:lnTo>
                  <a:lnTo>
                    <a:pt x="80975" y="2921"/>
                  </a:lnTo>
                  <a:lnTo>
                    <a:pt x="80873" y="3124"/>
                  </a:lnTo>
                  <a:lnTo>
                    <a:pt x="80746" y="3048"/>
                  </a:lnTo>
                  <a:lnTo>
                    <a:pt x="80733" y="2921"/>
                  </a:lnTo>
                  <a:lnTo>
                    <a:pt x="80975" y="2921"/>
                  </a:lnTo>
                  <a:lnTo>
                    <a:pt x="81089" y="2794"/>
                  </a:lnTo>
                  <a:lnTo>
                    <a:pt x="81216" y="2667"/>
                  </a:lnTo>
                  <a:lnTo>
                    <a:pt x="81216" y="2413"/>
                  </a:lnTo>
                  <a:lnTo>
                    <a:pt x="80683" y="2413"/>
                  </a:lnTo>
                  <a:lnTo>
                    <a:pt x="80670" y="2286"/>
                  </a:lnTo>
                  <a:lnTo>
                    <a:pt x="80340" y="2286"/>
                  </a:lnTo>
                  <a:lnTo>
                    <a:pt x="79971" y="2286"/>
                  </a:lnTo>
                  <a:lnTo>
                    <a:pt x="79908" y="2540"/>
                  </a:lnTo>
                  <a:lnTo>
                    <a:pt x="79908" y="2286"/>
                  </a:lnTo>
                  <a:lnTo>
                    <a:pt x="79679" y="2286"/>
                  </a:lnTo>
                  <a:lnTo>
                    <a:pt x="79133" y="2413"/>
                  </a:lnTo>
                  <a:lnTo>
                    <a:pt x="79121" y="2286"/>
                  </a:lnTo>
                  <a:lnTo>
                    <a:pt x="78105" y="2286"/>
                  </a:lnTo>
                  <a:lnTo>
                    <a:pt x="78105" y="3810"/>
                  </a:lnTo>
                  <a:lnTo>
                    <a:pt x="78105" y="2286"/>
                  </a:lnTo>
                  <a:lnTo>
                    <a:pt x="78066" y="2413"/>
                  </a:lnTo>
                  <a:lnTo>
                    <a:pt x="77597" y="2413"/>
                  </a:lnTo>
                  <a:lnTo>
                    <a:pt x="77635" y="2667"/>
                  </a:lnTo>
                  <a:lnTo>
                    <a:pt x="77736" y="2921"/>
                  </a:lnTo>
                  <a:lnTo>
                    <a:pt x="78003" y="2921"/>
                  </a:lnTo>
                  <a:lnTo>
                    <a:pt x="77990" y="3048"/>
                  </a:lnTo>
                  <a:lnTo>
                    <a:pt x="77965" y="3175"/>
                  </a:lnTo>
                  <a:lnTo>
                    <a:pt x="77952" y="3314"/>
                  </a:lnTo>
                  <a:lnTo>
                    <a:pt x="77838" y="3175"/>
                  </a:lnTo>
                  <a:lnTo>
                    <a:pt x="77965" y="3175"/>
                  </a:lnTo>
                  <a:lnTo>
                    <a:pt x="77965" y="3048"/>
                  </a:lnTo>
                  <a:lnTo>
                    <a:pt x="77787" y="3048"/>
                  </a:lnTo>
                  <a:lnTo>
                    <a:pt x="77736" y="2921"/>
                  </a:lnTo>
                  <a:lnTo>
                    <a:pt x="77584" y="2921"/>
                  </a:lnTo>
                  <a:lnTo>
                    <a:pt x="77533" y="2413"/>
                  </a:lnTo>
                  <a:lnTo>
                    <a:pt x="77050" y="2413"/>
                  </a:lnTo>
                  <a:lnTo>
                    <a:pt x="77000" y="2286"/>
                  </a:lnTo>
                  <a:lnTo>
                    <a:pt x="76187" y="2286"/>
                  </a:lnTo>
                  <a:lnTo>
                    <a:pt x="76212" y="2413"/>
                  </a:lnTo>
                  <a:lnTo>
                    <a:pt x="75806" y="2413"/>
                  </a:lnTo>
                  <a:lnTo>
                    <a:pt x="75806" y="4445"/>
                  </a:lnTo>
                  <a:lnTo>
                    <a:pt x="75438" y="4318"/>
                  </a:lnTo>
                  <a:lnTo>
                    <a:pt x="75399" y="4191"/>
                  </a:lnTo>
                  <a:lnTo>
                    <a:pt x="75793" y="4191"/>
                  </a:lnTo>
                  <a:lnTo>
                    <a:pt x="75806" y="4445"/>
                  </a:lnTo>
                  <a:lnTo>
                    <a:pt x="75806" y="2413"/>
                  </a:lnTo>
                  <a:lnTo>
                    <a:pt x="75780" y="3937"/>
                  </a:lnTo>
                  <a:lnTo>
                    <a:pt x="75349" y="3937"/>
                  </a:lnTo>
                  <a:lnTo>
                    <a:pt x="75374" y="4064"/>
                  </a:lnTo>
                  <a:lnTo>
                    <a:pt x="75311" y="3810"/>
                  </a:lnTo>
                  <a:lnTo>
                    <a:pt x="75222" y="3429"/>
                  </a:lnTo>
                  <a:lnTo>
                    <a:pt x="75209" y="3175"/>
                  </a:lnTo>
                  <a:lnTo>
                    <a:pt x="75755" y="3175"/>
                  </a:lnTo>
                  <a:lnTo>
                    <a:pt x="75780" y="3937"/>
                  </a:lnTo>
                  <a:lnTo>
                    <a:pt x="75780" y="2413"/>
                  </a:lnTo>
                  <a:lnTo>
                    <a:pt x="75742" y="2921"/>
                  </a:lnTo>
                  <a:lnTo>
                    <a:pt x="75742" y="3048"/>
                  </a:lnTo>
                  <a:lnTo>
                    <a:pt x="75196" y="3048"/>
                  </a:lnTo>
                  <a:lnTo>
                    <a:pt x="75196" y="2921"/>
                  </a:lnTo>
                  <a:lnTo>
                    <a:pt x="75742" y="2921"/>
                  </a:lnTo>
                  <a:lnTo>
                    <a:pt x="75742" y="2413"/>
                  </a:lnTo>
                  <a:lnTo>
                    <a:pt x="75552" y="2413"/>
                  </a:lnTo>
                  <a:lnTo>
                    <a:pt x="75501" y="2540"/>
                  </a:lnTo>
                  <a:lnTo>
                    <a:pt x="75247" y="2413"/>
                  </a:lnTo>
                  <a:lnTo>
                    <a:pt x="75184" y="2540"/>
                  </a:lnTo>
                  <a:lnTo>
                    <a:pt x="73977" y="2540"/>
                  </a:lnTo>
                  <a:lnTo>
                    <a:pt x="73812" y="2540"/>
                  </a:lnTo>
                  <a:lnTo>
                    <a:pt x="73812" y="3429"/>
                  </a:lnTo>
                  <a:lnTo>
                    <a:pt x="73228" y="3429"/>
                  </a:lnTo>
                  <a:lnTo>
                    <a:pt x="73037" y="3175"/>
                  </a:lnTo>
                  <a:lnTo>
                    <a:pt x="73672" y="3175"/>
                  </a:lnTo>
                  <a:lnTo>
                    <a:pt x="73812" y="3429"/>
                  </a:lnTo>
                  <a:lnTo>
                    <a:pt x="73812" y="2540"/>
                  </a:lnTo>
                  <a:lnTo>
                    <a:pt x="73596" y="2540"/>
                  </a:lnTo>
                  <a:lnTo>
                    <a:pt x="73596" y="3048"/>
                  </a:lnTo>
                  <a:lnTo>
                    <a:pt x="72948" y="3048"/>
                  </a:lnTo>
                  <a:lnTo>
                    <a:pt x="72974" y="2921"/>
                  </a:lnTo>
                  <a:lnTo>
                    <a:pt x="73533" y="2921"/>
                  </a:lnTo>
                  <a:lnTo>
                    <a:pt x="73596" y="3048"/>
                  </a:lnTo>
                  <a:lnTo>
                    <a:pt x="73596" y="2540"/>
                  </a:lnTo>
                  <a:lnTo>
                    <a:pt x="73329" y="2540"/>
                  </a:lnTo>
                  <a:lnTo>
                    <a:pt x="73266" y="2413"/>
                  </a:lnTo>
                  <a:lnTo>
                    <a:pt x="73075" y="2413"/>
                  </a:lnTo>
                  <a:lnTo>
                    <a:pt x="73050" y="2540"/>
                  </a:lnTo>
                  <a:lnTo>
                    <a:pt x="72859" y="2540"/>
                  </a:lnTo>
                  <a:lnTo>
                    <a:pt x="72948" y="2413"/>
                  </a:lnTo>
                  <a:lnTo>
                    <a:pt x="72529" y="2413"/>
                  </a:lnTo>
                  <a:lnTo>
                    <a:pt x="72644" y="2540"/>
                  </a:lnTo>
                  <a:lnTo>
                    <a:pt x="71513" y="2540"/>
                  </a:lnTo>
                  <a:lnTo>
                    <a:pt x="71539" y="2413"/>
                  </a:lnTo>
                  <a:lnTo>
                    <a:pt x="71475" y="2794"/>
                  </a:lnTo>
                  <a:lnTo>
                    <a:pt x="71450" y="2921"/>
                  </a:lnTo>
                  <a:lnTo>
                    <a:pt x="71475" y="2794"/>
                  </a:lnTo>
                  <a:lnTo>
                    <a:pt x="71475" y="2413"/>
                  </a:lnTo>
                  <a:lnTo>
                    <a:pt x="71094" y="2413"/>
                  </a:lnTo>
                  <a:lnTo>
                    <a:pt x="71183" y="2540"/>
                  </a:lnTo>
                  <a:lnTo>
                    <a:pt x="71259" y="2667"/>
                  </a:lnTo>
                  <a:lnTo>
                    <a:pt x="71310" y="2844"/>
                  </a:lnTo>
                  <a:lnTo>
                    <a:pt x="71132" y="2921"/>
                  </a:lnTo>
                  <a:lnTo>
                    <a:pt x="71107" y="3048"/>
                  </a:lnTo>
                  <a:lnTo>
                    <a:pt x="70878" y="3048"/>
                  </a:lnTo>
                  <a:lnTo>
                    <a:pt x="70904" y="3175"/>
                  </a:lnTo>
                  <a:lnTo>
                    <a:pt x="71081" y="3175"/>
                  </a:lnTo>
                  <a:lnTo>
                    <a:pt x="71031" y="3429"/>
                  </a:lnTo>
                  <a:lnTo>
                    <a:pt x="70904" y="3175"/>
                  </a:lnTo>
                  <a:lnTo>
                    <a:pt x="70840" y="2921"/>
                  </a:lnTo>
                  <a:lnTo>
                    <a:pt x="71132" y="2921"/>
                  </a:lnTo>
                  <a:lnTo>
                    <a:pt x="71183" y="2667"/>
                  </a:lnTo>
                  <a:lnTo>
                    <a:pt x="71183" y="2540"/>
                  </a:lnTo>
                  <a:lnTo>
                    <a:pt x="70954" y="2540"/>
                  </a:lnTo>
                  <a:lnTo>
                    <a:pt x="70726" y="2413"/>
                  </a:lnTo>
                  <a:lnTo>
                    <a:pt x="70751" y="2540"/>
                  </a:lnTo>
                  <a:lnTo>
                    <a:pt x="69773" y="2540"/>
                  </a:lnTo>
                  <a:lnTo>
                    <a:pt x="69545" y="2413"/>
                  </a:lnTo>
                  <a:lnTo>
                    <a:pt x="69430" y="2286"/>
                  </a:lnTo>
                  <a:lnTo>
                    <a:pt x="69545" y="3175"/>
                  </a:lnTo>
                  <a:lnTo>
                    <a:pt x="69608" y="3810"/>
                  </a:lnTo>
                  <a:lnTo>
                    <a:pt x="69215" y="3810"/>
                  </a:lnTo>
                  <a:lnTo>
                    <a:pt x="69202" y="4318"/>
                  </a:lnTo>
                  <a:lnTo>
                    <a:pt x="68783" y="3429"/>
                  </a:lnTo>
                  <a:lnTo>
                    <a:pt x="68681" y="3175"/>
                  </a:lnTo>
                  <a:lnTo>
                    <a:pt x="69545" y="3175"/>
                  </a:lnTo>
                  <a:lnTo>
                    <a:pt x="69418" y="3048"/>
                  </a:lnTo>
                  <a:lnTo>
                    <a:pt x="68630" y="3048"/>
                  </a:lnTo>
                  <a:lnTo>
                    <a:pt x="68580" y="2921"/>
                  </a:lnTo>
                  <a:lnTo>
                    <a:pt x="69456" y="2921"/>
                  </a:lnTo>
                  <a:lnTo>
                    <a:pt x="68529" y="2794"/>
                  </a:lnTo>
                  <a:lnTo>
                    <a:pt x="69430" y="2794"/>
                  </a:lnTo>
                  <a:lnTo>
                    <a:pt x="69392" y="2540"/>
                  </a:lnTo>
                  <a:lnTo>
                    <a:pt x="68427" y="2540"/>
                  </a:lnTo>
                  <a:lnTo>
                    <a:pt x="68300" y="2667"/>
                  </a:lnTo>
                  <a:lnTo>
                    <a:pt x="68338" y="2540"/>
                  </a:lnTo>
                  <a:lnTo>
                    <a:pt x="68287" y="2730"/>
                  </a:lnTo>
                  <a:lnTo>
                    <a:pt x="68237" y="2921"/>
                  </a:lnTo>
                  <a:lnTo>
                    <a:pt x="68199" y="3048"/>
                  </a:lnTo>
                  <a:lnTo>
                    <a:pt x="68084" y="8382"/>
                  </a:lnTo>
                  <a:lnTo>
                    <a:pt x="68059" y="8509"/>
                  </a:lnTo>
                  <a:lnTo>
                    <a:pt x="67652" y="8382"/>
                  </a:lnTo>
                  <a:lnTo>
                    <a:pt x="68084" y="8382"/>
                  </a:lnTo>
                  <a:lnTo>
                    <a:pt x="68084" y="3048"/>
                  </a:lnTo>
                  <a:lnTo>
                    <a:pt x="67983" y="2921"/>
                  </a:lnTo>
                  <a:lnTo>
                    <a:pt x="67983" y="4318"/>
                  </a:lnTo>
                  <a:lnTo>
                    <a:pt x="67538" y="3479"/>
                  </a:lnTo>
                  <a:lnTo>
                    <a:pt x="67640" y="3048"/>
                  </a:lnTo>
                  <a:lnTo>
                    <a:pt x="67652" y="3175"/>
                  </a:lnTo>
                  <a:lnTo>
                    <a:pt x="67767" y="3810"/>
                  </a:lnTo>
                  <a:lnTo>
                    <a:pt x="67868" y="4064"/>
                  </a:lnTo>
                  <a:lnTo>
                    <a:pt x="67983" y="4318"/>
                  </a:lnTo>
                  <a:lnTo>
                    <a:pt x="67983" y="2921"/>
                  </a:lnTo>
                  <a:lnTo>
                    <a:pt x="68237" y="2921"/>
                  </a:lnTo>
                  <a:lnTo>
                    <a:pt x="68287" y="2730"/>
                  </a:lnTo>
                  <a:lnTo>
                    <a:pt x="68287" y="2540"/>
                  </a:lnTo>
                  <a:lnTo>
                    <a:pt x="67919" y="2540"/>
                  </a:lnTo>
                  <a:lnTo>
                    <a:pt x="67894" y="2286"/>
                  </a:lnTo>
                  <a:lnTo>
                    <a:pt x="67513" y="2286"/>
                  </a:lnTo>
                  <a:lnTo>
                    <a:pt x="67398" y="3175"/>
                  </a:lnTo>
                  <a:lnTo>
                    <a:pt x="67411" y="3429"/>
                  </a:lnTo>
                  <a:lnTo>
                    <a:pt x="67284" y="3810"/>
                  </a:lnTo>
                  <a:lnTo>
                    <a:pt x="67449" y="3810"/>
                  </a:lnTo>
                  <a:lnTo>
                    <a:pt x="67525" y="3556"/>
                  </a:lnTo>
                  <a:lnTo>
                    <a:pt x="67564" y="5080"/>
                  </a:lnTo>
                  <a:lnTo>
                    <a:pt x="67373" y="4826"/>
                  </a:lnTo>
                  <a:lnTo>
                    <a:pt x="67284" y="4699"/>
                  </a:lnTo>
                  <a:lnTo>
                    <a:pt x="67195" y="4572"/>
                  </a:lnTo>
                  <a:lnTo>
                    <a:pt x="67106" y="4445"/>
                  </a:lnTo>
                  <a:lnTo>
                    <a:pt x="66979" y="4191"/>
                  </a:lnTo>
                  <a:lnTo>
                    <a:pt x="67487" y="4191"/>
                  </a:lnTo>
                  <a:lnTo>
                    <a:pt x="67462" y="3937"/>
                  </a:lnTo>
                  <a:lnTo>
                    <a:pt x="66929" y="3937"/>
                  </a:lnTo>
                  <a:lnTo>
                    <a:pt x="66954" y="4064"/>
                  </a:lnTo>
                  <a:lnTo>
                    <a:pt x="66890" y="3810"/>
                  </a:lnTo>
                  <a:lnTo>
                    <a:pt x="66814" y="3429"/>
                  </a:lnTo>
                  <a:lnTo>
                    <a:pt x="66751" y="3175"/>
                  </a:lnTo>
                  <a:lnTo>
                    <a:pt x="66687" y="2921"/>
                  </a:lnTo>
                  <a:lnTo>
                    <a:pt x="66916" y="2921"/>
                  </a:lnTo>
                  <a:lnTo>
                    <a:pt x="67132" y="2794"/>
                  </a:lnTo>
                  <a:lnTo>
                    <a:pt x="67017" y="2921"/>
                  </a:lnTo>
                  <a:lnTo>
                    <a:pt x="67411" y="2921"/>
                  </a:lnTo>
                  <a:lnTo>
                    <a:pt x="67462" y="2540"/>
                  </a:lnTo>
                  <a:lnTo>
                    <a:pt x="67246" y="2667"/>
                  </a:lnTo>
                  <a:lnTo>
                    <a:pt x="67360" y="2286"/>
                  </a:lnTo>
                  <a:lnTo>
                    <a:pt x="67017" y="2286"/>
                  </a:lnTo>
                  <a:lnTo>
                    <a:pt x="66967" y="2540"/>
                  </a:lnTo>
                  <a:lnTo>
                    <a:pt x="66598" y="2540"/>
                  </a:lnTo>
                  <a:lnTo>
                    <a:pt x="66548" y="2286"/>
                  </a:lnTo>
                  <a:lnTo>
                    <a:pt x="65913" y="2286"/>
                  </a:lnTo>
                  <a:lnTo>
                    <a:pt x="65913" y="3429"/>
                  </a:lnTo>
                  <a:lnTo>
                    <a:pt x="65532" y="3175"/>
                  </a:lnTo>
                  <a:lnTo>
                    <a:pt x="65887" y="3175"/>
                  </a:lnTo>
                  <a:lnTo>
                    <a:pt x="65913" y="3429"/>
                  </a:lnTo>
                  <a:lnTo>
                    <a:pt x="65913" y="2286"/>
                  </a:lnTo>
                  <a:lnTo>
                    <a:pt x="65849" y="2540"/>
                  </a:lnTo>
                  <a:lnTo>
                    <a:pt x="64503" y="2540"/>
                  </a:lnTo>
                  <a:lnTo>
                    <a:pt x="64554" y="2667"/>
                  </a:lnTo>
                  <a:lnTo>
                    <a:pt x="64643" y="2921"/>
                  </a:lnTo>
                  <a:lnTo>
                    <a:pt x="65874" y="2921"/>
                  </a:lnTo>
                  <a:lnTo>
                    <a:pt x="65887" y="3048"/>
                  </a:lnTo>
                  <a:lnTo>
                    <a:pt x="65341" y="3048"/>
                  </a:lnTo>
                  <a:lnTo>
                    <a:pt x="65455" y="3429"/>
                  </a:lnTo>
                  <a:lnTo>
                    <a:pt x="65519" y="3937"/>
                  </a:lnTo>
                  <a:lnTo>
                    <a:pt x="65354" y="3810"/>
                  </a:lnTo>
                  <a:lnTo>
                    <a:pt x="65074" y="3429"/>
                  </a:lnTo>
                  <a:lnTo>
                    <a:pt x="65074" y="9398"/>
                  </a:lnTo>
                  <a:lnTo>
                    <a:pt x="64731" y="9398"/>
                  </a:lnTo>
                  <a:lnTo>
                    <a:pt x="64731" y="9017"/>
                  </a:lnTo>
                  <a:lnTo>
                    <a:pt x="64731" y="8763"/>
                  </a:lnTo>
                  <a:lnTo>
                    <a:pt x="64731" y="8382"/>
                  </a:lnTo>
                  <a:lnTo>
                    <a:pt x="65074" y="9398"/>
                  </a:lnTo>
                  <a:lnTo>
                    <a:pt x="65074" y="3429"/>
                  </a:lnTo>
                  <a:lnTo>
                    <a:pt x="64947" y="3810"/>
                  </a:lnTo>
                  <a:lnTo>
                    <a:pt x="64833" y="3175"/>
                  </a:lnTo>
                  <a:lnTo>
                    <a:pt x="65341" y="3175"/>
                  </a:lnTo>
                  <a:lnTo>
                    <a:pt x="65252" y="3048"/>
                  </a:lnTo>
                  <a:lnTo>
                    <a:pt x="64820" y="3048"/>
                  </a:lnTo>
                  <a:lnTo>
                    <a:pt x="64643" y="2921"/>
                  </a:lnTo>
                  <a:lnTo>
                    <a:pt x="64541" y="2794"/>
                  </a:lnTo>
                  <a:lnTo>
                    <a:pt x="64490" y="2540"/>
                  </a:lnTo>
                  <a:lnTo>
                    <a:pt x="64147" y="2540"/>
                  </a:lnTo>
                  <a:lnTo>
                    <a:pt x="64223" y="3810"/>
                  </a:lnTo>
                  <a:lnTo>
                    <a:pt x="63893" y="3175"/>
                  </a:lnTo>
                  <a:lnTo>
                    <a:pt x="64122" y="3175"/>
                  </a:lnTo>
                  <a:lnTo>
                    <a:pt x="64096" y="3048"/>
                  </a:lnTo>
                  <a:lnTo>
                    <a:pt x="63830" y="3048"/>
                  </a:lnTo>
                  <a:lnTo>
                    <a:pt x="63766" y="2921"/>
                  </a:lnTo>
                  <a:lnTo>
                    <a:pt x="64084" y="2921"/>
                  </a:lnTo>
                  <a:lnTo>
                    <a:pt x="64020" y="2540"/>
                  </a:lnTo>
                  <a:lnTo>
                    <a:pt x="63550" y="2540"/>
                  </a:lnTo>
                  <a:lnTo>
                    <a:pt x="63550" y="4826"/>
                  </a:lnTo>
                  <a:lnTo>
                    <a:pt x="63004" y="4699"/>
                  </a:lnTo>
                  <a:lnTo>
                    <a:pt x="63017" y="4191"/>
                  </a:lnTo>
                  <a:lnTo>
                    <a:pt x="62953" y="3810"/>
                  </a:lnTo>
                  <a:lnTo>
                    <a:pt x="62725" y="3429"/>
                  </a:lnTo>
                  <a:lnTo>
                    <a:pt x="62623" y="3048"/>
                  </a:lnTo>
                  <a:lnTo>
                    <a:pt x="62509" y="3175"/>
                  </a:lnTo>
                  <a:lnTo>
                    <a:pt x="62407" y="4191"/>
                  </a:lnTo>
                  <a:lnTo>
                    <a:pt x="62306" y="3937"/>
                  </a:lnTo>
                  <a:lnTo>
                    <a:pt x="62255" y="3810"/>
                  </a:lnTo>
                  <a:lnTo>
                    <a:pt x="62217" y="4572"/>
                  </a:lnTo>
                  <a:lnTo>
                    <a:pt x="62026" y="4572"/>
                  </a:lnTo>
                  <a:lnTo>
                    <a:pt x="61747" y="4699"/>
                  </a:lnTo>
                  <a:lnTo>
                    <a:pt x="61785" y="4826"/>
                  </a:lnTo>
                  <a:lnTo>
                    <a:pt x="61887" y="5080"/>
                  </a:lnTo>
                  <a:lnTo>
                    <a:pt x="61937" y="5257"/>
                  </a:lnTo>
                  <a:lnTo>
                    <a:pt x="61252" y="3429"/>
                  </a:lnTo>
                  <a:lnTo>
                    <a:pt x="61074" y="3810"/>
                  </a:lnTo>
                  <a:lnTo>
                    <a:pt x="61036" y="3937"/>
                  </a:lnTo>
                  <a:lnTo>
                    <a:pt x="60960" y="4191"/>
                  </a:lnTo>
                  <a:lnTo>
                    <a:pt x="60934" y="4318"/>
                  </a:lnTo>
                  <a:lnTo>
                    <a:pt x="60833" y="4699"/>
                  </a:lnTo>
                  <a:lnTo>
                    <a:pt x="60731" y="5080"/>
                  </a:lnTo>
                  <a:lnTo>
                    <a:pt x="60667" y="5334"/>
                  </a:lnTo>
                  <a:lnTo>
                    <a:pt x="60629" y="5461"/>
                  </a:lnTo>
                  <a:lnTo>
                    <a:pt x="60502" y="5334"/>
                  </a:lnTo>
                  <a:lnTo>
                    <a:pt x="60667" y="5334"/>
                  </a:lnTo>
                  <a:lnTo>
                    <a:pt x="60667" y="5080"/>
                  </a:lnTo>
                  <a:lnTo>
                    <a:pt x="60413" y="5080"/>
                  </a:lnTo>
                  <a:lnTo>
                    <a:pt x="60312" y="4826"/>
                  </a:lnTo>
                  <a:lnTo>
                    <a:pt x="60223" y="4572"/>
                  </a:lnTo>
                  <a:lnTo>
                    <a:pt x="60172" y="4445"/>
                  </a:lnTo>
                  <a:lnTo>
                    <a:pt x="60083" y="4191"/>
                  </a:lnTo>
                  <a:lnTo>
                    <a:pt x="60960" y="4191"/>
                  </a:lnTo>
                  <a:lnTo>
                    <a:pt x="60960" y="3937"/>
                  </a:lnTo>
                  <a:lnTo>
                    <a:pt x="59982" y="3937"/>
                  </a:lnTo>
                  <a:lnTo>
                    <a:pt x="59944" y="3810"/>
                  </a:lnTo>
                  <a:lnTo>
                    <a:pt x="59778" y="3937"/>
                  </a:lnTo>
                  <a:lnTo>
                    <a:pt x="59613" y="4064"/>
                  </a:lnTo>
                  <a:lnTo>
                    <a:pt x="59397" y="4191"/>
                  </a:lnTo>
                  <a:lnTo>
                    <a:pt x="59194" y="4318"/>
                  </a:lnTo>
                  <a:lnTo>
                    <a:pt x="58877" y="4445"/>
                  </a:lnTo>
                  <a:lnTo>
                    <a:pt x="58851" y="4191"/>
                  </a:lnTo>
                  <a:lnTo>
                    <a:pt x="59397" y="4191"/>
                  </a:lnTo>
                  <a:lnTo>
                    <a:pt x="59778" y="3937"/>
                  </a:lnTo>
                  <a:lnTo>
                    <a:pt x="58788" y="3937"/>
                  </a:lnTo>
                  <a:lnTo>
                    <a:pt x="58788" y="5969"/>
                  </a:lnTo>
                  <a:lnTo>
                    <a:pt x="58572" y="5842"/>
                  </a:lnTo>
                  <a:lnTo>
                    <a:pt x="58458" y="5715"/>
                  </a:lnTo>
                  <a:lnTo>
                    <a:pt x="58343" y="5588"/>
                  </a:lnTo>
                  <a:lnTo>
                    <a:pt x="58229" y="5461"/>
                  </a:lnTo>
                  <a:lnTo>
                    <a:pt x="58102" y="5080"/>
                  </a:lnTo>
                  <a:lnTo>
                    <a:pt x="58026" y="4826"/>
                  </a:lnTo>
                  <a:lnTo>
                    <a:pt x="57912" y="4445"/>
                  </a:lnTo>
                  <a:lnTo>
                    <a:pt x="57873" y="4318"/>
                  </a:lnTo>
                  <a:lnTo>
                    <a:pt x="58305" y="4699"/>
                  </a:lnTo>
                  <a:lnTo>
                    <a:pt x="58242" y="4318"/>
                  </a:lnTo>
                  <a:lnTo>
                    <a:pt x="58216" y="4165"/>
                  </a:lnTo>
                  <a:lnTo>
                    <a:pt x="58508" y="4191"/>
                  </a:lnTo>
                  <a:lnTo>
                    <a:pt x="58572" y="4572"/>
                  </a:lnTo>
                  <a:lnTo>
                    <a:pt x="58648" y="5080"/>
                  </a:lnTo>
                  <a:lnTo>
                    <a:pt x="58102" y="5080"/>
                  </a:lnTo>
                  <a:lnTo>
                    <a:pt x="58191" y="5334"/>
                  </a:lnTo>
                  <a:lnTo>
                    <a:pt x="58686" y="5334"/>
                  </a:lnTo>
                  <a:lnTo>
                    <a:pt x="58788" y="5969"/>
                  </a:lnTo>
                  <a:lnTo>
                    <a:pt x="58788" y="3937"/>
                  </a:lnTo>
                  <a:lnTo>
                    <a:pt x="58293" y="3429"/>
                  </a:lnTo>
                  <a:lnTo>
                    <a:pt x="58445" y="3810"/>
                  </a:lnTo>
                  <a:lnTo>
                    <a:pt x="58458" y="3937"/>
                  </a:lnTo>
                  <a:lnTo>
                    <a:pt x="58191" y="3937"/>
                  </a:lnTo>
                  <a:lnTo>
                    <a:pt x="58115" y="3175"/>
                  </a:lnTo>
                  <a:lnTo>
                    <a:pt x="60274" y="3175"/>
                  </a:lnTo>
                  <a:lnTo>
                    <a:pt x="60388" y="3797"/>
                  </a:lnTo>
                  <a:lnTo>
                    <a:pt x="60490" y="3606"/>
                  </a:lnTo>
                  <a:lnTo>
                    <a:pt x="60439" y="3175"/>
                  </a:lnTo>
                  <a:lnTo>
                    <a:pt x="62509" y="3175"/>
                  </a:lnTo>
                  <a:lnTo>
                    <a:pt x="62522" y="3048"/>
                  </a:lnTo>
                  <a:lnTo>
                    <a:pt x="60426" y="3048"/>
                  </a:lnTo>
                  <a:lnTo>
                    <a:pt x="60413" y="2921"/>
                  </a:lnTo>
                  <a:lnTo>
                    <a:pt x="62534" y="2921"/>
                  </a:lnTo>
                  <a:lnTo>
                    <a:pt x="62547" y="2794"/>
                  </a:lnTo>
                  <a:lnTo>
                    <a:pt x="62636" y="2921"/>
                  </a:lnTo>
                  <a:lnTo>
                    <a:pt x="62750" y="3429"/>
                  </a:lnTo>
                  <a:lnTo>
                    <a:pt x="62839" y="3175"/>
                  </a:lnTo>
                  <a:lnTo>
                    <a:pt x="63296" y="3175"/>
                  </a:lnTo>
                  <a:lnTo>
                    <a:pt x="63334" y="3429"/>
                  </a:lnTo>
                  <a:lnTo>
                    <a:pt x="63411" y="3937"/>
                  </a:lnTo>
                  <a:lnTo>
                    <a:pt x="63436" y="4064"/>
                  </a:lnTo>
                  <a:lnTo>
                    <a:pt x="63449" y="4191"/>
                  </a:lnTo>
                  <a:lnTo>
                    <a:pt x="63550" y="4826"/>
                  </a:lnTo>
                  <a:lnTo>
                    <a:pt x="63550" y="2540"/>
                  </a:lnTo>
                  <a:lnTo>
                    <a:pt x="63271" y="2540"/>
                  </a:lnTo>
                  <a:lnTo>
                    <a:pt x="63271" y="3048"/>
                  </a:lnTo>
                  <a:lnTo>
                    <a:pt x="62890" y="3048"/>
                  </a:lnTo>
                  <a:lnTo>
                    <a:pt x="62953" y="2921"/>
                  </a:lnTo>
                  <a:lnTo>
                    <a:pt x="63258" y="2921"/>
                  </a:lnTo>
                  <a:lnTo>
                    <a:pt x="63271" y="3048"/>
                  </a:lnTo>
                  <a:lnTo>
                    <a:pt x="63271" y="2540"/>
                  </a:lnTo>
                  <a:lnTo>
                    <a:pt x="60375" y="2540"/>
                  </a:lnTo>
                  <a:lnTo>
                    <a:pt x="60363" y="2387"/>
                  </a:lnTo>
                  <a:lnTo>
                    <a:pt x="60286" y="2540"/>
                  </a:lnTo>
                  <a:lnTo>
                    <a:pt x="60248" y="3048"/>
                  </a:lnTo>
                  <a:lnTo>
                    <a:pt x="58102" y="3048"/>
                  </a:lnTo>
                  <a:lnTo>
                    <a:pt x="58089" y="2921"/>
                  </a:lnTo>
                  <a:lnTo>
                    <a:pt x="60223" y="2921"/>
                  </a:lnTo>
                  <a:lnTo>
                    <a:pt x="60248" y="3048"/>
                  </a:lnTo>
                  <a:lnTo>
                    <a:pt x="60248" y="2540"/>
                  </a:lnTo>
                  <a:lnTo>
                    <a:pt x="57962" y="2540"/>
                  </a:lnTo>
                  <a:lnTo>
                    <a:pt x="58064" y="2667"/>
                  </a:lnTo>
                  <a:lnTo>
                    <a:pt x="57924" y="2794"/>
                  </a:lnTo>
                  <a:lnTo>
                    <a:pt x="57950" y="2667"/>
                  </a:lnTo>
                  <a:lnTo>
                    <a:pt x="57962" y="2540"/>
                  </a:lnTo>
                  <a:lnTo>
                    <a:pt x="44856" y="2540"/>
                  </a:lnTo>
                  <a:lnTo>
                    <a:pt x="44780" y="2921"/>
                  </a:lnTo>
                  <a:lnTo>
                    <a:pt x="54495" y="2921"/>
                  </a:lnTo>
                  <a:lnTo>
                    <a:pt x="54521" y="2794"/>
                  </a:lnTo>
                  <a:lnTo>
                    <a:pt x="54533" y="2921"/>
                  </a:lnTo>
                  <a:lnTo>
                    <a:pt x="56959" y="2921"/>
                  </a:lnTo>
                  <a:lnTo>
                    <a:pt x="56984" y="2794"/>
                  </a:lnTo>
                  <a:lnTo>
                    <a:pt x="57010" y="2667"/>
                  </a:lnTo>
                  <a:lnTo>
                    <a:pt x="57061" y="2806"/>
                  </a:lnTo>
                  <a:lnTo>
                    <a:pt x="56934" y="3048"/>
                  </a:lnTo>
                  <a:lnTo>
                    <a:pt x="54559" y="3048"/>
                  </a:lnTo>
                  <a:lnTo>
                    <a:pt x="54584" y="3175"/>
                  </a:lnTo>
                  <a:lnTo>
                    <a:pt x="56908" y="3175"/>
                  </a:lnTo>
                  <a:lnTo>
                    <a:pt x="56794" y="3810"/>
                  </a:lnTo>
                  <a:lnTo>
                    <a:pt x="56769" y="3937"/>
                  </a:lnTo>
                  <a:lnTo>
                    <a:pt x="56273" y="3937"/>
                  </a:lnTo>
                  <a:lnTo>
                    <a:pt x="56286" y="4064"/>
                  </a:lnTo>
                  <a:lnTo>
                    <a:pt x="56743" y="4064"/>
                  </a:lnTo>
                  <a:lnTo>
                    <a:pt x="57404" y="4064"/>
                  </a:lnTo>
                  <a:lnTo>
                    <a:pt x="57188" y="3429"/>
                  </a:lnTo>
                  <a:lnTo>
                    <a:pt x="57073" y="2819"/>
                  </a:lnTo>
                  <a:lnTo>
                    <a:pt x="57912" y="2921"/>
                  </a:lnTo>
                  <a:lnTo>
                    <a:pt x="57899" y="3048"/>
                  </a:lnTo>
                  <a:lnTo>
                    <a:pt x="57188" y="3048"/>
                  </a:lnTo>
                  <a:lnTo>
                    <a:pt x="57251" y="3175"/>
                  </a:lnTo>
                  <a:lnTo>
                    <a:pt x="57873" y="3175"/>
                  </a:lnTo>
                  <a:lnTo>
                    <a:pt x="57785" y="3937"/>
                  </a:lnTo>
                  <a:lnTo>
                    <a:pt x="57365" y="3937"/>
                  </a:lnTo>
                  <a:lnTo>
                    <a:pt x="57404" y="4064"/>
                  </a:lnTo>
                  <a:lnTo>
                    <a:pt x="57454" y="4191"/>
                  </a:lnTo>
                  <a:lnTo>
                    <a:pt x="57746" y="4191"/>
                  </a:lnTo>
                  <a:lnTo>
                    <a:pt x="57670" y="4826"/>
                  </a:lnTo>
                  <a:lnTo>
                    <a:pt x="57581" y="4572"/>
                  </a:lnTo>
                  <a:lnTo>
                    <a:pt x="57492" y="4318"/>
                  </a:lnTo>
                  <a:lnTo>
                    <a:pt x="57454" y="4191"/>
                  </a:lnTo>
                  <a:lnTo>
                    <a:pt x="56730" y="4191"/>
                  </a:lnTo>
                  <a:lnTo>
                    <a:pt x="56184" y="4191"/>
                  </a:lnTo>
                  <a:lnTo>
                    <a:pt x="56108" y="4572"/>
                  </a:lnTo>
                  <a:lnTo>
                    <a:pt x="56007" y="5080"/>
                  </a:lnTo>
                  <a:lnTo>
                    <a:pt x="55867" y="5080"/>
                  </a:lnTo>
                  <a:lnTo>
                    <a:pt x="55206" y="5080"/>
                  </a:lnTo>
                  <a:lnTo>
                    <a:pt x="55245" y="5334"/>
                  </a:lnTo>
                  <a:lnTo>
                    <a:pt x="55524" y="5334"/>
                  </a:lnTo>
                  <a:lnTo>
                    <a:pt x="55194" y="5588"/>
                  </a:lnTo>
                  <a:lnTo>
                    <a:pt x="55219" y="5715"/>
                  </a:lnTo>
                  <a:lnTo>
                    <a:pt x="54838" y="5969"/>
                  </a:lnTo>
                  <a:lnTo>
                    <a:pt x="54737" y="5588"/>
                  </a:lnTo>
                  <a:lnTo>
                    <a:pt x="54711" y="5461"/>
                  </a:lnTo>
                  <a:lnTo>
                    <a:pt x="54610" y="5334"/>
                  </a:lnTo>
                  <a:lnTo>
                    <a:pt x="55105" y="5334"/>
                  </a:lnTo>
                  <a:lnTo>
                    <a:pt x="55130" y="5080"/>
                  </a:lnTo>
                  <a:lnTo>
                    <a:pt x="54419" y="5080"/>
                  </a:lnTo>
                  <a:lnTo>
                    <a:pt x="54368" y="4191"/>
                  </a:lnTo>
                  <a:lnTo>
                    <a:pt x="56184" y="4191"/>
                  </a:lnTo>
                  <a:lnTo>
                    <a:pt x="56248" y="3937"/>
                  </a:lnTo>
                  <a:lnTo>
                    <a:pt x="54698" y="3937"/>
                  </a:lnTo>
                  <a:lnTo>
                    <a:pt x="54622" y="3429"/>
                  </a:lnTo>
                  <a:lnTo>
                    <a:pt x="54559" y="3048"/>
                  </a:lnTo>
                  <a:lnTo>
                    <a:pt x="54444" y="3175"/>
                  </a:lnTo>
                  <a:lnTo>
                    <a:pt x="54394" y="3429"/>
                  </a:lnTo>
                  <a:lnTo>
                    <a:pt x="54292" y="3937"/>
                  </a:lnTo>
                  <a:lnTo>
                    <a:pt x="54063" y="3937"/>
                  </a:lnTo>
                  <a:lnTo>
                    <a:pt x="54089" y="3429"/>
                  </a:lnTo>
                  <a:lnTo>
                    <a:pt x="53543" y="3429"/>
                  </a:lnTo>
                  <a:lnTo>
                    <a:pt x="53543" y="3937"/>
                  </a:lnTo>
                  <a:lnTo>
                    <a:pt x="52971" y="3937"/>
                  </a:lnTo>
                  <a:lnTo>
                    <a:pt x="52920" y="3581"/>
                  </a:lnTo>
                  <a:lnTo>
                    <a:pt x="52705" y="3238"/>
                  </a:lnTo>
                  <a:lnTo>
                    <a:pt x="52578" y="3771"/>
                  </a:lnTo>
                  <a:lnTo>
                    <a:pt x="52755" y="3848"/>
                  </a:lnTo>
                  <a:lnTo>
                    <a:pt x="51968" y="3937"/>
                  </a:lnTo>
                  <a:lnTo>
                    <a:pt x="52019" y="3810"/>
                  </a:lnTo>
                  <a:lnTo>
                    <a:pt x="52120" y="3568"/>
                  </a:lnTo>
                  <a:lnTo>
                    <a:pt x="50685" y="3810"/>
                  </a:lnTo>
                  <a:lnTo>
                    <a:pt x="51498" y="3810"/>
                  </a:lnTo>
                  <a:lnTo>
                    <a:pt x="51485" y="4000"/>
                  </a:lnTo>
                  <a:lnTo>
                    <a:pt x="51384" y="4191"/>
                  </a:lnTo>
                  <a:lnTo>
                    <a:pt x="51460" y="4572"/>
                  </a:lnTo>
                  <a:lnTo>
                    <a:pt x="51625" y="4445"/>
                  </a:lnTo>
                  <a:lnTo>
                    <a:pt x="51739" y="4318"/>
                  </a:lnTo>
                  <a:lnTo>
                    <a:pt x="51854" y="4191"/>
                  </a:lnTo>
                  <a:lnTo>
                    <a:pt x="52247" y="4191"/>
                  </a:lnTo>
                  <a:lnTo>
                    <a:pt x="52324" y="4064"/>
                  </a:lnTo>
                  <a:lnTo>
                    <a:pt x="52324" y="4191"/>
                  </a:lnTo>
                  <a:lnTo>
                    <a:pt x="52882" y="4191"/>
                  </a:lnTo>
                  <a:lnTo>
                    <a:pt x="53543" y="4191"/>
                  </a:lnTo>
                  <a:lnTo>
                    <a:pt x="53543" y="4953"/>
                  </a:lnTo>
                  <a:lnTo>
                    <a:pt x="52959" y="4826"/>
                  </a:lnTo>
                  <a:lnTo>
                    <a:pt x="52946" y="5080"/>
                  </a:lnTo>
                  <a:lnTo>
                    <a:pt x="52933" y="5334"/>
                  </a:lnTo>
                  <a:lnTo>
                    <a:pt x="52933" y="5588"/>
                  </a:lnTo>
                  <a:lnTo>
                    <a:pt x="52819" y="6096"/>
                  </a:lnTo>
                  <a:lnTo>
                    <a:pt x="52705" y="6604"/>
                  </a:lnTo>
                  <a:lnTo>
                    <a:pt x="52717" y="5842"/>
                  </a:lnTo>
                  <a:lnTo>
                    <a:pt x="52717" y="5715"/>
                  </a:lnTo>
                  <a:lnTo>
                    <a:pt x="52717" y="5461"/>
                  </a:lnTo>
                  <a:lnTo>
                    <a:pt x="52717" y="5334"/>
                  </a:lnTo>
                  <a:lnTo>
                    <a:pt x="52933" y="5334"/>
                  </a:lnTo>
                  <a:lnTo>
                    <a:pt x="52933" y="5080"/>
                  </a:lnTo>
                  <a:lnTo>
                    <a:pt x="52730" y="5080"/>
                  </a:lnTo>
                  <a:lnTo>
                    <a:pt x="52717" y="5257"/>
                  </a:lnTo>
                  <a:lnTo>
                    <a:pt x="52730" y="4826"/>
                  </a:lnTo>
                  <a:lnTo>
                    <a:pt x="52539" y="5080"/>
                  </a:lnTo>
                  <a:lnTo>
                    <a:pt x="52425" y="5461"/>
                  </a:lnTo>
                  <a:lnTo>
                    <a:pt x="52412" y="5334"/>
                  </a:lnTo>
                  <a:lnTo>
                    <a:pt x="52539" y="5080"/>
                  </a:lnTo>
                  <a:lnTo>
                    <a:pt x="52400" y="5080"/>
                  </a:lnTo>
                  <a:lnTo>
                    <a:pt x="52400" y="5257"/>
                  </a:lnTo>
                  <a:lnTo>
                    <a:pt x="52324" y="4191"/>
                  </a:lnTo>
                  <a:lnTo>
                    <a:pt x="52184" y="4318"/>
                  </a:lnTo>
                  <a:lnTo>
                    <a:pt x="51777" y="5080"/>
                  </a:lnTo>
                  <a:lnTo>
                    <a:pt x="51358" y="5080"/>
                  </a:lnTo>
                  <a:lnTo>
                    <a:pt x="50368" y="5080"/>
                  </a:lnTo>
                  <a:lnTo>
                    <a:pt x="50393" y="5334"/>
                  </a:lnTo>
                  <a:lnTo>
                    <a:pt x="51155" y="5334"/>
                  </a:lnTo>
                  <a:lnTo>
                    <a:pt x="51308" y="5143"/>
                  </a:lnTo>
                  <a:lnTo>
                    <a:pt x="51269" y="5334"/>
                  </a:lnTo>
                  <a:lnTo>
                    <a:pt x="51638" y="5334"/>
                  </a:lnTo>
                  <a:lnTo>
                    <a:pt x="51574" y="5461"/>
                  </a:lnTo>
                  <a:lnTo>
                    <a:pt x="51193" y="5715"/>
                  </a:lnTo>
                  <a:lnTo>
                    <a:pt x="51269" y="5334"/>
                  </a:lnTo>
                  <a:lnTo>
                    <a:pt x="51054" y="5461"/>
                  </a:lnTo>
                  <a:lnTo>
                    <a:pt x="50952" y="5588"/>
                  </a:lnTo>
                  <a:lnTo>
                    <a:pt x="50444" y="5715"/>
                  </a:lnTo>
                  <a:lnTo>
                    <a:pt x="50431" y="5588"/>
                  </a:lnTo>
                  <a:lnTo>
                    <a:pt x="50393" y="5334"/>
                  </a:lnTo>
                  <a:lnTo>
                    <a:pt x="50279" y="4318"/>
                  </a:lnTo>
                  <a:lnTo>
                    <a:pt x="50177" y="3429"/>
                  </a:lnTo>
                  <a:lnTo>
                    <a:pt x="50152" y="3175"/>
                  </a:lnTo>
                  <a:lnTo>
                    <a:pt x="49961" y="3429"/>
                  </a:lnTo>
                  <a:lnTo>
                    <a:pt x="49796" y="3810"/>
                  </a:lnTo>
                  <a:lnTo>
                    <a:pt x="49733" y="3937"/>
                  </a:lnTo>
                  <a:lnTo>
                    <a:pt x="49631" y="4191"/>
                  </a:lnTo>
                  <a:lnTo>
                    <a:pt x="49580" y="4318"/>
                  </a:lnTo>
                  <a:lnTo>
                    <a:pt x="49466" y="4572"/>
                  </a:lnTo>
                  <a:lnTo>
                    <a:pt x="49352" y="4826"/>
                  </a:lnTo>
                  <a:lnTo>
                    <a:pt x="49225" y="4991"/>
                  </a:lnTo>
                  <a:lnTo>
                    <a:pt x="49225" y="5334"/>
                  </a:lnTo>
                  <a:lnTo>
                    <a:pt x="49174" y="5207"/>
                  </a:lnTo>
                  <a:lnTo>
                    <a:pt x="49225" y="5334"/>
                  </a:lnTo>
                  <a:lnTo>
                    <a:pt x="49225" y="4991"/>
                  </a:lnTo>
                  <a:lnTo>
                    <a:pt x="49072" y="4826"/>
                  </a:lnTo>
                  <a:lnTo>
                    <a:pt x="48958" y="4445"/>
                  </a:lnTo>
                  <a:lnTo>
                    <a:pt x="48895" y="4191"/>
                  </a:lnTo>
                  <a:lnTo>
                    <a:pt x="49631" y="4191"/>
                  </a:lnTo>
                  <a:lnTo>
                    <a:pt x="49631" y="3937"/>
                  </a:lnTo>
                  <a:lnTo>
                    <a:pt x="48818" y="3937"/>
                  </a:lnTo>
                  <a:lnTo>
                    <a:pt x="48780" y="3810"/>
                  </a:lnTo>
                  <a:lnTo>
                    <a:pt x="48666" y="3429"/>
                  </a:lnTo>
                  <a:lnTo>
                    <a:pt x="48602" y="3175"/>
                  </a:lnTo>
                  <a:lnTo>
                    <a:pt x="48209" y="3810"/>
                  </a:lnTo>
                  <a:lnTo>
                    <a:pt x="48133" y="3937"/>
                  </a:lnTo>
                  <a:lnTo>
                    <a:pt x="47764" y="3937"/>
                  </a:lnTo>
                  <a:lnTo>
                    <a:pt x="47142" y="3175"/>
                  </a:lnTo>
                  <a:lnTo>
                    <a:pt x="47040" y="3048"/>
                  </a:lnTo>
                  <a:lnTo>
                    <a:pt x="46850" y="3111"/>
                  </a:lnTo>
                  <a:lnTo>
                    <a:pt x="46850" y="5334"/>
                  </a:lnTo>
                  <a:lnTo>
                    <a:pt x="46761" y="5168"/>
                  </a:lnTo>
                  <a:lnTo>
                    <a:pt x="46850" y="5334"/>
                  </a:lnTo>
                  <a:lnTo>
                    <a:pt x="46850" y="3111"/>
                  </a:lnTo>
                  <a:lnTo>
                    <a:pt x="45720" y="3429"/>
                  </a:lnTo>
                  <a:lnTo>
                    <a:pt x="46202" y="3429"/>
                  </a:lnTo>
                  <a:lnTo>
                    <a:pt x="46329" y="3810"/>
                  </a:lnTo>
                  <a:lnTo>
                    <a:pt x="46367" y="3937"/>
                  </a:lnTo>
                  <a:lnTo>
                    <a:pt x="46494" y="4318"/>
                  </a:lnTo>
                  <a:lnTo>
                    <a:pt x="46621" y="4699"/>
                  </a:lnTo>
                  <a:lnTo>
                    <a:pt x="46710" y="5041"/>
                  </a:lnTo>
                  <a:lnTo>
                    <a:pt x="46596" y="4826"/>
                  </a:lnTo>
                  <a:lnTo>
                    <a:pt x="46469" y="4572"/>
                  </a:lnTo>
                  <a:lnTo>
                    <a:pt x="46342" y="4318"/>
                  </a:lnTo>
                  <a:lnTo>
                    <a:pt x="46291" y="5461"/>
                  </a:lnTo>
                  <a:lnTo>
                    <a:pt x="46101" y="5588"/>
                  </a:lnTo>
                  <a:lnTo>
                    <a:pt x="45910" y="5334"/>
                  </a:lnTo>
                  <a:lnTo>
                    <a:pt x="46266" y="5334"/>
                  </a:lnTo>
                  <a:lnTo>
                    <a:pt x="46291" y="5461"/>
                  </a:lnTo>
                  <a:lnTo>
                    <a:pt x="46291" y="4216"/>
                  </a:lnTo>
                  <a:lnTo>
                    <a:pt x="46215" y="4064"/>
                  </a:lnTo>
                  <a:lnTo>
                    <a:pt x="46088" y="3810"/>
                  </a:lnTo>
                  <a:lnTo>
                    <a:pt x="46164" y="4826"/>
                  </a:lnTo>
                  <a:lnTo>
                    <a:pt x="46215" y="5080"/>
                  </a:lnTo>
                  <a:lnTo>
                    <a:pt x="45720" y="5080"/>
                  </a:lnTo>
                  <a:lnTo>
                    <a:pt x="45529" y="4826"/>
                  </a:lnTo>
                  <a:lnTo>
                    <a:pt x="45440" y="4699"/>
                  </a:lnTo>
                  <a:lnTo>
                    <a:pt x="45351" y="4572"/>
                  </a:lnTo>
                  <a:lnTo>
                    <a:pt x="45250" y="4445"/>
                  </a:lnTo>
                  <a:lnTo>
                    <a:pt x="45161" y="4318"/>
                  </a:lnTo>
                  <a:lnTo>
                    <a:pt x="45110" y="4191"/>
                  </a:lnTo>
                  <a:lnTo>
                    <a:pt x="46050" y="4191"/>
                  </a:lnTo>
                  <a:lnTo>
                    <a:pt x="45999" y="3937"/>
                  </a:lnTo>
                  <a:lnTo>
                    <a:pt x="45008" y="3937"/>
                  </a:lnTo>
                  <a:lnTo>
                    <a:pt x="44958" y="3810"/>
                  </a:lnTo>
                  <a:lnTo>
                    <a:pt x="45288" y="3810"/>
                  </a:lnTo>
                  <a:lnTo>
                    <a:pt x="45186" y="3429"/>
                  </a:lnTo>
                  <a:lnTo>
                    <a:pt x="44678" y="3429"/>
                  </a:lnTo>
                  <a:lnTo>
                    <a:pt x="44754" y="3048"/>
                  </a:lnTo>
                  <a:lnTo>
                    <a:pt x="44475" y="3048"/>
                  </a:lnTo>
                  <a:lnTo>
                    <a:pt x="44234" y="3048"/>
                  </a:lnTo>
                  <a:lnTo>
                    <a:pt x="44691" y="3810"/>
                  </a:lnTo>
                  <a:lnTo>
                    <a:pt x="44640" y="3937"/>
                  </a:lnTo>
                  <a:lnTo>
                    <a:pt x="44538" y="4191"/>
                  </a:lnTo>
                  <a:lnTo>
                    <a:pt x="44437" y="4445"/>
                  </a:lnTo>
                  <a:lnTo>
                    <a:pt x="44335" y="4699"/>
                  </a:lnTo>
                  <a:lnTo>
                    <a:pt x="44259" y="5080"/>
                  </a:lnTo>
                  <a:lnTo>
                    <a:pt x="44183" y="4572"/>
                  </a:lnTo>
                  <a:lnTo>
                    <a:pt x="44132" y="4191"/>
                  </a:lnTo>
                  <a:lnTo>
                    <a:pt x="44538" y="4191"/>
                  </a:lnTo>
                  <a:lnTo>
                    <a:pt x="44538" y="3937"/>
                  </a:lnTo>
                  <a:lnTo>
                    <a:pt x="44094" y="3937"/>
                  </a:lnTo>
                  <a:lnTo>
                    <a:pt x="44081" y="3810"/>
                  </a:lnTo>
                  <a:lnTo>
                    <a:pt x="44018" y="3429"/>
                  </a:lnTo>
                  <a:lnTo>
                    <a:pt x="43942" y="2921"/>
                  </a:lnTo>
                  <a:lnTo>
                    <a:pt x="44157" y="2921"/>
                  </a:lnTo>
                  <a:lnTo>
                    <a:pt x="44551" y="2921"/>
                  </a:lnTo>
                  <a:lnTo>
                    <a:pt x="44780" y="2921"/>
                  </a:lnTo>
                  <a:lnTo>
                    <a:pt x="44653" y="2286"/>
                  </a:lnTo>
                  <a:lnTo>
                    <a:pt x="44589" y="2641"/>
                  </a:lnTo>
                  <a:lnTo>
                    <a:pt x="43891" y="2540"/>
                  </a:lnTo>
                  <a:lnTo>
                    <a:pt x="43878" y="2413"/>
                  </a:lnTo>
                  <a:lnTo>
                    <a:pt x="43726" y="2413"/>
                  </a:lnTo>
                  <a:lnTo>
                    <a:pt x="43675" y="2540"/>
                  </a:lnTo>
                  <a:lnTo>
                    <a:pt x="43624" y="2667"/>
                  </a:lnTo>
                  <a:lnTo>
                    <a:pt x="43573" y="2794"/>
                  </a:lnTo>
                  <a:lnTo>
                    <a:pt x="43472" y="3048"/>
                  </a:lnTo>
                  <a:lnTo>
                    <a:pt x="43345" y="3429"/>
                  </a:lnTo>
                  <a:lnTo>
                    <a:pt x="43408" y="3048"/>
                  </a:lnTo>
                  <a:lnTo>
                    <a:pt x="43421" y="2921"/>
                  </a:lnTo>
                  <a:lnTo>
                    <a:pt x="43573" y="2794"/>
                  </a:lnTo>
                  <a:lnTo>
                    <a:pt x="43434" y="2794"/>
                  </a:lnTo>
                  <a:lnTo>
                    <a:pt x="43281" y="2921"/>
                  </a:lnTo>
                  <a:lnTo>
                    <a:pt x="43192" y="3048"/>
                  </a:lnTo>
                  <a:lnTo>
                    <a:pt x="42684" y="2921"/>
                  </a:lnTo>
                  <a:lnTo>
                    <a:pt x="43281" y="2921"/>
                  </a:lnTo>
                  <a:lnTo>
                    <a:pt x="43370" y="2794"/>
                  </a:lnTo>
                  <a:lnTo>
                    <a:pt x="42189" y="2794"/>
                  </a:lnTo>
                  <a:lnTo>
                    <a:pt x="42176" y="2794"/>
                  </a:lnTo>
                  <a:lnTo>
                    <a:pt x="42176" y="4572"/>
                  </a:lnTo>
                  <a:lnTo>
                    <a:pt x="42062" y="4318"/>
                  </a:lnTo>
                  <a:lnTo>
                    <a:pt x="42011" y="4191"/>
                  </a:lnTo>
                  <a:lnTo>
                    <a:pt x="42176" y="4191"/>
                  </a:lnTo>
                  <a:lnTo>
                    <a:pt x="42176" y="3937"/>
                  </a:lnTo>
                  <a:lnTo>
                    <a:pt x="41910" y="3937"/>
                  </a:lnTo>
                  <a:lnTo>
                    <a:pt x="41859" y="3810"/>
                  </a:lnTo>
                  <a:lnTo>
                    <a:pt x="42176" y="3810"/>
                  </a:lnTo>
                  <a:lnTo>
                    <a:pt x="41122" y="3556"/>
                  </a:lnTo>
                  <a:lnTo>
                    <a:pt x="41021" y="3810"/>
                  </a:lnTo>
                  <a:lnTo>
                    <a:pt x="40970" y="3937"/>
                  </a:lnTo>
                  <a:lnTo>
                    <a:pt x="40919" y="4064"/>
                  </a:lnTo>
                  <a:lnTo>
                    <a:pt x="40855" y="4191"/>
                  </a:lnTo>
                  <a:lnTo>
                    <a:pt x="40805" y="4318"/>
                  </a:lnTo>
                  <a:lnTo>
                    <a:pt x="40690" y="4572"/>
                  </a:lnTo>
                  <a:lnTo>
                    <a:pt x="40589" y="4826"/>
                  </a:lnTo>
                  <a:lnTo>
                    <a:pt x="40474" y="5080"/>
                  </a:lnTo>
                  <a:lnTo>
                    <a:pt x="40081" y="5080"/>
                  </a:lnTo>
                  <a:lnTo>
                    <a:pt x="40106" y="5334"/>
                  </a:lnTo>
                  <a:lnTo>
                    <a:pt x="40373" y="5334"/>
                  </a:lnTo>
                  <a:lnTo>
                    <a:pt x="40259" y="5588"/>
                  </a:lnTo>
                  <a:lnTo>
                    <a:pt x="40157" y="5842"/>
                  </a:lnTo>
                  <a:lnTo>
                    <a:pt x="40043" y="5334"/>
                  </a:lnTo>
                  <a:lnTo>
                    <a:pt x="39801" y="5334"/>
                  </a:lnTo>
                  <a:lnTo>
                    <a:pt x="39712" y="3937"/>
                  </a:lnTo>
                  <a:lnTo>
                    <a:pt x="39611" y="4064"/>
                  </a:lnTo>
                  <a:lnTo>
                    <a:pt x="39624" y="3937"/>
                  </a:lnTo>
                  <a:lnTo>
                    <a:pt x="39598" y="4191"/>
                  </a:lnTo>
                  <a:lnTo>
                    <a:pt x="39535" y="5080"/>
                  </a:lnTo>
                  <a:lnTo>
                    <a:pt x="38836" y="5080"/>
                  </a:lnTo>
                  <a:lnTo>
                    <a:pt x="38785" y="5334"/>
                  </a:lnTo>
                  <a:lnTo>
                    <a:pt x="39522" y="5334"/>
                  </a:lnTo>
                  <a:lnTo>
                    <a:pt x="39497" y="5715"/>
                  </a:lnTo>
                  <a:lnTo>
                    <a:pt x="38696" y="5842"/>
                  </a:lnTo>
                  <a:lnTo>
                    <a:pt x="38696" y="11557"/>
                  </a:lnTo>
                  <a:lnTo>
                    <a:pt x="38646" y="12026"/>
                  </a:lnTo>
                  <a:lnTo>
                    <a:pt x="38569" y="11557"/>
                  </a:lnTo>
                  <a:lnTo>
                    <a:pt x="38696" y="11557"/>
                  </a:lnTo>
                  <a:lnTo>
                    <a:pt x="38696" y="5842"/>
                  </a:lnTo>
                  <a:lnTo>
                    <a:pt x="38684" y="5715"/>
                  </a:lnTo>
                  <a:lnTo>
                    <a:pt x="38747" y="5461"/>
                  </a:lnTo>
                  <a:lnTo>
                    <a:pt x="38836" y="5080"/>
                  </a:lnTo>
                  <a:lnTo>
                    <a:pt x="38963" y="4572"/>
                  </a:lnTo>
                  <a:lnTo>
                    <a:pt x="38912" y="4318"/>
                  </a:lnTo>
                  <a:lnTo>
                    <a:pt x="38823" y="4191"/>
                  </a:lnTo>
                  <a:lnTo>
                    <a:pt x="39598" y="4191"/>
                  </a:lnTo>
                  <a:lnTo>
                    <a:pt x="39598" y="3937"/>
                  </a:lnTo>
                  <a:lnTo>
                    <a:pt x="38658" y="3937"/>
                  </a:lnTo>
                  <a:lnTo>
                    <a:pt x="38747" y="4064"/>
                  </a:lnTo>
                  <a:lnTo>
                    <a:pt x="38315" y="3429"/>
                  </a:lnTo>
                  <a:lnTo>
                    <a:pt x="38709" y="3429"/>
                  </a:lnTo>
                  <a:lnTo>
                    <a:pt x="37731" y="2921"/>
                  </a:lnTo>
                  <a:lnTo>
                    <a:pt x="37071" y="3810"/>
                  </a:lnTo>
                  <a:lnTo>
                    <a:pt x="36982" y="3937"/>
                  </a:lnTo>
                  <a:lnTo>
                    <a:pt x="36791" y="3937"/>
                  </a:lnTo>
                  <a:lnTo>
                    <a:pt x="36791" y="4191"/>
                  </a:lnTo>
                  <a:lnTo>
                    <a:pt x="36791" y="11303"/>
                  </a:lnTo>
                  <a:lnTo>
                    <a:pt x="36588" y="11303"/>
                  </a:lnTo>
                  <a:lnTo>
                    <a:pt x="36652" y="11176"/>
                  </a:lnTo>
                  <a:lnTo>
                    <a:pt x="36791" y="11303"/>
                  </a:lnTo>
                  <a:lnTo>
                    <a:pt x="36791" y="4191"/>
                  </a:lnTo>
                  <a:lnTo>
                    <a:pt x="35864" y="4572"/>
                  </a:lnTo>
                  <a:lnTo>
                    <a:pt x="35852" y="4445"/>
                  </a:lnTo>
                  <a:lnTo>
                    <a:pt x="35839" y="4191"/>
                  </a:lnTo>
                  <a:lnTo>
                    <a:pt x="36791" y="4191"/>
                  </a:lnTo>
                  <a:lnTo>
                    <a:pt x="36791" y="3937"/>
                  </a:lnTo>
                  <a:lnTo>
                    <a:pt x="35826" y="3937"/>
                  </a:lnTo>
                  <a:lnTo>
                    <a:pt x="35763" y="2921"/>
                  </a:lnTo>
                  <a:lnTo>
                    <a:pt x="37731" y="2921"/>
                  </a:lnTo>
                  <a:lnTo>
                    <a:pt x="42176" y="2921"/>
                  </a:lnTo>
                  <a:lnTo>
                    <a:pt x="42176" y="2794"/>
                  </a:lnTo>
                  <a:lnTo>
                    <a:pt x="35763" y="2794"/>
                  </a:lnTo>
                  <a:lnTo>
                    <a:pt x="35534" y="2794"/>
                  </a:lnTo>
                  <a:lnTo>
                    <a:pt x="35534" y="2921"/>
                  </a:lnTo>
                  <a:lnTo>
                    <a:pt x="34671" y="3429"/>
                  </a:lnTo>
                  <a:lnTo>
                    <a:pt x="34493" y="3175"/>
                  </a:lnTo>
                  <a:lnTo>
                    <a:pt x="34391" y="3048"/>
                  </a:lnTo>
                  <a:lnTo>
                    <a:pt x="34302" y="2921"/>
                  </a:lnTo>
                  <a:lnTo>
                    <a:pt x="35534" y="2921"/>
                  </a:lnTo>
                  <a:lnTo>
                    <a:pt x="35534" y="2794"/>
                  </a:lnTo>
                  <a:lnTo>
                    <a:pt x="34213" y="2794"/>
                  </a:lnTo>
                  <a:lnTo>
                    <a:pt x="34124" y="2667"/>
                  </a:lnTo>
                  <a:lnTo>
                    <a:pt x="43624" y="2667"/>
                  </a:lnTo>
                  <a:lnTo>
                    <a:pt x="43624" y="2540"/>
                  </a:lnTo>
                  <a:lnTo>
                    <a:pt x="34036" y="2540"/>
                  </a:lnTo>
                  <a:lnTo>
                    <a:pt x="33947" y="2413"/>
                  </a:lnTo>
                  <a:lnTo>
                    <a:pt x="33896" y="10033"/>
                  </a:lnTo>
                  <a:lnTo>
                    <a:pt x="33845" y="10160"/>
                  </a:lnTo>
                  <a:lnTo>
                    <a:pt x="33756" y="10414"/>
                  </a:lnTo>
                  <a:lnTo>
                    <a:pt x="33667" y="10668"/>
                  </a:lnTo>
                  <a:lnTo>
                    <a:pt x="33578" y="10922"/>
                  </a:lnTo>
                  <a:lnTo>
                    <a:pt x="33489" y="11176"/>
                  </a:lnTo>
                  <a:lnTo>
                    <a:pt x="33362" y="11303"/>
                  </a:lnTo>
                  <a:lnTo>
                    <a:pt x="33667" y="11176"/>
                  </a:lnTo>
                  <a:lnTo>
                    <a:pt x="33655" y="11303"/>
                  </a:lnTo>
                  <a:lnTo>
                    <a:pt x="33451" y="11303"/>
                  </a:lnTo>
                  <a:lnTo>
                    <a:pt x="32829" y="11303"/>
                  </a:lnTo>
                  <a:lnTo>
                    <a:pt x="32956" y="10922"/>
                  </a:lnTo>
                  <a:lnTo>
                    <a:pt x="32994" y="10795"/>
                  </a:lnTo>
                  <a:lnTo>
                    <a:pt x="33121" y="10414"/>
                  </a:lnTo>
                  <a:lnTo>
                    <a:pt x="33248" y="10033"/>
                  </a:lnTo>
                  <a:lnTo>
                    <a:pt x="33896" y="10033"/>
                  </a:lnTo>
                  <a:lnTo>
                    <a:pt x="33896" y="2514"/>
                  </a:lnTo>
                  <a:lnTo>
                    <a:pt x="32435" y="2540"/>
                  </a:lnTo>
                  <a:lnTo>
                    <a:pt x="32435" y="2667"/>
                  </a:lnTo>
                  <a:lnTo>
                    <a:pt x="33820" y="2667"/>
                  </a:lnTo>
                  <a:lnTo>
                    <a:pt x="33743" y="2794"/>
                  </a:lnTo>
                  <a:lnTo>
                    <a:pt x="32435" y="2794"/>
                  </a:lnTo>
                  <a:lnTo>
                    <a:pt x="32435" y="2921"/>
                  </a:lnTo>
                  <a:lnTo>
                    <a:pt x="33655" y="2921"/>
                  </a:lnTo>
                  <a:lnTo>
                    <a:pt x="33337" y="3429"/>
                  </a:lnTo>
                  <a:lnTo>
                    <a:pt x="32651" y="3429"/>
                  </a:lnTo>
                  <a:lnTo>
                    <a:pt x="32296" y="3810"/>
                  </a:lnTo>
                  <a:lnTo>
                    <a:pt x="32410" y="3048"/>
                  </a:lnTo>
                  <a:lnTo>
                    <a:pt x="32435" y="2413"/>
                  </a:lnTo>
                  <a:lnTo>
                    <a:pt x="31470" y="2413"/>
                  </a:lnTo>
                  <a:lnTo>
                    <a:pt x="31457" y="2540"/>
                  </a:lnTo>
                  <a:lnTo>
                    <a:pt x="31445" y="2667"/>
                  </a:lnTo>
                  <a:lnTo>
                    <a:pt x="31432" y="2794"/>
                  </a:lnTo>
                  <a:lnTo>
                    <a:pt x="31419" y="2921"/>
                  </a:lnTo>
                  <a:lnTo>
                    <a:pt x="31369" y="3810"/>
                  </a:lnTo>
                  <a:lnTo>
                    <a:pt x="31369" y="3429"/>
                  </a:lnTo>
                  <a:lnTo>
                    <a:pt x="31229" y="3175"/>
                  </a:lnTo>
                  <a:lnTo>
                    <a:pt x="31153" y="2844"/>
                  </a:lnTo>
                  <a:lnTo>
                    <a:pt x="31419" y="2921"/>
                  </a:lnTo>
                  <a:lnTo>
                    <a:pt x="31419" y="2794"/>
                  </a:lnTo>
                  <a:lnTo>
                    <a:pt x="31140" y="2794"/>
                  </a:lnTo>
                  <a:lnTo>
                    <a:pt x="31115" y="2667"/>
                  </a:lnTo>
                  <a:lnTo>
                    <a:pt x="31445" y="2667"/>
                  </a:lnTo>
                  <a:lnTo>
                    <a:pt x="31445" y="2540"/>
                  </a:lnTo>
                  <a:lnTo>
                    <a:pt x="31089" y="2540"/>
                  </a:lnTo>
                  <a:lnTo>
                    <a:pt x="31064" y="2413"/>
                  </a:lnTo>
                  <a:lnTo>
                    <a:pt x="31470" y="2413"/>
                  </a:lnTo>
                  <a:lnTo>
                    <a:pt x="31483" y="2286"/>
                  </a:lnTo>
                  <a:lnTo>
                    <a:pt x="31534" y="1905"/>
                  </a:lnTo>
                  <a:lnTo>
                    <a:pt x="31216" y="1905"/>
                  </a:lnTo>
                  <a:lnTo>
                    <a:pt x="30949" y="1905"/>
                  </a:lnTo>
                  <a:lnTo>
                    <a:pt x="30988" y="2095"/>
                  </a:lnTo>
                  <a:lnTo>
                    <a:pt x="31038" y="2286"/>
                  </a:lnTo>
                  <a:lnTo>
                    <a:pt x="30175" y="2286"/>
                  </a:lnTo>
                  <a:lnTo>
                    <a:pt x="30226" y="2159"/>
                  </a:lnTo>
                  <a:lnTo>
                    <a:pt x="30353" y="1905"/>
                  </a:lnTo>
                  <a:lnTo>
                    <a:pt x="28994" y="1905"/>
                  </a:lnTo>
                  <a:lnTo>
                    <a:pt x="28359" y="1905"/>
                  </a:lnTo>
                  <a:lnTo>
                    <a:pt x="28333" y="2032"/>
                  </a:lnTo>
                  <a:lnTo>
                    <a:pt x="28155" y="1905"/>
                  </a:lnTo>
                  <a:lnTo>
                    <a:pt x="27584" y="1524"/>
                  </a:lnTo>
                  <a:lnTo>
                    <a:pt x="26898" y="1790"/>
                  </a:lnTo>
                  <a:lnTo>
                    <a:pt x="27000" y="1397"/>
                  </a:lnTo>
                  <a:lnTo>
                    <a:pt x="27063" y="1143"/>
                  </a:lnTo>
                  <a:lnTo>
                    <a:pt x="30695" y="1143"/>
                  </a:lnTo>
                  <a:lnTo>
                    <a:pt x="66954" y="1143"/>
                  </a:lnTo>
                  <a:lnTo>
                    <a:pt x="67017" y="1016"/>
                  </a:lnTo>
                  <a:lnTo>
                    <a:pt x="30759" y="1016"/>
                  </a:lnTo>
                  <a:lnTo>
                    <a:pt x="27101" y="1016"/>
                  </a:lnTo>
                  <a:lnTo>
                    <a:pt x="26746" y="889"/>
                  </a:lnTo>
                  <a:lnTo>
                    <a:pt x="26720" y="1016"/>
                  </a:lnTo>
                  <a:lnTo>
                    <a:pt x="24892" y="1016"/>
                  </a:lnTo>
                  <a:lnTo>
                    <a:pt x="24942" y="1143"/>
                  </a:lnTo>
                  <a:lnTo>
                    <a:pt x="26708" y="1143"/>
                  </a:lnTo>
                  <a:lnTo>
                    <a:pt x="26619" y="1892"/>
                  </a:lnTo>
                  <a:lnTo>
                    <a:pt x="26593" y="2159"/>
                  </a:lnTo>
                  <a:lnTo>
                    <a:pt x="28321" y="2159"/>
                  </a:lnTo>
                  <a:lnTo>
                    <a:pt x="28295" y="2413"/>
                  </a:lnTo>
                  <a:lnTo>
                    <a:pt x="28765" y="2413"/>
                  </a:lnTo>
                  <a:lnTo>
                    <a:pt x="28879" y="2159"/>
                  </a:lnTo>
                  <a:lnTo>
                    <a:pt x="28930" y="2032"/>
                  </a:lnTo>
                  <a:lnTo>
                    <a:pt x="28981" y="2413"/>
                  </a:lnTo>
                  <a:lnTo>
                    <a:pt x="30111" y="2413"/>
                  </a:lnTo>
                  <a:lnTo>
                    <a:pt x="30048" y="2540"/>
                  </a:lnTo>
                  <a:lnTo>
                    <a:pt x="28994" y="2540"/>
                  </a:lnTo>
                  <a:lnTo>
                    <a:pt x="29984" y="2667"/>
                  </a:lnTo>
                  <a:lnTo>
                    <a:pt x="29933" y="2794"/>
                  </a:lnTo>
                  <a:lnTo>
                    <a:pt x="29870" y="2921"/>
                  </a:lnTo>
                  <a:lnTo>
                    <a:pt x="29476" y="3810"/>
                  </a:lnTo>
                  <a:lnTo>
                    <a:pt x="29413" y="3937"/>
                  </a:lnTo>
                  <a:lnTo>
                    <a:pt x="29298" y="4191"/>
                  </a:lnTo>
                  <a:lnTo>
                    <a:pt x="29184" y="4445"/>
                  </a:lnTo>
                  <a:lnTo>
                    <a:pt x="29159" y="4191"/>
                  </a:lnTo>
                  <a:lnTo>
                    <a:pt x="29298" y="4191"/>
                  </a:lnTo>
                  <a:lnTo>
                    <a:pt x="29298" y="3937"/>
                  </a:lnTo>
                  <a:lnTo>
                    <a:pt x="29133" y="3937"/>
                  </a:lnTo>
                  <a:lnTo>
                    <a:pt x="29121" y="3810"/>
                  </a:lnTo>
                  <a:lnTo>
                    <a:pt x="29032" y="2921"/>
                  </a:lnTo>
                  <a:lnTo>
                    <a:pt x="29870" y="2921"/>
                  </a:lnTo>
                  <a:lnTo>
                    <a:pt x="29870" y="2794"/>
                  </a:lnTo>
                  <a:lnTo>
                    <a:pt x="29019" y="2794"/>
                  </a:lnTo>
                  <a:lnTo>
                    <a:pt x="28994" y="2540"/>
                  </a:lnTo>
                  <a:lnTo>
                    <a:pt x="28981" y="2413"/>
                  </a:lnTo>
                  <a:lnTo>
                    <a:pt x="28765" y="2413"/>
                  </a:lnTo>
                  <a:lnTo>
                    <a:pt x="28714" y="2540"/>
                  </a:lnTo>
                  <a:lnTo>
                    <a:pt x="28473" y="2540"/>
                  </a:lnTo>
                  <a:lnTo>
                    <a:pt x="28397" y="2667"/>
                  </a:lnTo>
                  <a:lnTo>
                    <a:pt x="28257" y="2794"/>
                  </a:lnTo>
                  <a:lnTo>
                    <a:pt x="28270" y="2667"/>
                  </a:lnTo>
                  <a:lnTo>
                    <a:pt x="28473" y="2540"/>
                  </a:lnTo>
                  <a:lnTo>
                    <a:pt x="28282" y="2540"/>
                  </a:lnTo>
                  <a:lnTo>
                    <a:pt x="28295" y="2413"/>
                  </a:lnTo>
                  <a:lnTo>
                    <a:pt x="26555" y="2413"/>
                  </a:lnTo>
                  <a:lnTo>
                    <a:pt x="26543" y="2540"/>
                  </a:lnTo>
                  <a:lnTo>
                    <a:pt x="26530" y="2667"/>
                  </a:lnTo>
                  <a:lnTo>
                    <a:pt x="26504" y="2794"/>
                  </a:lnTo>
                  <a:lnTo>
                    <a:pt x="26390" y="3810"/>
                  </a:lnTo>
                  <a:lnTo>
                    <a:pt x="26174" y="3810"/>
                  </a:lnTo>
                  <a:lnTo>
                    <a:pt x="26174" y="9398"/>
                  </a:lnTo>
                  <a:lnTo>
                    <a:pt x="25806" y="9398"/>
                  </a:lnTo>
                  <a:lnTo>
                    <a:pt x="25882" y="9017"/>
                  </a:lnTo>
                  <a:lnTo>
                    <a:pt x="25958" y="8636"/>
                  </a:lnTo>
                  <a:lnTo>
                    <a:pt x="26060" y="9017"/>
                  </a:lnTo>
                  <a:lnTo>
                    <a:pt x="26174" y="9398"/>
                  </a:lnTo>
                  <a:lnTo>
                    <a:pt x="26174" y="3810"/>
                  </a:lnTo>
                  <a:lnTo>
                    <a:pt x="26035" y="3810"/>
                  </a:lnTo>
                  <a:lnTo>
                    <a:pt x="26060" y="2794"/>
                  </a:lnTo>
                  <a:lnTo>
                    <a:pt x="26060" y="2667"/>
                  </a:lnTo>
                  <a:lnTo>
                    <a:pt x="26530" y="2667"/>
                  </a:lnTo>
                  <a:lnTo>
                    <a:pt x="26530" y="2540"/>
                  </a:lnTo>
                  <a:lnTo>
                    <a:pt x="26060" y="2540"/>
                  </a:lnTo>
                  <a:lnTo>
                    <a:pt x="26073" y="2413"/>
                  </a:lnTo>
                  <a:lnTo>
                    <a:pt x="25425" y="2413"/>
                  </a:lnTo>
                  <a:lnTo>
                    <a:pt x="25374" y="2286"/>
                  </a:lnTo>
                  <a:lnTo>
                    <a:pt x="25323" y="2159"/>
                  </a:lnTo>
                  <a:lnTo>
                    <a:pt x="25222" y="1905"/>
                  </a:lnTo>
                  <a:lnTo>
                    <a:pt x="25133" y="1651"/>
                  </a:lnTo>
                  <a:lnTo>
                    <a:pt x="25031" y="1397"/>
                  </a:lnTo>
                  <a:lnTo>
                    <a:pt x="24942" y="1143"/>
                  </a:lnTo>
                  <a:lnTo>
                    <a:pt x="24663" y="1397"/>
                  </a:lnTo>
                  <a:lnTo>
                    <a:pt x="24358" y="1905"/>
                  </a:lnTo>
                  <a:lnTo>
                    <a:pt x="24142" y="2159"/>
                  </a:lnTo>
                  <a:lnTo>
                    <a:pt x="24218" y="1651"/>
                  </a:lnTo>
                  <a:lnTo>
                    <a:pt x="24028" y="1524"/>
                  </a:lnTo>
                  <a:lnTo>
                    <a:pt x="23736" y="1143"/>
                  </a:lnTo>
                  <a:lnTo>
                    <a:pt x="24815" y="1143"/>
                  </a:lnTo>
                  <a:lnTo>
                    <a:pt x="24892" y="1016"/>
                  </a:lnTo>
                  <a:lnTo>
                    <a:pt x="23634" y="1016"/>
                  </a:lnTo>
                  <a:lnTo>
                    <a:pt x="23545" y="889"/>
                  </a:lnTo>
                  <a:lnTo>
                    <a:pt x="23444" y="762"/>
                  </a:lnTo>
                  <a:lnTo>
                    <a:pt x="70053" y="762"/>
                  </a:lnTo>
                  <a:lnTo>
                    <a:pt x="69964" y="508"/>
                  </a:lnTo>
                  <a:lnTo>
                    <a:pt x="23253" y="508"/>
                  </a:lnTo>
                  <a:lnTo>
                    <a:pt x="23342" y="635"/>
                  </a:lnTo>
                  <a:lnTo>
                    <a:pt x="23291" y="1143"/>
                  </a:lnTo>
                  <a:lnTo>
                    <a:pt x="23215" y="1397"/>
                  </a:lnTo>
                  <a:lnTo>
                    <a:pt x="23164" y="2540"/>
                  </a:lnTo>
                  <a:lnTo>
                    <a:pt x="23202" y="1524"/>
                  </a:lnTo>
                  <a:lnTo>
                    <a:pt x="22987" y="1651"/>
                  </a:lnTo>
                  <a:lnTo>
                    <a:pt x="22593" y="2159"/>
                  </a:lnTo>
                  <a:lnTo>
                    <a:pt x="22504" y="2286"/>
                  </a:lnTo>
                  <a:lnTo>
                    <a:pt x="22402" y="2413"/>
                  </a:lnTo>
                  <a:lnTo>
                    <a:pt x="22301" y="2540"/>
                  </a:lnTo>
                  <a:lnTo>
                    <a:pt x="22148" y="2540"/>
                  </a:lnTo>
                  <a:lnTo>
                    <a:pt x="22123" y="2667"/>
                  </a:lnTo>
                  <a:lnTo>
                    <a:pt x="21983" y="2667"/>
                  </a:lnTo>
                  <a:lnTo>
                    <a:pt x="21882" y="2921"/>
                  </a:lnTo>
                  <a:lnTo>
                    <a:pt x="21805" y="3429"/>
                  </a:lnTo>
                  <a:lnTo>
                    <a:pt x="21336" y="3695"/>
                  </a:lnTo>
                  <a:lnTo>
                    <a:pt x="21247" y="2794"/>
                  </a:lnTo>
                  <a:lnTo>
                    <a:pt x="21170" y="2921"/>
                  </a:lnTo>
                  <a:lnTo>
                    <a:pt x="21107" y="3937"/>
                  </a:lnTo>
                  <a:lnTo>
                    <a:pt x="20929" y="3810"/>
                  </a:lnTo>
                  <a:lnTo>
                    <a:pt x="20675" y="3429"/>
                  </a:lnTo>
                  <a:lnTo>
                    <a:pt x="20802" y="3429"/>
                  </a:lnTo>
                  <a:lnTo>
                    <a:pt x="20891" y="3175"/>
                  </a:lnTo>
                  <a:lnTo>
                    <a:pt x="20980" y="2921"/>
                  </a:lnTo>
                  <a:lnTo>
                    <a:pt x="20650" y="2794"/>
                  </a:lnTo>
                  <a:lnTo>
                    <a:pt x="20535" y="3429"/>
                  </a:lnTo>
                  <a:lnTo>
                    <a:pt x="20383" y="3810"/>
                  </a:lnTo>
                  <a:lnTo>
                    <a:pt x="20294" y="3937"/>
                  </a:lnTo>
                  <a:lnTo>
                    <a:pt x="19989" y="3937"/>
                  </a:lnTo>
                  <a:lnTo>
                    <a:pt x="19913" y="3810"/>
                  </a:lnTo>
                  <a:lnTo>
                    <a:pt x="19697" y="3429"/>
                  </a:lnTo>
                  <a:lnTo>
                    <a:pt x="19456" y="3810"/>
                  </a:lnTo>
                  <a:lnTo>
                    <a:pt x="19392" y="3048"/>
                  </a:lnTo>
                  <a:lnTo>
                    <a:pt x="19316" y="2921"/>
                  </a:lnTo>
                  <a:lnTo>
                    <a:pt x="19240" y="2794"/>
                  </a:lnTo>
                  <a:lnTo>
                    <a:pt x="19177" y="2667"/>
                  </a:lnTo>
                  <a:lnTo>
                    <a:pt x="18846" y="2667"/>
                  </a:lnTo>
                  <a:lnTo>
                    <a:pt x="18745" y="3048"/>
                  </a:lnTo>
                  <a:lnTo>
                    <a:pt x="18630" y="3429"/>
                  </a:lnTo>
                  <a:lnTo>
                    <a:pt x="18491" y="3733"/>
                  </a:lnTo>
                  <a:lnTo>
                    <a:pt x="18351" y="3429"/>
                  </a:lnTo>
                  <a:lnTo>
                    <a:pt x="18275" y="3175"/>
                  </a:lnTo>
                  <a:lnTo>
                    <a:pt x="18211" y="2667"/>
                  </a:lnTo>
                  <a:lnTo>
                    <a:pt x="18008" y="2667"/>
                  </a:lnTo>
                  <a:lnTo>
                    <a:pt x="18008" y="7874"/>
                  </a:lnTo>
                  <a:lnTo>
                    <a:pt x="17805" y="7874"/>
                  </a:lnTo>
                  <a:lnTo>
                    <a:pt x="17767" y="7239"/>
                  </a:lnTo>
                  <a:lnTo>
                    <a:pt x="17767" y="7112"/>
                  </a:lnTo>
                  <a:lnTo>
                    <a:pt x="17843" y="7493"/>
                  </a:lnTo>
                  <a:lnTo>
                    <a:pt x="17932" y="7620"/>
                  </a:lnTo>
                  <a:lnTo>
                    <a:pt x="18008" y="7874"/>
                  </a:lnTo>
                  <a:lnTo>
                    <a:pt x="18008" y="2667"/>
                  </a:lnTo>
                  <a:lnTo>
                    <a:pt x="17170" y="2667"/>
                  </a:lnTo>
                  <a:lnTo>
                    <a:pt x="17068" y="2921"/>
                  </a:lnTo>
                  <a:lnTo>
                    <a:pt x="16941" y="3175"/>
                  </a:lnTo>
                  <a:lnTo>
                    <a:pt x="16852" y="2794"/>
                  </a:lnTo>
                  <a:lnTo>
                    <a:pt x="16700" y="2921"/>
                  </a:lnTo>
                  <a:lnTo>
                    <a:pt x="16662" y="3048"/>
                  </a:lnTo>
                  <a:lnTo>
                    <a:pt x="16560" y="3429"/>
                  </a:lnTo>
                  <a:lnTo>
                    <a:pt x="16459" y="3810"/>
                  </a:lnTo>
                  <a:lnTo>
                    <a:pt x="16370" y="4064"/>
                  </a:lnTo>
                  <a:lnTo>
                    <a:pt x="16319" y="3429"/>
                  </a:lnTo>
                  <a:lnTo>
                    <a:pt x="16217" y="2667"/>
                  </a:lnTo>
                  <a:lnTo>
                    <a:pt x="14173" y="2667"/>
                  </a:lnTo>
                  <a:lnTo>
                    <a:pt x="14122" y="2794"/>
                  </a:lnTo>
                  <a:lnTo>
                    <a:pt x="14033" y="3048"/>
                  </a:lnTo>
                  <a:lnTo>
                    <a:pt x="13804" y="3175"/>
                  </a:lnTo>
                  <a:lnTo>
                    <a:pt x="13804" y="3429"/>
                  </a:lnTo>
                  <a:lnTo>
                    <a:pt x="13804" y="3175"/>
                  </a:lnTo>
                  <a:lnTo>
                    <a:pt x="13779" y="2286"/>
                  </a:lnTo>
                  <a:lnTo>
                    <a:pt x="14084" y="2159"/>
                  </a:lnTo>
                  <a:lnTo>
                    <a:pt x="14185" y="1905"/>
                  </a:lnTo>
                  <a:lnTo>
                    <a:pt x="13690" y="2273"/>
                  </a:lnTo>
                  <a:lnTo>
                    <a:pt x="13652" y="6604"/>
                  </a:lnTo>
                  <a:lnTo>
                    <a:pt x="13563" y="7112"/>
                  </a:lnTo>
                  <a:lnTo>
                    <a:pt x="13436" y="7874"/>
                  </a:lnTo>
                  <a:lnTo>
                    <a:pt x="13309" y="8636"/>
                  </a:lnTo>
                  <a:lnTo>
                    <a:pt x="13233" y="9296"/>
                  </a:lnTo>
                  <a:lnTo>
                    <a:pt x="13144" y="9017"/>
                  </a:lnTo>
                  <a:lnTo>
                    <a:pt x="13119" y="8255"/>
                  </a:lnTo>
                  <a:lnTo>
                    <a:pt x="13093" y="7874"/>
                  </a:lnTo>
                  <a:lnTo>
                    <a:pt x="13157" y="7493"/>
                  </a:lnTo>
                  <a:lnTo>
                    <a:pt x="13233" y="7366"/>
                  </a:lnTo>
                  <a:lnTo>
                    <a:pt x="13296" y="7239"/>
                  </a:lnTo>
                  <a:lnTo>
                    <a:pt x="13373" y="7112"/>
                  </a:lnTo>
                  <a:lnTo>
                    <a:pt x="13436" y="6985"/>
                  </a:lnTo>
                  <a:lnTo>
                    <a:pt x="13512" y="6858"/>
                  </a:lnTo>
                  <a:lnTo>
                    <a:pt x="13576" y="6731"/>
                  </a:lnTo>
                  <a:lnTo>
                    <a:pt x="13652" y="6604"/>
                  </a:lnTo>
                  <a:lnTo>
                    <a:pt x="13652" y="2260"/>
                  </a:lnTo>
                  <a:lnTo>
                    <a:pt x="13360" y="2159"/>
                  </a:lnTo>
                  <a:lnTo>
                    <a:pt x="12903" y="1981"/>
                  </a:lnTo>
                  <a:lnTo>
                    <a:pt x="12750" y="1905"/>
                  </a:lnTo>
                  <a:lnTo>
                    <a:pt x="12750" y="2159"/>
                  </a:lnTo>
                  <a:lnTo>
                    <a:pt x="12750" y="3175"/>
                  </a:lnTo>
                  <a:lnTo>
                    <a:pt x="12192" y="2794"/>
                  </a:lnTo>
                  <a:lnTo>
                    <a:pt x="12293" y="2667"/>
                  </a:lnTo>
                  <a:lnTo>
                    <a:pt x="12407" y="2540"/>
                  </a:lnTo>
                  <a:lnTo>
                    <a:pt x="12522" y="2413"/>
                  </a:lnTo>
                  <a:lnTo>
                    <a:pt x="12636" y="2286"/>
                  </a:lnTo>
                  <a:lnTo>
                    <a:pt x="12750" y="2159"/>
                  </a:lnTo>
                  <a:lnTo>
                    <a:pt x="12750" y="2019"/>
                  </a:lnTo>
                  <a:lnTo>
                    <a:pt x="12230" y="2286"/>
                  </a:lnTo>
                  <a:lnTo>
                    <a:pt x="12293" y="1905"/>
                  </a:lnTo>
                  <a:lnTo>
                    <a:pt x="11112" y="1092"/>
                  </a:lnTo>
                  <a:lnTo>
                    <a:pt x="11112" y="5334"/>
                  </a:lnTo>
                  <a:lnTo>
                    <a:pt x="11061" y="5080"/>
                  </a:lnTo>
                  <a:lnTo>
                    <a:pt x="10807" y="5080"/>
                  </a:lnTo>
                  <a:lnTo>
                    <a:pt x="10566" y="4826"/>
                  </a:lnTo>
                  <a:lnTo>
                    <a:pt x="10452" y="4699"/>
                  </a:lnTo>
                  <a:lnTo>
                    <a:pt x="10337" y="4572"/>
                  </a:lnTo>
                  <a:lnTo>
                    <a:pt x="10223" y="4445"/>
                  </a:lnTo>
                  <a:lnTo>
                    <a:pt x="10109" y="4318"/>
                  </a:lnTo>
                  <a:lnTo>
                    <a:pt x="9994" y="4191"/>
                  </a:lnTo>
                  <a:lnTo>
                    <a:pt x="10883" y="4191"/>
                  </a:lnTo>
                  <a:lnTo>
                    <a:pt x="10960" y="4572"/>
                  </a:lnTo>
                  <a:lnTo>
                    <a:pt x="11061" y="5080"/>
                  </a:lnTo>
                  <a:lnTo>
                    <a:pt x="11112" y="5334"/>
                  </a:lnTo>
                  <a:lnTo>
                    <a:pt x="11112" y="1092"/>
                  </a:lnTo>
                  <a:lnTo>
                    <a:pt x="10452" y="635"/>
                  </a:lnTo>
                  <a:lnTo>
                    <a:pt x="17411" y="635"/>
                  </a:lnTo>
                  <a:lnTo>
                    <a:pt x="18986" y="635"/>
                  </a:lnTo>
                  <a:lnTo>
                    <a:pt x="19050" y="508"/>
                  </a:lnTo>
                  <a:lnTo>
                    <a:pt x="10261" y="508"/>
                  </a:lnTo>
                  <a:lnTo>
                    <a:pt x="10083" y="381"/>
                  </a:lnTo>
                  <a:lnTo>
                    <a:pt x="10185" y="889"/>
                  </a:lnTo>
                  <a:lnTo>
                    <a:pt x="10299" y="1397"/>
                  </a:lnTo>
                  <a:lnTo>
                    <a:pt x="10401" y="1905"/>
                  </a:lnTo>
                  <a:lnTo>
                    <a:pt x="10502" y="2413"/>
                  </a:lnTo>
                  <a:lnTo>
                    <a:pt x="10617" y="2921"/>
                  </a:lnTo>
                  <a:lnTo>
                    <a:pt x="10718" y="3429"/>
                  </a:lnTo>
                  <a:lnTo>
                    <a:pt x="10795" y="3810"/>
                  </a:lnTo>
                  <a:lnTo>
                    <a:pt x="10820" y="3937"/>
                  </a:lnTo>
                  <a:lnTo>
                    <a:pt x="9766" y="3937"/>
                  </a:lnTo>
                  <a:lnTo>
                    <a:pt x="9652" y="3810"/>
                  </a:lnTo>
                  <a:lnTo>
                    <a:pt x="9906" y="3810"/>
                  </a:lnTo>
                  <a:lnTo>
                    <a:pt x="7797" y="2921"/>
                  </a:lnTo>
                  <a:lnTo>
                    <a:pt x="7759" y="3048"/>
                  </a:lnTo>
                  <a:lnTo>
                    <a:pt x="7645" y="3429"/>
                  </a:lnTo>
                  <a:lnTo>
                    <a:pt x="7518" y="3810"/>
                  </a:lnTo>
                  <a:lnTo>
                    <a:pt x="7480" y="3937"/>
                  </a:lnTo>
                  <a:lnTo>
                    <a:pt x="7404" y="4191"/>
                  </a:lnTo>
                  <a:lnTo>
                    <a:pt x="7366" y="4318"/>
                  </a:lnTo>
                  <a:lnTo>
                    <a:pt x="7251" y="4699"/>
                  </a:lnTo>
                  <a:lnTo>
                    <a:pt x="7137" y="5080"/>
                  </a:lnTo>
                  <a:lnTo>
                    <a:pt x="7061" y="5334"/>
                  </a:lnTo>
                  <a:lnTo>
                    <a:pt x="7023" y="5461"/>
                  </a:lnTo>
                  <a:lnTo>
                    <a:pt x="6832" y="5334"/>
                  </a:lnTo>
                  <a:lnTo>
                    <a:pt x="7061" y="5334"/>
                  </a:lnTo>
                  <a:lnTo>
                    <a:pt x="7061" y="5080"/>
                  </a:lnTo>
                  <a:lnTo>
                    <a:pt x="6464" y="5080"/>
                  </a:lnTo>
                  <a:lnTo>
                    <a:pt x="5181" y="4191"/>
                  </a:lnTo>
                  <a:lnTo>
                    <a:pt x="7404" y="4191"/>
                  </a:lnTo>
                  <a:lnTo>
                    <a:pt x="7404" y="3937"/>
                  </a:lnTo>
                  <a:lnTo>
                    <a:pt x="4851" y="3937"/>
                  </a:lnTo>
                  <a:lnTo>
                    <a:pt x="4851" y="5321"/>
                  </a:lnTo>
                  <a:lnTo>
                    <a:pt x="4724" y="5080"/>
                  </a:lnTo>
                  <a:lnTo>
                    <a:pt x="4622" y="4826"/>
                  </a:lnTo>
                  <a:lnTo>
                    <a:pt x="4572" y="4699"/>
                  </a:lnTo>
                  <a:lnTo>
                    <a:pt x="4457" y="4826"/>
                  </a:lnTo>
                  <a:lnTo>
                    <a:pt x="4432" y="5080"/>
                  </a:lnTo>
                  <a:lnTo>
                    <a:pt x="4406" y="5334"/>
                  </a:lnTo>
                  <a:lnTo>
                    <a:pt x="4343" y="6223"/>
                  </a:lnTo>
                  <a:lnTo>
                    <a:pt x="4254" y="6604"/>
                  </a:lnTo>
                  <a:lnTo>
                    <a:pt x="4025" y="6350"/>
                  </a:lnTo>
                  <a:lnTo>
                    <a:pt x="3505" y="5334"/>
                  </a:lnTo>
                  <a:lnTo>
                    <a:pt x="4406" y="5334"/>
                  </a:lnTo>
                  <a:lnTo>
                    <a:pt x="4406" y="5080"/>
                  </a:lnTo>
                  <a:lnTo>
                    <a:pt x="3378" y="5080"/>
                  </a:lnTo>
                  <a:lnTo>
                    <a:pt x="3251" y="4826"/>
                  </a:lnTo>
                  <a:lnTo>
                    <a:pt x="3187" y="4699"/>
                  </a:lnTo>
                  <a:lnTo>
                    <a:pt x="3124" y="4572"/>
                  </a:lnTo>
                  <a:lnTo>
                    <a:pt x="3048" y="4445"/>
                  </a:lnTo>
                  <a:lnTo>
                    <a:pt x="2984" y="4318"/>
                  </a:lnTo>
                  <a:lnTo>
                    <a:pt x="2921" y="4191"/>
                  </a:lnTo>
                  <a:lnTo>
                    <a:pt x="4762" y="4191"/>
                  </a:lnTo>
                  <a:lnTo>
                    <a:pt x="4851" y="5321"/>
                  </a:lnTo>
                  <a:lnTo>
                    <a:pt x="4851" y="3937"/>
                  </a:lnTo>
                  <a:lnTo>
                    <a:pt x="4699" y="3937"/>
                  </a:lnTo>
                  <a:lnTo>
                    <a:pt x="2794" y="3937"/>
                  </a:lnTo>
                  <a:lnTo>
                    <a:pt x="2730" y="3810"/>
                  </a:lnTo>
                  <a:lnTo>
                    <a:pt x="2806" y="5969"/>
                  </a:lnTo>
                  <a:lnTo>
                    <a:pt x="2870" y="6096"/>
                  </a:lnTo>
                  <a:lnTo>
                    <a:pt x="2578" y="6096"/>
                  </a:lnTo>
                  <a:lnTo>
                    <a:pt x="2501" y="6223"/>
                  </a:lnTo>
                  <a:lnTo>
                    <a:pt x="2438" y="6350"/>
                  </a:lnTo>
                  <a:lnTo>
                    <a:pt x="2247" y="6553"/>
                  </a:lnTo>
                  <a:lnTo>
                    <a:pt x="2108" y="6350"/>
                  </a:lnTo>
                  <a:lnTo>
                    <a:pt x="2171" y="6731"/>
                  </a:lnTo>
                  <a:lnTo>
                    <a:pt x="2133" y="6604"/>
                  </a:lnTo>
                  <a:lnTo>
                    <a:pt x="1993" y="6604"/>
                  </a:lnTo>
                  <a:lnTo>
                    <a:pt x="1892" y="6350"/>
                  </a:lnTo>
                  <a:lnTo>
                    <a:pt x="1790" y="6096"/>
                  </a:lnTo>
                  <a:lnTo>
                    <a:pt x="1676" y="6223"/>
                  </a:lnTo>
                  <a:lnTo>
                    <a:pt x="1574" y="6604"/>
                  </a:lnTo>
                  <a:lnTo>
                    <a:pt x="1485" y="6985"/>
                  </a:lnTo>
                  <a:lnTo>
                    <a:pt x="876" y="6858"/>
                  </a:lnTo>
                  <a:lnTo>
                    <a:pt x="774" y="5334"/>
                  </a:lnTo>
                  <a:lnTo>
                    <a:pt x="2540" y="5334"/>
                  </a:lnTo>
                  <a:lnTo>
                    <a:pt x="2565" y="5080"/>
                  </a:lnTo>
                  <a:lnTo>
                    <a:pt x="749" y="5080"/>
                  </a:lnTo>
                  <a:lnTo>
                    <a:pt x="368" y="5080"/>
                  </a:lnTo>
                  <a:lnTo>
                    <a:pt x="0" y="5080"/>
                  </a:lnTo>
                  <a:lnTo>
                    <a:pt x="0" y="5207"/>
                  </a:lnTo>
                  <a:lnTo>
                    <a:pt x="0" y="5334"/>
                  </a:lnTo>
                  <a:lnTo>
                    <a:pt x="12" y="7112"/>
                  </a:lnTo>
                  <a:lnTo>
                    <a:pt x="139" y="7239"/>
                  </a:lnTo>
                  <a:lnTo>
                    <a:pt x="533" y="7493"/>
                  </a:lnTo>
                  <a:lnTo>
                    <a:pt x="584" y="7874"/>
                  </a:lnTo>
                  <a:lnTo>
                    <a:pt x="698" y="8382"/>
                  </a:lnTo>
                  <a:lnTo>
                    <a:pt x="1346" y="10033"/>
                  </a:lnTo>
                  <a:lnTo>
                    <a:pt x="1422" y="10287"/>
                  </a:lnTo>
                  <a:lnTo>
                    <a:pt x="1511" y="10541"/>
                  </a:lnTo>
                  <a:lnTo>
                    <a:pt x="1600" y="10795"/>
                  </a:lnTo>
                  <a:lnTo>
                    <a:pt x="1689" y="11049"/>
                  </a:lnTo>
                  <a:lnTo>
                    <a:pt x="1778" y="11303"/>
                  </a:lnTo>
                  <a:lnTo>
                    <a:pt x="2717" y="12192"/>
                  </a:lnTo>
                  <a:lnTo>
                    <a:pt x="2679" y="11176"/>
                  </a:lnTo>
                  <a:lnTo>
                    <a:pt x="2933" y="11557"/>
                  </a:lnTo>
                  <a:lnTo>
                    <a:pt x="3009" y="11684"/>
                  </a:lnTo>
                  <a:lnTo>
                    <a:pt x="3048" y="11391"/>
                  </a:lnTo>
                  <a:lnTo>
                    <a:pt x="3124" y="11557"/>
                  </a:lnTo>
                  <a:lnTo>
                    <a:pt x="3251" y="11811"/>
                  </a:lnTo>
                  <a:lnTo>
                    <a:pt x="3327" y="11938"/>
                  </a:lnTo>
                  <a:lnTo>
                    <a:pt x="3416" y="12065"/>
                  </a:lnTo>
                  <a:lnTo>
                    <a:pt x="3403" y="11303"/>
                  </a:lnTo>
                  <a:lnTo>
                    <a:pt x="3390" y="11176"/>
                  </a:lnTo>
                  <a:lnTo>
                    <a:pt x="3403" y="10287"/>
                  </a:lnTo>
                  <a:lnTo>
                    <a:pt x="3848" y="10922"/>
                  </a:lnTo>
                  <a:lnTo>
                    <a:pt x="3886" y="11049"/>
                  </a:lnTo>
                  <a:lnTo>
                    <a:pt x="3987" y="10795"/>
                  </a:lnTo>
                  <a:lnTo>
                    <a:pt x="4102" y="11049"/>
                  </a:lnTo>
                  <a:lnTo>
                    <a:pt x="4191" y="11176"/>
                  </a:lnTo>
                  <a:lnTo>
                    <a:pt x="4597" y="11303"/>
                  </a:lnTo>
                  <a:lnTo>
                    <a:pt x="4483" y="10795"/>
                  </a:lnTo>
                  <a:lnTo>
                    <a:pt x="4394" y="10414"/>
                  </a:lnTo>
                  <a:lnTo>
                    <a:pt x="4470" y="10541"/>
                  </a:lnTo>
                  <a:lnTo>
                    <a:pt x="4546" y="10668"/>
                  </a:lnTo>
                  <a:lnTo>
                    <a:pt x="4635" y="10795"/>
                  </a:lnTo>
                  <a:lnTo>
                    <a:pt x="4711" y="10922"/>
                  </a:lnTo>
                  <a:lnTo>
                    <a:pt x="4787" y="11049"/>
                  </a:lnTo>
                  <a:lnTo>
                    <a:pt x="4902" y="10414"/>
                  </a:lnTo>
                  <a:lnTo>
                    <a:pt x="4914" y="10287"/>
                  </a:lnTo>
                  <a:lnTo>
                    <a:pt x="4927" y="10033"/>
                  </a:lnTo>
                  <a:lnTo>
                    <a:pt x="5016" y="10287"/>
                  </a:lnTo>
                  <a:lnTo>
                    <a:pt x="5105" y="10541"/>
                  </a:lnTo>
                  <a:lnTo>
                    <a:pt x="5194" y="10795"/>
                  </a:lnTo>
                  <a:lnTo>
                    <a:pt x="5283" y="11049"/>
                  </a:lnTo>
                  <a:lnTo>
                    <a:pt x="5334" y="10160"/>
                  </a:lnTo>
                  <a:lnTo>
                    <a:pt x="5486" y="10033"/>
                  </a:lnTo>
                  <a:lnTo>
                    <a:pt x="5499" y="10160"/>
                  </a:lnTo>
                  <a:lnTo>
                    <a:pt x="5613" y="10922"/>
                  </a:lnTo>
                  <a:lnTo>
                    <a:pt x="5740" y="11684"/>
                  </a:lnTo>
                  <a:lnTo>
                    <a:pt x="5842" y="11557"/>
                  </a:lnTo>
                  <a:lnTo>
                    <a:pt x="5969" y="10922"/>
                  </a:lnTo>
                  <a:lnTo>
                    <a:pt x="6083" y="10287"/>
                  </a:lnTo>
                  <a:lnTo>
                    <a:pt x="6134" y="10033"/>
                  </a:lnTo>
                  <a:lnTo>
                    <a:pt x="6261" y="10287"/>
                  </a:lnTo>
                  <a:lnTo>
                    <a:pt x="6375" y="10668"/>
                  </a:lnTo>
                  <a:lnTo>
                    <a:pt x="6413" y="10160"/>
                  </a:lnTo>
                  <a:lnTo>
                    <a:pt x="7289" y="10795"/>
                  </a:lnTo>
                  <a:lnTo>
                    <a:pt x="7378" y="10160"/>
                  </a:lnTo>
                  <a:lnTo>
                    <a:pt x="7391" y="10033"/>
                  </a:lnTo>
                  <a:lnTo>
                    <a:pt x="7467" y="10287"/>
                  </a:lnTo>
                  <a:lnTo>
                    <a:pt x="7683" y="10287"/>
                  </a:lnTo>
                  <a:lnTo>
                    <a:pt x="7747" y="10414"/>
                  </a:lnTo>
                  <a:lnTo>
                    <a:pt x="7823" y="10541"/>
                  </a:lnTo>
                  <a:lnTo>
                    <a:pt x="7899" y="10668"/>
                  </a:lnTo>
                  <a:lnTo>
                    <a:pt x="8013" y="10795"/>
                  </a:lnTo>
                  <a:lnTo>
                    <a:pt x="7899" y="10160"/>
                  </a:lnTo>
                  <a:lnTo>
                    <a:pt x="7861" y="10033"/>
                  </a:lnTo>
                  <a:lnTo>
                    <a:pt x="7759" y="9652"/>
                  </a:lnTo>
                  <a:lnTo>
                    <a:pt x="7937" y="9398"/>
                  </a:lnTo>
                  <a:lnTo>
                    <a:pt x="7988" y="8382"/>
                  </a:lnTo>
                  <a:lnTo>
                    <a:pt x="8128" y="8636"/>
                  </a:lnTo>
                  <a:lnTo>
                    <a:pt x="8204" y="8763"/>
                  </a:lnTo>
                  <a:lnTo>
                    <a:pt x="8280" y="8890"/>
                  </a:lnTo>
                  <a:lnTo>
                    <a:pt x="8458" y="9017"/>
                  </a:lnTo>
                  <a:lnTo>
                    <a:pt x="8610" y="9486"/>
                  </a:lnTo>
                  <a:lnTo>
                    <a:pt x="8521" y="9652"/>
                  </a:lnTo>
                  <a:lnTo>
                    <a:pt x="8712" y="9652"/>
                  </a:lnTo>
                  <a:lnTo>
                    <a:pt x="8521" y="9652"/>
                  </a:lnTo>
                  <a:lnTo>
                    <a:pt x="8140" y="10033"/>
                  </a:lnTo>
                  <a:lnTo>
                    <a:pt x="8953" y="10033"/>
                  </a:lnTo>
                  <a:lnTo>
                    <a:pt x="8775" y="9652"/>
                  </a:lnTo>
                  <a:lnTo>
                    <a:pt x="8686" y="9486"/>
                  </a:lnTo>
                  <a:lnTo>
                    <a:pt x="8559" y="9131"/>
                  </a:lnTo>
                  <a:lnTo>
                    <a:pt x="8839" y="9398"/>
                  </a:lnTo>
                  <a:lnTo>
                    <a:pt x="8940" y="9652"/>
                  </a:lnTo>
                  <a:lnTo>
                    <a:pt x="8839" y="8763"/>
                  </a:lnTo>
                  <a:lnTo>
                    <a:pt x="9347" y="10033"/>
                  </a:lnTo>
                  <a:lnTo>
                    <a:pt x="9283" y="9017"/>
                  </a:lnTo>
                  <a:lnTo>
                    <a:pt x="9550" y="9398"/>
                  </a:lnTo>
                  <a:lnTo>
                    <a:pt x="9321" y="9398"/>
                  </a:lnTo>
                  <a:lnTo>
                    <a:pt x="9347" y="9652"/>
                  </a:lnTo>
                  <a:lnTo>
                    <a:pt x="9740" y="9652"/>
                  </a:lnTo>
                  <a:lnTo>
                    <a:pt x="9944" y="9652"/>
                  </a:lnTo>
                  <a:lnTo>
                    <a:pt x="10299" y="9652"/>
                  </a:lnTo>
                  <a:lnTo>
                    <a:pt x="10274" y="9398"/>
                  </a:lnTo>
                  <a:lnTo>
                    <a:pt x="9918" y="9398"/>
                  </a:lnTo>
                  <a:lnTo>
                    <a:pt x="9842" y="9017"/>
                  </a:lnTo>
                  <a:lnTo>
                    <a:pt x="10033" y="8890"/>
                  </a:lnTo>
                  <a:lnTo>
                    <a:pt x="10109" y="8763"/>
                  </a:lnTo>
                  <a:lnTo>
                    <a:pt x="10198" y="8636"/>
                  </a:lnTo>
                  <a:lnTo>
                    <a:pt x="10274" y="9398"/>
                  </a:lnTo>
                  <a:lnTo>
                    <a:pt x="10388" y="10033"/>
                  </a:lnTo>
                  <a:lnTo>
                    <a:pt x="10439" y="10160"/>
                  </a:lnTo>
                  <a:lnTo>
                    <a:pt x="10566" y="10414"/>
                  </a:lnTo>
                  <a:lnTo>
                    <a:pt x="10680" y="9398"/>
                  </a:lnTo>
                  <a:lnTo>
                    <a:pt x="10706" y="9017"/>
                  </a:lnTo>
                  <a:lnTo>
                    <a:pt x="11074" y="9017"/>
                  </a:lnTo>
                  <a:lnTo>
                    <a:pt x="11074" y="8636"/>
                  </a:lnTo>
                  <a:lnTo>
                    <a:pt x="11087" y="8382"/>
                  </a:lnTo>
                  <a:lnTo>
                    <a:pt x="12001" y="9398"/>
                  </a:lnTo>
                  <a:lnTo>
                    <a:pt x="11963" y="9131"/>
                  </a:lnTo>
                  <a:lnTo>
                    <a:pt x="12344" y="8978"/>
                  </a:lnTo>
                  <a:lnTo>
                    <a:pt x="12026" y="8166"/>
                  </a:lnTo>
                  <a:lnTo>
                    <a:pt x="12230" y="8813"/>
                  </a:lnTo>
                  <a:lnTo>
                    <a:pt x="11963" y="9118"/>
                  </a:lnTo>
                  <a:lnTo>
                    <a:pt x="11887" y="8382"/>
                  </a:lnTo>
                  <a:lnTo>
                    <a:pt x="11785" y="7366"/>
                  </a:lnTo>
                  <a:lnTo>
                    <a:pt x="11684" y="6985"/>
                  </a:lnTo>
                  <a:lnTo>
                    <a:pt x="11620" y="6731"/>
                  </a:lnTo>
                  <a:lnTo>
                    <a:pt x="11671" y="5715"/>
                  </a:lnTo>
                  <a:lnTo>
                    <a:pt x="11709" y="5842"/>
                  </a:lnTo>
                  <a:lnTo>
                    <a:pt x="11798" y="6096"/>
                  </a:lnTo>
                  <a:lnTo>
                    <a:pt x="11925" y="6604"/>
                  </a:lnTo>
                  <a:lnTo>
                    <a:pt x="12039" y="6858"/>
                  </a:lnTo>
                  <a:lnTo>
                    <a:pt x="12153" y="7112"/>
                  </a:lnTo>
                  <a:lnTo>
                    <a:pt x="12268" y="7366"/>
                  </a:lnTo>
                  <a:lnTo>
                    <a:pt x="12369" y="7112"/>
                  </a:lnTo>
                  <a:lnTo>
                    <a:pt x="12433" y="6604"/>
                  </a:lnTo>
                  <a:lnTo>
                    <a:pt x="12560" y="6604"/>
                  </a:lnTo>
                  <a:lnTo>
                    <a:pt x="12661" y="6731"/>
                  </a:lnTo>
                  <a:lnTo>
                    <a:pt x="12750" y="7239"/>
                  </a:lnTo>
                  <a:lnTo>
                    <a:pt x="12839" y="7747"/>
                  </a:lnTo>
                  <a:lnTo>
                    <a:pt x="12776" y="8255"/>
                  </a:lnTo>
                  <a:lnTo>
                    <a:pt x="12712" y="8115"/>
                  </a:lnTo>
                  <a:lnTo>
                    <a:pt x="12776" y="8255"/>
                  </a:lnTo>
                  <a:lnTo>
                    <a:pt x="12776" y="7708"/>
                  </a:lnTo>
                  <a:lnTo>
                    <a:pt x="12585" y="7493"/>
                  </a:lnTo>
                  <a:lnTo>
                    <a:pt x="12560" y="7962"/>
                  </a:lnTo>
                  <a:lnTo>
                    <a:pt x="12382" y="7874"/>
                  </a:lnTo>
                  <a:lnTo>
                    <a:pt x="12484" y="8128"/>
                  </a:lnTo>
                  <a:lnTo>
                    <a:pt x="12585" y="8382"/>
                  </a:lnTo>
                  <a:lnTo>
                    <a:pt x="12687" y="8636"/>
                  </a:lnTo>
                  <a:lnTo>
                    <a:pt x="12788" y="8890"/>
                  </a:lnTo>
                  <a:lnTo>
                    <a:pt x="12915" y="9029"/>
                  </a:lnTo>
                  <a:lnTo>
                    <a:pt x="12954" y="9334"/>
                  </a:lnTo>
                  <a:lnTo>
                    <a:pt x="12776" y="9017"/>
                  </a:lnTo>
                  <a:lnTo>
                    <a:pt x="12712" y="8890"/>
                  </a:lnTo>
                  <a:lnTo>
                    <a:pt x="12636" y="8763"/>
                  </a:lnTo>
                  <a:lnTo>
                    <a:pt x="12573" y="8636"/>
                  </a:lnTo>
                  <a:lnTo>
                    <a:pt x="12598" y="9017"/>
                  </a:lnTo>
                  <a:lnTo>
                    <a:pt x="12738" y="9398"/>
                  </a:lnTo>
                  <a:lnTo>
                    <a:pt x="12001" y="9398"/>
                  </a:lnTo>
                  <a:lnTo>
                    <a:pt x="11061" y="9398"/>
                  </a:lnTo>
                  <a:lnTo>
                    <a:pt x="10680" y="9398"/>
                  </a:lnTo>
                  <a:lnTo>
                    <a:pt x="10668" y="9652"/>
                  </a:lnTo>
                  <a:lnTo>
                    <a:pt x="11049" y="9652"/>
                  </a:lnTo>
                  <a:lnTo>
                    <a:pt x="11049" y="9499"/>
                  </a:lnTo>
                  <a:lnTo>
                    <a:pt x="11087" y="9652"/>
                  </a:lnTo>
                  <a:lnTo>
                    <a:pt x="12839" y="9652"/>
                  </a:lnTo>
                  <a:lnTo>
                    <a:pt x="13119" y="9804"/>
                  </a:lnTo>
                  <a:lnTo>
                    <a:pt x="13144" y="9652"/>
                  </a:lnTo>
                  <a:lnTo>
                    <a:pt x="13182" y="9398"/>
                  </a:lnTo>
                  <a:lnTo>
                    <a:pt x="12928" y="9042"/>
                  </a:lnTo>
                  <a:lnTo>
                    <a:pt x="13220" y="9359"/>
                  </a:lnTo>
                  <a:lnTo>
                    <a:pt x="13195" y="9652"/>
                  </a:lnTo>
                  <a:lnTo>
                    <a:pt x="13296" y="9906"/>
                  </a:lnTo>
                  <a:lnTo>
                    <a:pt x="13411" y="9652"/>
                  </a:lnTo>
                  <a:lnTo>
                    <a:pt x="14909" y="9652"/>
                  </a:lnTo>
                  <a:lnTo>
                    <a:pt x="14846" y="9398"/>
                  </a:lnTo>
                  <a:lnTo>
                    <a:pt x="14643" y="9398"/>
                  </a:lnTo>
                  <a:lnTo>
                    <a:pt x="13512" y="9398"/>
                  </a:lnTo>
                  <a:lnTo>
                    <a:pt x="13677" y="9017"/>
                  </a:lnTo>
                  <a:lnTo>
                    <a:pt x="13779" y="8636"/>
                  </a:lnTo>
                  <a:lnTo>
                    <a:pt x="13906" y="8128"/>
                  </a:lnTo>
                  <a:lnTo>
                    <a:pt x="14020" y="7366"/>
                  </a:lnTo>
                  <a:lnTo>
                    <a:pt x="14097" y="6858"/>
                  </a:lnTo>
                  <a:lnTo>
                    <a:pt x="14122" y="9017"/>
                  </a:lnTo>
                  <a:lnTo>
                    <a:pt x="14643" y="9258"/>
                  </a:lnTo>
                  <a:lnTo>
                    <a:pt x="14655" y="7239"/>
                  </a:lnTo>
                  <a:lnTo>
                    <a:pt x="14719" y="7366"/>
                  </a:lnTo>
                  <a:lnTo>
                    <a:pt x="14782" y="7493"/>
                  </a:lnTo>
                  <a:lnTo>
                    <a:pt x="14846" y="7620"/>
                  </a:lnTo>
                  <a:lnTo>
                    <a:pt x="14909" y="7747"/>
                  </a:lnTo>
                  <a:lnTo>
                    <a:pt x="14973" y="7874"/>
                  </a:lnTo>
                  <a:lnTo>
                    <a:pt x="15049" y="8001"/>
                  </a:lnTo>
                  <a:lnTo>
                    <a:pt x="15316" y="8001"/>
                  </a:lnTo>
                  <a:lnTo>
                    <a:pt x="15240" y="9017"/>
                  </a:lnTo>
                  <a:lnTo>
                    <a:pt x="15836" y="9017"/>
                  </a:lnTo>
                  <a:lnTo>
                    <a:pt x="16433" y="8382"/>
                  </a:lnTo>
                  <a:lnTo>
                    <a:pt x="16560" y="8255"/>
                  </a:lnTo>
                  <a:lnTo>
                    <a:pt x="17221" y="8128"/>
                  </a:lnTo>
                  <a:lnTo>
                    <a:pt x="17106" y="9271"/>
                  </a:lnTo>
                  <a:lnTo>
                    <a:pt x="17957" y="8763"/>
                  </a:lnTo>
                  <a:lnTo>
                    <a:pt x="18542" y="9398"/>
                  </a:lnTo>
                  <a:lnTo>
                    <a:pt x="17094" y="9398"/>
                  </a:lnTo>
                  <a:lnTo>
                    <a:pt x="16891" y="9398"/>
                  </a:lnTo>
                  <a:lnTo>
                    <a:pt x="14960" y="9398"/>
                  </a:lnTo>
                  <a:lnTo>
                    <a:pt x="14935" y="9652"/>
                  </a:lnTo>
                  <a:lnTo>
                    <a:pt x="18770" y="9652"/>
                  </a:lnTo>
                  <a:lnTo>
                    <a:pt x="19126" y="10033"/>
                  </a:lnTo>
                  <a:lnTo>
                    <a:pt x="19240" y="10160"/>
                  </a:lnTo>
                  <a:lnTo>
                    <a:pt x="19354" y="10287"/>
                  </a:lnTo>
                  <a:lnTo>
                    <a:pt x="19481" y="10414"/>
                  </a:lnTo>
                  <a:lnTo>
                    <a:pt x="19786" y="9652"/>
                  </a:lnTo>
                  <a:lnTo>
                    <a:pt x="19888" y="9398"/>
                  </a:lnTo>
                  <a:lnTo>
                    <a:pt x="20142" y="9017"/>
                  </a:lnTo>
                  <a:lnTo>
                    <a:pt x="20320" y="9017"/>
                  </a:lnTo>
                  <a:lnTo>
                    <a:pt x="20307" y="9398"/>
                  </a:lnTo>
                  <a:lnTo>
                    <a:pt x="19951" y="9398"/>
                  </a:lnTo>
                  <a:lnTo>
                    <a:pt x="19989" y="9652"/>
                  </a:lnTo>
                  <a:lnTo>
                    <a:pt x="20307" y="9652"/>
                  </a:lnTo>
                  <a:lnTo>
                    <a:pt x="20574" y="9398"/>
                  </a:lnTo>
                  <a:lnTo>
                    <a:pt x="20878" y="9017"/>
                  </a:lnTo>
                  <a:lnTo>
                    <a:pt x="21234" y="8763"/>
                  </a:lnTo>
                  <a:lnTo>
                    <a:pt x="21856" y="8255"/>
                  </a:lnTo>
                  <a:lnTo>
                    <a:pt x="21907" y="8382"/>
                  </a:lnTo>
                  <a:lnTo>
                    <a:pt x="21996" y="8636"/>
                  </a:lnTo>
                  <a:lnTo>
                    <a:pt x="22098" y="8890"/>
                  </a:lnTo>
                  <a:lnTo>
                    <a:pt x="22161" y="9398"/>
                  </a:lnTo>
                  <a:lnTo>
                    <a:pt x="20574" y="9398"/>
                  </a:lnTo>
                  <a:lnTo>
                    <a:pt x="20370" y="9652"/>
                  </a:lnTo>
                  <a:lnTo>
                    <a:pt x="22021" y="9652"/>
                  </a:lnTo>
                  <a:lnTo>
                    <a:pt x="22555" y="10160"/>
                  </a:lnTo>
                  <a:lnTo>
                    <a:pt x="22644" y="9398"/>
                  </a:lnTo>
                  <a:lnTo>
                    <a:pt x="22745" y="8636"/>
                  </a:lnTo>
                  <a:lnTo>
                    <a:pt x="22796" y="8255"/>
                  </a:lnTo>
                  <a:lnTo>
                    <a:pt x="22809" y="8128"/>
                  </a:lnTo>
                  <a:lnTo>
                    <a:pt x="22834" y="7874"/>
                  </a:lnTo>
                  <a:lnTo>
                    <a:pt x="22860" y="7747"/>
                  </a:lnTo>
                  <a:lnTo>
                    <a:pt x="22898" y="7874"/>
                  </a:lnTo>
                  <a:lnTo>
                    <a:pt x="22987" y="8128"/>
                  </a:lnTo>
                  <a:lnTo>
                    <a:pt x="23075" y="8890"/>
                  </a:lnTo>
                  <a:lnTo>
                    <a:pt x="23977" y="9398"/>
                  </a:lnTo>
                  <a:lnTo>
                    <a:pt x="24942" y="8636"/>
                  </a:lnTo>
                  <a:lnTo>
                    <a:pt x="25057" y="8382"/>
                  </a:lnTo>
                  <a:lnTo>
                    <a:pt x="25260" y="8382"/>
                  </a:lnTo>
                  <a:lnTo>
                    <a:pt x="24942" y="8636"/>
                  </a:lnTo>
                  <a:lnTo>
                    <a:pt x="25146" y="8636"/>
                  </a:lnTo>
                  <a:lnTo>
                    <a:pt x="25425" y="9398"/>
                  </a:lnTo>
                  <a:lnTo>
                    <a:pt x="23977" y="9398"/>
                  </a:lnTo>
                  <a:lnTo>
                    <a:pt x="22644" y="9398"/>
                  </a:lnTo>
                  <a:lnTo>
                    <a:pt x="22618" y="9652"/>
                  </a:lnTo>
                  <a:lnTo>
                    <a:pt x="25527" y="9652"/>
                  </a:lnTo>
                  <a:lnTo>
                    <a:pt x="25679" y="10033"/>
                  </a:lnTo>
                  <a:lnTo>
                    <a:pt x="25755" y="9652"/>
                  </a:lnTo>
                  <a:lnTo>
                    <a:pt x="26238" y="9652"/>
                  </a:lnTo>
                  <a:lnTo>
                    <a:pt x="26352" y="10033"/>
                  </a:lnTo>
                  <a:lnTo>
                    <a:pt x="26390" y="10160"/>
                  </a:lnTo>
                  <a:lnTo>
                    <a:pt x="26492" y="10541"/>
                  </a:lnTo>
                  <a:lnTo>
                    <a:pt x="26606" y="10414"/>
                  </a:lnTo>
                  <a:lnTo>
                    <a:pt x="26695" y="9652"/>
                  </a:lnTo>
                  <a:lnTo>
                    <a:pt x="27190" y="9652"/>
                  </a:lnTo>
                  <a:lnTo>
                    <a:pt x="27089" y="9398"/>
                  </a:lnTo>
                  <a:lnTo>
                    <a:pt x="26733" y="9398"/>
                  </a:lnTo>
                  <a:lnTo>
                    <a:pt x="26809" y="8763"/>
                  </a:lnTo>
                  <a:lnTo>
                    <a:pt x="27089" y="9398"/>
                  </a:lnTo>
                  <a:lnTo>
                    <a:pt x="27317" y="9652"/>
                  </a:lnTo>
                  <a:lnTo>
                    <a:pt x="27127" y="10033"/>
                  </a:lnTo>
                  <a:lnTo>
                    <a:pt x="27178" y="10287"/>
                  </a:lnTo>
                  <a:lnTo>
                    <a:pt x="27292" y="10414"/>
                  </a:lnTo>
                  <a:lnTo>
                    <a:pt x="27419" y="10541"/>
                  </a:lnTo>
                  <a:lnTo>
                    <a:pt x="27533" y="10668"/>
                  </a:lnTo>
                  <a:lnTo>
                    <a:pt x="27647" y="10795"/>
                  </a:lnTo>
                  <a:lnTo>
                    <a:pt x="27774" y="10922"/>
                  </a:lnTo>
                  <a:lnTo>
                    <a:pt x="27965" y="11049"/>
                  </a:lnTo>
                  <a:lnTo>
                    <a:pt x="28079" y="10287"/>
                  </a:lnTo>
                  <a:lnTo>
                    <a:pt x="28181" y="9652"/>
                  </a:lnTo>
                  <a:lnTo>
                    <a:pt x="28435" y="9537"/>
                  </a:lnTo>
                  <a:lnTo>
                    <a:pt x="28714" y="9398"/>
                  </a:lnTo>
                  <a:lnTo>
                    <a:pt x="28879" y="10795"/>
                  </a:lnTo>
                  <a:lnTo>
                    <a:pt x="29006" y="10668"/>
                  </a:lnTo>
                  <a:lnTo>
                    <a:pt x="29019" y="9652"/>
                  </a:lnTo>
                  <a:lnTo>
                    <a:pt x="29540" y="9652"/>
                  </a:lnTo>
                  <a:lnTo>
                    <a:pt x="29679" y="10033"/>
                  </a:lnTo>
                  <a:lnTo>
                    <a:pt x="29730" y="10160"/>
                  </a:lnTo>
                  <a:lnTo>
                    <a:pt x="29819" y="10922"/>
                  </a:lnTo>
                  <a:lnTo>
                    <a:pt x="30086" y="10795"/>
                  </a:lnTo>
                  <a:lnTo>
                    <a:pt x="30759" y="10160"/>
                  </a:lnTo>
                  <a:lnTo>
                    <a:pt x="30746" y="10287"/>
                  </a:lnTo>
                  <a:lnTo>
                    <a:pt x="30886" y="10160"/>
                  </a:lnTo>
                  <a:lnTo>
                    <a:pt x="30962" y="10033"/>
                  </a:lnTo>
                  <a:lnTo>
                    <a:pt x="30924" y="10160"/>
                  </a:lnTo>
                  <a:lnTo>
                    <a:pt x="30822" y="10541"/>
                  </a:lnTo>
                  <a:lnTo>
                    <a:pt x="30734" y="10922"/>
                  </a:lnTo>
                  <a:lnTo>
                    <a:pt x="30632" y="11303"/>
                  </a:lnTo>
                  <a:lnTo>
                    <a:pt x="30530" y="11684"/>
                  </a:lnTo>
                  <a:lnTo>
                    <a:pt x="30721" y="11557"/>
                  </a:lnTo>
                  <a:lnTo>
                    <a:pt x="30848" y="11303"/>
                  </a:lnTo>
                  <a:lnTo>
                    <a:pt x="30949" y="10668"/>
                  </a:lnTo>
                  <a:lnTo>
                    <a:pt x="31026" y="10414"/>
                  </a:lnTo>
                  <a:lnTo>
                    <a:pt x="31089" y="10541"/>
                  </a:lnTo>
                  <a:lnTo>
                    <a:pt x="31216" y="10795"/>
                  </a:lnTo>
                  <a:lnTo>
                    <a:pt x="31280" y="10922"/>
                  </a:lnTo>
                  <a:lnTo>
                    <a:pt x="31432" y="10795"/>
                  </a:lnTo>
                  <a:lnTo>
                    <a:pt x="31407" y="10922"/>
                  </a:lnTo>
                  <a:lnTo>
                    <a:pt x="31305" y="11442"/>
                  </a:lnTo>
                  <a:lnTo>
                    <a:pt x="32702" y="11557"/>
                  </a:lnTo>
                  <a:lnTo>
                    <a:pt x="32994" y="11684"/>
                  </a:lnTo>
                  <a:lnTo>
                    <a:pt x="32931" y="11557"/>
                  </a:lnTo>
                  <a:lnTo>
                    <a:pt x="33274" y="11391"/>
                  </a:lnTo>
                  <a:lnTo>
                    <a:pt x="33108" y="11557"/>
                  </a:lnTo>
                  <a:lnTo>
                    <a:pt x="33591" y="11557"/>
                  </a:lnTo>
                  <a:lnTo>
                    <a:pt x="33655" y="11430"/>
                  </a:lnTo>
                  <a:lnTo>
                    <a:pt x="33642" y="11557"/>
                  </a:lnTo>
                  <a:lnTo>
                    <a:pt x="33591" y="13335"/>
                  </a:lnTo>
                  <a:lnTo>
                    <a:pt x="33820" y="12827"/>
                  </a:lnTo>
                  <a:lnTo>
                    <a:pt x="33947" y="12573"/>
                  </a:lnTo>
                  <a:lnTo>
                    <a:pt x="34061" y="12319"/>
                  </a:lnTo>
                  <a:lnTo>
                    <a:pt x="34124" y="12192"/>
                  </a:lnTo>
                  <a:lnTo>
                    <a:pt x="34048" y="12573"/>
                  </a:lnTo>
                  <a:lnTo>
                    <a:pt x="34759" y="12700"/>
                  </a:lnTo>
                  <a:lnTo>
                    <a:pt x="35217" y="12446"/>
                  </a:lnTo>
                  <a:lnTo>
                    <a:pt x="35839" y="12573"/>
                  </a:lnTo>
                  <a:lnTo>
                    <a:pt x="35877" y="12446"/>
                  </a:lnTo>
                  <a:lnTo>
                    <a:pt x="35941" y="12192"/>
                  </a:lnTo>
                  <a:lnTo>
                    <a:pt x="36055" y="11811"/>
                  </a:lnTo>
                  <a:lnTo>
                    <a:pt x="36093" y="11684"/>
                  </a:lnTo>
                  <a:lnTo>
                    <a:pt x="36182" y="11811"/>
                  </a:lnTo>
                  <a:lnTo>
                    <a:pt x="36271" y="11938"/>
                  </a:lnTo>
                  <a:lnTo>
                    <a:pt x="36334" y="11811"/>
                  </a:lnTo>
                  <a:lnTo>
                    <a:pt x="36398" y="11684"/>
                  </a:lnTo>
                  <a:lnTo>
                    <a:pt x="36461" y="11557"/>
                  </a:lnTo>
                  <a:lnTo>
                    <a:pt x="37071" y="11557"/>
                  </a:lnTo>
                  <a:lnTo>
                    <a:pt x="37084" y="11684"/>
                  </a:lnTo>
                  <a:lnTo>
                    <a:pt x="37211" y="12446"/>
                  </a:lnTo>
                  <a:lnTo>
                    <a:pt x="38100" y="12573"/>
                  </a:lnTo>
                  <a:lnTo>
                    <a:pt x="38785" y="12192"/>
                  </a:lnTo>
                  <a:lnTo>
                    <a:pt x="38658" y="12077"/>
                  </a:lnTo>
                  <a:lnTo>
                    <a:pt x="39522" y="12192"/>
                  </a:lnTo>
                  <a:lnTo>
                    <a:pt x="38900" y="12827"/>
                  </a:lnTo>
                  <a:lnTo>
                    <a:pt x="40487" y="12827"/>
                  </a:lnTo>
                  <a:lnTo>
                    <a:pt x="41529" y="11811"/>
                  </a:lnTo>
                  <a:lnTo>
                    <a:pt x="41275" y="11303"/>
                  </a:lnTo>
                  <a:lnTo>
                    <a:pt x="41186" y="11176"/>
                  </a:lnTo>
                  <a:lnTo>
                    <a:pt x="41262" y="10922"/>
                  </a:lnTo>
                  <a:lnTo>
                    <a:pt x="41338" y="10795"/>
                  </a:lnTo>
                  <a:lnTo>
                    <a:pt x="41452" y="10922"/>
                  </a:lnTo>
                  <a:lnTo>
                    <a:pt x="41579" y="11049"/>
                  </a:lnTo>
                  <a:lnTo>
                    <a:pt x="41706" y="11176"/>
                  </a:lnTo>
                  <a:lnTo>
                    <a:pt x="41757" y="11557"/>
                  </a:lnTo>
                  <a:lnTo>
                    <a:pt x="41960" y="11303"/>
                  </a:lnTo>
                  <a:lnTo>
                    <a:pt x="42075" y="11049"/>
                  </a:lnTo>
                  <a:lnTo>
                    <a:pt x="42189" y="10795"/>
                  </a:lnTo>
                  <a:lnTo>
                    <a:pt x="42303" y="10541"/>
                  </a:lnTo>
                  <a:lnTo>
                    <a:pt x="42418" y="10287"/>
                  </a:lnTo>
                  <a:lnTo>
                    <a:pt x="42545" y="10033"/>
                  </a:lnTo>
                  <a:lnTo>
                    <a:pt x="43865" y="13335"/>
                  </a:lnTo>
                  <a:lnTo>
                    <a:pt x="43916" y="13462"/>
                  </a:lnTo>
                  <a:lnTo>
                    <a:pt x="44018" y="13716"/>
                  </a:lnTo>
                  <a:lnTo>
                    <a:pt x="44094" y="13335"/>
                  </a:lnTo>
                  <a:lnTo>
                    <a:pt x="44196" y="12827"/>
                  </a:lnTo>
                  <a:lnTo>
                    <a:pt x="44297" y="12319"/>
                  </a:lnTo>
                  <a:lnTo>
                    <a:pt x="44411" y="11811"/>
                  </a:lnTo>
                  <a:lnTo>
                    <a:pt x="44526" y="11557"/>
                  </a:lnTo>
                  <a:lnTo>
                    <a:pt x="44653" y="11303"/>
                  </a:lnTo>
                  <a:lnTo>
                    <a:pt x="44767" y="11049"/>
                  </a:lnTo>
                  <a:lnTo>
                    <a:pt x="44894" y="10795"/>
                  </a:lnTo>
                  <a:lnTo>
                    <a:pt x="45237" y="10922"/>
                  </a:lnTo>
                  <a:lnTo>
                    <a:pt x="45148" y="11049"/>
                  </a:lnTo>
                  <a:lnTo>
                    <a:pt x="45059" y="11938"/>
                  </a:lnTo>
                  <a:lnTo>
                    <a:pt x="45224" y="11811"/>
                  </a:lnTo>
                  <a:lnTo>
                    <a:pt x="45300" y="11557"/>
                  </a:lnTo>
                  <a:lnTo>
                    <a:pt x="45415" y="11176"/>
                  </a:lnTo>
                  <a:lnTo>
                    <a:pt x="45529" y="10795"/>
                  </a:lnTo>
                  <a:lnTo>
                    <a:pt x="45643" y="10414"/>
                  </a:lnTo>
                  <a:lnTo>
                    <a:pt x="45694" y="10541"/>
                  </a:lnTo>
                  <a:lnTo>
                    <a:pt x="45808" y="10795"/>
                  </a:lnTo>
                  <a:lnTo>
                    <a:pt x="45923" y="11049"/>
                  </a:lnTo>
                  <a:lnTo>
                    <a:pt x="46024" y="11303"/>
                  </a:lnTo>
                  <a:lnTo>
                    <a:pt x="46139" y="11557"/>
                  </a:lnTo>
                  <a:lnTo>
                    <a:pt x="46202" y="11684"/>
                  </a:lnTo>
                  <a:lnTo>
                    <a:pt x="46304" y="11938"/>
                  </a:lnTo>
                  <a:lnTo>
                    <a:pt x="46469" y="11811"/>
                  </a:lnTo>
                  <a:lnTo>
                    <a:pt x="46570" y="11557"/>
                  </a:lnTo>
                  <a:lnTo>
                    <a:pt x="46672" y="11303"/>
                  </a:lnTo>
                  <a:lnTo>
                    <a:pt x="46774" y="11049"/>
                  </a:lnTo>
                  <a:lnTo>
                    <a:pt x="46824" y="10922"/>
                  </a:lnTo>
                  <a:lnTo>
                    <a:pt x="47650" y="13335"/>
                  </a:lnTo>
                  <a:lnTo>
                    <a:pt x="47879" y="12827"/>
                  </a:lnTo>
                  <a:lnTo>
                    <a:pt x="47980" y="12446"/>
                  </a:lnTo>
                  <a:lnTo>
                    <a:pt x="48094" y="12065"/>
                  </a:lnTo>
                  <a:lnTo>
                    <a:pt x="48196" y="11684"/>
                  </a:lnTo>
                  <a:lnTo>
                    <a:pt x="48310" y="11303"/>
                  </a:lnTo>
                  <a:lnTo>
                    <a:pt x="48412" y="10922"/>
                  </a:lnTo>
                  <a:lnTo>
                    <a:pt x="48526" y="10541"/>
                  </a:lnTo>
                  <a:lnTo>
                    <a:pt x="49110" y="11557"/>
                  </a:lnTo>
                  <a:lnTo>
                    <a:pt x="49187" y="11684"/>
                  </a:lnTo>
                  <a:lnTo>
                    <a:pt x="49263" y="11811"/>
                  </a:lnTo>
                  <a:lnTo>
                    <a:pt x="49339" y="11938"/>
                  </a:lnTo>
                  <a:lnTo>
                    <a:pt x="49377" y="10795"/>
                  </a:lnTo>
                  <a:lnTo>
                    <a:pt x="49415" y="11049"/>
                  </a:lnTo>
                  <a:lnTo>
                    <a:pt x="49644" y="10922"/>
                  </a:lnTo>
                  <a:lnTo>
                    <a:pt x="49796" y="10795"/>
                  </a:lnTo>
                  <a:lnTo>
                    <a:pt x="50114" y="10541"/>
                  </a:lnTo>
                  <a:lnTo>
                    <a:pt x="51168" y="10668"/>
                  </a:lnTo>
                  <a:lnTo>
                    <a:pt x="51168" y="11049"/>
                  </a:lnTo>
                  <a:lnTo>
                    <a:pt x="51689" y="11303"/>
                  </a:lnTo>
                  <a:lnTo>
                    <a:pt x="49568" y="11303"/>
                  </a:lnTo>
                  <a:lnTo>
                    <a:pt x="49644" y="11557"/>
                  </a:lnTo>
                  <a:lnTo>
                    <a:pt x="52158" y="11557"/>
                  </a:lnTo>
                  <a:lnTo>
                    <a:pt x="52768" y="11938"/>
                  </a:lnTo>
                  <a:lnTo>
                    <a:pt x="53555" y="12319"/>
                  </a:lnTo>
                  <a:lnTo>
                    <a:pt x="54140" y="12446"/>
                  </a:lnTo>
                  <a:lnTo>
                    <a:pt x="54013" y="11176"/>
                  </a:lnTo>
                  <a:lnTo>
                    <a:pt x="53949" y="10541"/>
                  </a:lnTo>
                  <a:lnTo>
                    <a:pt x="53936" y="10414"/>
                  </a:lnTo>
                  <a:lnTo>
                    <a:pt x="53898" y="10033"/>
                  </a:lnTo>
                  <a:lnTo>
                    <a:pt x="53848" y="9398"/>
                  </a:lnTo>
                  <a:lnTo>
                    <a:pt x="53822" y="9169"/>
                  </a:lnTo>
                  <a:lnTo>
                    <a:pt x="53949" y="9398"/>
                  </a:lnTo>
                  <a:lnTo>
                    <a:pt x="53873" y="9652"/>
                  </a:lnTo>
                  <a:lnTo>
                    <a:pt x="54076" y="9652"/>
                  </a:lnTo>
                  <a:lnTo>
                    <a:pt x="54292" y="10033"/>
                  </a:lnTo>
                  <a:lnTo>
                    <a:pt x="54406" y="11557"/>
                  </a:lnTo>
                  <a:lnTo>
                    <a:pt x="54724" y="11303"/>
                  </a:lnTo>
                  <a:lnTo>
                    <a:pt x="54825" y="11176"/>
                  </a:lnTo>
                  <a:lnTo>
                    <a:pt x="54940" y="11049"/>
                  </a:lnTo>
                  <a:lnTo>
                    <a:pt x="55041" y="10922"/>
                  </a:lnTo>
                  <a:lnTo>
                    <a:pt x="55156" y="10795"/>
                  </a:lnTo>
                  <a:lnTo>
                    <a:pt x="55270" y="10668"/>
                  </a:lnTo>
                  <a:lnTo>
                    <a:pt x="55372" y="10541"/>
                  </a:lnTo>
                  <a:lnTo>
                    <a:pt x="55486" y="10414"/>
                  </a:lnTo>
                  <a:lnTo>
                    <a:pt x="56807" y="11684"/>
                  </a:lnTo>
                  <a:lnTo>
                    <a:pt x="57137" y="11303"/>
                  </a:lnTo>
                  <a:lnTo>
                    <a:pt x="57937" y="10414"/>
                  </a:lnTo>
                  <a:lnTo>
                    <a:pt x="57975" y="11303"/>
                  </a:lnTo>
                  <a:lnTo>
                    <a:pt x="58102" y="11811"/>
                  </a:lnTo>
                  <a:lnTo>
                    <a:pt x="58521" y="11303"/>
                  </a:lnTo>
                  <a:lnTo>
                    <a:pt x="58623" y="11176"/>
                  </a:lnTo>
                  <a:lnTo>
                    <a:pt x="58674" y="10414"/>
                  </a:lnTo>
                  <a:lnTo>
                    <a:pt x="58686" y="10541"/>
                  </a:lnTo>
                  <a:lnTo>
                    <a:pt x="58813" y="11049"/>
                  </a:lnTo>
                  <a:lnTo>
                    <a:pt x="58915" y="11303"/>
                  </a:lnTo>
                  <a:lnTo>
                    <a:pt x="59055" y="11557"/>
                  </a:lnTo>
                  <a:lnTo>
                    <a:pt x="59131" y="11684"/>
                  </a:lnTo>
                  <a:lnTo>
                    <a:pt x="59245" y="11557"/>
                  </a:lnTo>
                  <a:lnTo>
                    <a:pt x="59347" y="10795"/>
                  </a:lnTo>
                  <a:lnTo>
                    <a:pt x="59410" y="10414"/>
                  </a:lnTo>
                  <a:lnTo>
                    <a:pt x="59448" y="10160"/>
                  </a:lnTo>
                  <a:lnTo>
                    <a:pt x="59474" y="10287"/>
                  </a:lnTo>
                  <a:lnTo>
                    <a:pt x="59601" y="10795"/>
                  </a:lnTo>
                  <a:lnTo>
                    <a:pt x="59702" y="10922"/>
                  </a:lnTo>
                  <a:lnTo>
                    <a:pt x="60350" y="11430"/>
                  </a:lnTo>
                  <a:lnTo>
                    <a:pt x="60286" y="11176"/>
                  </a:lnTo>
                  <a:lnTo>
                    <a:pt x="60198" y="10795"/>
                  </a:lnTo>
                  <a:lnTo>
                    <a:pt x="60096" y="10414"/>
                  </a:lnTo>
                  <a:lnTo>
                    <a:pt x="60210" y="10541"/>
                  </a:lnTo>
                  <a:lnTo>
                    <a:pt x="60337" y="10668"/>
                  </a:lnTo>
                  <a:lnTo>
                    <a:pt x="60464" y="10795"/>
                  </a:lnTo>
                  <a:lnTo>
                    <a:pt x="60591" y="10922"/>
                  </a:lnTo>
                  <a:lnTo>
                    <a:pt x="60680" y="10668"/>
                  </a:lnTo>
                  <a:lnTo>
                    <a:pt x="60756" y="10414"/>
                  </a:lnTo>
                  <a:lnTo>
                    <a:pt x="60845" y="10160"/>
                  </a:lnTo>
                  <a:lnTo>
                    <a:pt x="60896" y="10033"/>
                  </a:lnTo>
                  <a:lnTo>
                    <a:pt x="60998" y="10160"/>
                  </a:lnTo>
                  <a:lnTo>
                    <a:pt x="61099" y="10287"/>
                  </a:lnTo>
                  <a:lnTo>
                    <a:pt x="61201" y="10414"/>
                  </a:lnTo>
                  <a:lnTo>
                    <a:pt x="61328" y="10287"/>
                  </a:lnTo>
                  <a:lnTo>
                    <a:pt x="61353" y="10033"/>
                  </a:lnTo>
                  <a:lnTo>
                    <a:pt x="61417" y="9398"/>
                  </a:lnTo>
                  <a:lnTo>
                    <a:pt x="61696" y="10033"/>
                  </a:lnTo>
                  <a:lnTo>
                    <a:pt x="61810" y="10287"/>
                  </a:lnTo>
                  <a:lnTo>
                    <a:pt x="61925" y="10541"/>
                  </a:lnTo>
                  <a:lnTo>
                    <a:pt x="62039" y="10795"/>
                  </a:lnTo>
                  <a:lnTo>
                    <a:pt x="62001" y="9525"/>
                  </a:lnTo>
                  <a:lnTo>
                    <a:pt x="62090" y="10160"/>
                  </a:lnTo>
                  <a:lnTo>
                    <a:pt x="62204" y="11049"/>
                  </a:lnTo>
                  <a:lnTo>
                    <a:pt x="62979" y="10668"/>
                  </a:lnTo>
                  <a:lnTo>
                    <a:pt x="63080" y="10160"/>
                  </a:lnTo>
                  <a:lnTo>
                    <a:pt x="63119" y="10033"/>
                  </a:lnTo>
                  <a:lnTo>
                    <a:pt x="63119" y="10414"/>
                  </a:lnTo>
                  <a:lnTo>
                    <a:pt x="63461" y="10414"/>
                  </a:lnTo>
                  <a:lnTo>
                    <a:pt x="63461" y="10985"/>
                  </a:lnTo>
                  <a:lnTo>
                    <a:pt x="63779" y="11049"/>
                  </a:lnTo>
                  <a:lnTo>
                    <a:pt x="63855" y="10033"/>
                  </a:lnTo>
                  <a:lnTo>
                    <a:pt x="64681" y="11557"/>
                  </a:lnTo>
                  <a:lnTo>
                    <a:pt x="64744" y="10033"/>
                  </a:lnTo>
                  <a:lnTo>
                    <a:pt x="64731" y="9652"/>
                  </a:lnTo>
                  <a:lnTo>
                    <a:pt x="65151" y="9652"/>
                  </a:lnTo>
                  <a:lnTo>
                    <a:pt x="65290" y="10033"/>
                  </a:lnTo>
                  <a:lnTo>
                    <a:pt x="65341" y="10160"/>
                  </a:lnTo>
                  <a:lnTo>
                    <a:pt x="65430" y="10414"/>
                  </a:lnTo>
                  <a:lnTo>
                    <a:pt x="65519" y="10668"/>
                  </a:lnTo>
                  <a:lnTo>
                    <a:pt x="66421" y="9652"/>
                  </a:lnTo>
                  <a:lnTo>
                    <a:pt x="66751" y="9398"/>
                  </a:lnTo>
                  <a:lnTo>
                    <a:pt x="66459" y="9652"/>
                  </a:lnTo>
                  <a:lnTo>
                    <a:pt x="67068" y="9652"/>
                  </a:lnTo>
                  <a:lnTo>
                    <a:pt x="67183" y="10033"/>
                  </a:lnTo>
                  <a:lnTo>
                    <a:pt x="67208" y="10160"/>
                  </a:lnTo>
                  <a:lnTo>
                    <a:pt x="67322" y="10541"/>
                  </a:lnTo>
                  <a:lnTo>
                    <a:pt x="67868" y="10033"/>
                  </a:lnTo>
                  <a:lnTo>
                    <a:pt x="67259" y="9398"/>
                  </a:lnTo>
                  <a:lnTo>
                    <a:pt x="67030" y="9169"/>
                  </a:lnTo>
                  <a:lnTo>
                    <a:pt x="66903" y="9017"/>
                  </a:lnTo>
                  <a:lnTo>
                    <a:pt x="67208" y="9017"/>
                  </a:lnTo>
                  <a:lnTo>
                    <a:pt x="67792" y="8763"/>
                  </a:lnTo>
                  <a:lnTo>
                    <a:pt x="67818" y="8890"/>
                  </a:lnTo>
                  <a:lnTo>
                    <a:pt x="67932" y="9398"/>
                  </a:lnTo>
                  <a:lnTo>
                    <a:pt x="68033" y="8763"/>
                  </a:lnTo>
                  <a:lnTo>
                    <a:pt x="68046" y="8636"/>
                  </a:lnTo>
                  <a:lnTo>
                    <a:pt x="68478" y="8636"/>
                  </a:lnTo>
                  <a:lnTo>
                    <a:pt x="68897" y="8763"/>
                  </a:lnTo>
                  <a:lnTo>
                    <a:pt x="69011" y="8890"/>
                  </a:lnTo>
                  <a:lnTo>
                    <a:pt x="69138" y="9017"/>
                  </a:lnTo>
                  <a:lnTo>
                    <a:pt x="68948" y="9398"/>
                  </a:lnTo>
                  <a:lnTo>
                    <a:pt x="67957" y="9398"/>
                  </a:lnTo>
                  <a:lnTo>
                    <a:pt x="67271" y="9398"/>
                  </a:lnTo>
                  <a:lnTo>
                    <a:pt x="67525" y="9652"/>
                  </a:lnTo>
                  <a:lnTo>
                    <a:pt x="67932" y="9652"/>
                  </a:lnTo>
                  <a:lnTo>
                    <a:pt x="67945" y="9474"/>
                  </a:lnTo>
                  <a:lnTo>
                    <a:pt x="67995" y="9652"/>
                  </a:lnTo>
                  <a:lnTo>
                    <a:pt x="68897" y="9652"/>
                  </a:lnTo>
                  <a:lnTo>
                    <a:pt x="68948" y="9512"/>
                  </a:lnTo>
                  <a:lnTo>
                    <a:pt x="68948" y="9652"/>
                  </a:lnTo>
                  <a:lnTo>
                    <a:pt x="69227" y="9398"/>
                  </a:lnTo>
                  <a:lnTo>
                    <a:pt x="69519" y="9017"/>
                  </a:lnTo>
                  <a:lnTo>
                    <a:pt x="69938" y="9398"/>
                  </a:lnTo>
                  <a:lnTo>
                    <a:pt x="69227" y="9398"/>
                  </a:lnTo>
                  <a:lnTo>
                    <a:pt x="69037" y="9652"/>
                  </a:lnTo>
                  <a:lnTo>
                    <a:pt x="70231" y="9652"/>
                  </a:lnTo>
                  <a:lnTo>
                    <a:pt x="70446" y="9652"/>
                  </a:lnTo>
                  <a:lnTo>
                    <a:pt x="71170" y="9652"/>
                  </a:lnTo>
                  <a:lnTo>
                    <a:pt x="71145" y="9525"/>
                  </a:lnTo>
                  <a:lnTo>
                    <a:pt x="71247" y="9652"/>
                  </a:lnTo>
                  <a:lnTo>
                    <a:pt x="93865" y="9652"/>
                  </a:lnTo>
                  <a:lnTo>
                    <a:pt x="94056" y="9652"/>
                  </a:lnTo>
                  <a:lnTo>
                    <a:pt x="94259" y="9652"/>
                  </a:lnTo>
                  <a:lnTo>
                    <a:pt x="94703" y="9652"/>
                  </a:lnTo>
                  <a:lnTo>
                    <a:pt x="94234" y="10033"/>
                  </a:lnTo>
                  <a:lnTo>
                    <a:pt x="94640" y="10096"/>
                  </a:lnTo>
                  <a:lnTo>
                    <a:pt x="95148" y="10160"/>
                  </a:lnTo>
                  <a:lnTo>
                    <a:pt x="95948" y="9398"/>
                  </a:lnTo>
                  <a:lnTo>
                    <a:pt x="95923" y="9017"/>
                  </a:lnTo>
                  <a:lnTo>
                    <a:pt x="95707" y="9398"/>
                  </a:lnTo>
                  <a:lnTo>
                    <a:pt x="95465" y="9398"/>
                  </a:lnTo>
                  <a:lnTo>
                    <a:pt x="95465" y="9652"/>
                  </a:lnTo>
                  <a:lnTo>
                    <a:pt x="94830" y="9969"/>
                  </a:lnTo>
                  <a:lnTo>
                    <a:pt x="94983" y="9652"/>
                  </a:lnTo>
                  <a:lnTo>
                    <a:pt x="95465" y="9652"/>
                  </a:lnTo>
                  <a:lnTo>
                    <a:pt x="95465" y="9398"/>
                  </a:lnTo>
                  <a:lnTo>
                    <a:pt x="95186" y="9398"/>
                  </a:lnTo>
                  <a:lnTo>
                    <a:pt x="95491" y="9017"/>
                  </a:lnTo>
                  <a:lnTo>
                    <a:pt x="95669" y="9017"/>
                  </a:lnTo>
                  <a:lnTo>
                    <a:pt x="96100" y="8382"/>
                  </a:lnTo>
                  <a:lnTo>
                    <a:pt x="96189" y="8255"/>
                  </a:lnTo>
                  <a:lnTo>
                    <a:pt x="96278" y="8128"/>
                  </a:lnTo>
                  <a:lnTo>
                    <a:pt x="96354" y="8001"/>
                  </a:lnTo>
                  <a:lnTo>
                    <a:pt x="96443" y="7874"/>
                  </a:lnTo>
                  <a:lnTo>
                    <a:pt x="96532" y="7747"/>
                  </a:lnTo>
                  <a:lnTo>
                    <a:pt x="96621" y="7620"/>
                  </a:lnTo>
                  <a:lnTo>
                    <a:pt x="96710" y="7493"/>
                  </a:lnTo>
                  <a:close/>
                </a:path>
              </a:pathLst>
            </a:custGeom>
            <a:solidFill>
              <a:srgbClr val="231F20"/>
            </a:solidFill>
          </p:spPr>
          <p:txBody>
            <a:bodyPr wrap="square" lIns="0" tIns="0" rIns="0" bIns="0" rtlCol="0"/>
            <a:lstStyle/>
            <a:p>
              <a:endParaRPr/>
            </a:p>
          </p:txBody>
        </p:sp>
        <p:sp>
          <p:nvSpPr>
            <p:cNvPr id="49" name="object 49"/>
            <p:cNvSpPr/>
            <p:nvPr/>
          </p:nvSpPr>
          <p:spPr>
            <a:xfrm>
              <a:off x="9548177" y="6503708"/>
              <a:ext cx="92075" cy="18415"/>
            </a:xfrm>
            <a:custGeom>
              <a:avLst/>
              <a:gdLst/>
              <a:ahLst/>
              <a:cxnLst/>
              <a:rect l="l" t="t" r="r" b="b"/>
              <a:pathLst>
                <a:path w="92075" h="18415">
                  <a:moveTo>
                    <a:pt x="520" y="7289"/>
                  </a:moveTo>
                  <a:lnTo>
                    <a:pt x="190" y="7213"/>
                  </a:lnTo>
                  <a:lnTo>
                    <a:pt x="0" y="7289"/>
                  </a:lnTo>
                  <a:lnTo>
                    <a:pt x="254" y="7404"/>
                  </a:lnTo>
                  <a:lnTo>
                    <a:pt x="520" y="7289"/>
                  </a:lnTo>
                  <a:close/>
                </a:path>
                <a:path w="92075" h="18415">
                  <a:moveTo>
                    <a:pt x="2044" y="3937"/>
                  </a:moveTo>
                  <a:lnTo>
                    <a:pt x="1562" y="3429"/>
                  </a:lnTo>
                  <a:lnTo>
                    <a:pt x="1612" y="3619"/>
                  </a:lnTo>
                  <a:lnTo>
                    <a:pt x="2044" y="3937"/>
                  </a:lnTo>
                  <a:close/>
                </a:path>
                <a:path w="92075" h="18415">
                  <a:moveTo>
                    <a:pt x="5092" y="16954"/>
                  </a:moveTo>
                  <a:lnTo>
                    <a:pt x="4889" y="17043"/>
                  </a:lnTo>
                  <a:lnTo>
                    <a:pt x="5092" y="16954"/>
                  </a:lnTo>
                  <a:close/>
                </a:path>
                <a:path w="92075" h="18415">
                  <a:moveTo>
                    <a:pt x="9652" y="3708"/>
                  </a:moveTo>
                  <a:lnTo>
                    <a:pt x="9525" y="3810"/>
                  </a:lnTo>
                  <a:lnTo>
                    <a:pt x="9499" y="4089"/>
                  </a:lnTo>
                  <a:lnTo>
                    <a:pt x="9652" y="3708"/>
                  </a:lnTo>
                  <a:close/>
                </a:path>
                <a:path w="92075" h="18415">
                  <a:moveTo>
                    <a:pt x="9893" y="596"/>
                  </a:moveTo>
                  <a:lnTo>
                    <a:pt x="9690" y="711"/>
                  </a:lnTo>
                  <a:lnTo>
                    <a:pt x="9829" y="647"/>
                  </a:lnTo>
                  <a:close/>
                </a:path>
                <a:path w="92075" h="18415">
                  <a:moveTo>
                    <a:pt x="12966" y="8343"/>
                  </a:moveTo>
                  <a:close/>
                </a:path>
                <a:path w="92075" h="18415">
                  <a:moveTo>
                    <a:pt x="13017" y="7721"/>
                  </a:moveTo>
                  <a:lnTo>
                    <a:pt x="12839" y="7759"/>
                  </a:lnTo>
                  <a:lnTo>
                    <a:pt x="13017" y="7721"/>
                  </a:lnTo>
                  <a:close/>
                </a:path>
                <a:path w="92075" h="18415">
                  <a:moveTo>
                    <a:pt x="13144" y="8407"/>
                  </a:moveTo>
                  <a:lnTo>
                    <a:pt x="13017" y="8369"/>
                  </a:lnTo>
                  <a:lnTo>
                    <a:pt x="13144" y="8407"/>
                  </a:lnTo>
                  <a:close/>
                </a:path>
                <a:path w="92075" h="18415">
                  <a:moveTo>
                    <a:pt x="14960" y="5105"/>
                  </a:moveTo>
                  <a:lnTo>
                    <a:pt x="14782" y="5118"/>
                  </a:lnTo>
                  <a:lnTo>
                    <a:pt x="14630" y="5283"/>
                  </a:lnTo>
                  <a:lnTo>
                    <a:pt x="14757" y="5346"/>
                  </a:lnTo>
                  <a:lnTo>
                    <a:pt x="14871" y="5156"/>
                  </a:lnTo>
                  <a:close/>
                </a:path>
                <a:path w="92075" h="18415">
                  <a:moveTo>
                    <a:pt x="74358" y="8077"/>
                  </a:moveTo>
                  <a:lnTo>
                    <a:pt x="74206" y="7874"/>
                  </a:lnTo>
                  <a:lnTo>
                    <a:pt x="73926" y="7620"/>
                  </a:lnTo>
                  <a:lnTo>
                    <a:pt x="74041" y="8001"/>
                  </a:lnTo>
                  <a:lnTo>
                    <a:pt x="74358" y="8077"/>
                  </a:lnTo>
                  <a:close/>
                </a:path>
                <a:path w="92075" h="18415">
                  <a:moveTo>
                    <a:pt x="74371" y="7289"/>
                  </a:moveTo>
                  <a:lnTo>
                    <a:pt x="74041" y="7213"/>
                  </a:lnTo>
                  <a:lnTo>
                    <a:pt x="73850" y="7289"/>
                  </a:lnTo>
                  <a:lnTo>
                    <a:pt x="74104" y="7404"/>
                  </a:lnTo>
                  <a:lnTo>
                    <a:pt x="74371" y="7289"/>
                  </a:lnTo>
                  <a:close/>
                </a:path>
                <a:path w="92075" h="18415">
                  <a:moveTo>
                    <a:pt x="74726" y="8216"/>
                  </a:moveTo>
                  <a:lnTo>
                    <a:pt x="74422" y="8128"/>
                  </a:lnTo>
                  <a:lnTo>
                    <a:pt x="74726" y="8216"/>
                  </a:lnTo>
                  <a:close/>
                </a:path>
                <a:path w="92075" h="18415">
                  <a:moveTo>
                    <a:pt x="75755" y="4064"/>
                  </a:moveTo>
                  <a:close/>
                </a:path>
                <a:path w="92075" h="18415">
                  <a:moveTo>
                    <a:pt x="75907" y="3937"/>
                  </a:moveTo>
                  <a:lnTo>
                    <a:pt x="75425" y="3429"/>
                  </a:lnTo>
                  <a:lnTo>
                    <a:pt x="75476" y="3619"/>
                  </a:lnTo>
                  <a:lnTo>
                    <a:pt x="75907" y="3937"/>
                  </a:lnTo>
                  <a:close/>
                </a:path>
                <a:path w="92075" h="18415">
                  <a:moveTo>
                    <a:pt x="76657" y="2921"/>
                  </a:moveTo>
                  <a:lnTo>
                    <a:pt x="76631" y="2667"/>
                  </a:lnTo>
                  <a:lnTo>
                    <a:pt x="76428" y="2794"/>
                  </a:lnTo>
                  <a:lnTo>
                    <a:pt x="76555" y="3048"/>
                  </a:lnTo>
                  <a:lnTo>
                    <a:pt x="76657" y="2921"/>
                  </a:lnTo>
                  <a:close/>
                </a:path>
                <a:path w="92075" h="18415">
                  <a:moveTo>
                    <a:pt x="77000" y="3302"/>
                  </a:moveTo>
                  <a:lnTo>
                    <a:pt x="76911" y="3175"/>
                  </a:lnTo>
                  <a:lnTo>
                    <a:pt x="76669" y="3048"/>
                  </a:lnTo>
                  <a:lnTo>
                    <a:pt x="76720" y="3302"/>
                  </a:lnTo>
                  <a:lnTo>
                    <a:pt x="77000" y="3302"/>
                  </a:lnTo>
                  <a:close/>
                </a:path>
                <a:path w="92075" h="18415">
                  <a:moveTo>
                    <a:pt x="78638" y="1270"/>
                  </a:moveTo>
                  <a:lnTo>
                    <a:pt x="78498" y="1143"/>
                  </a:lnTo>
                  <a:lnTo>
                    <a:pt x="78422" y="1016"/>
                  </a:lnTo>
                  <a:lnTo>
                    <a:pt x="78359" y="889"/>
                  </a:lnTo>
                  <a:lnTo>
                    <a:pt x="78447" y="1651"/>
                  </a:lnTo>
                  <a:lnTo>
                    <a:pt x="78587" y="1524"/>
                  </a:lnTo>
                  <a:lnTo>
                    <a:pt x="78638" y="1270"/>
                  </a:lnTo>
                  <a:close/>
                </a:path>
                <a:path w="92075" h="18415">
                  <a:moveTo>
                    <a:pt x="83527" y="1143"/>
                  </a:moveTo>
                  <a:lnTo>
                    <a:pt x="83375" y="1206"/>
                  </a:lnTo>
                  <a:lnTo>
                    <a:pt x="83210" y="1270"/>
                  </a:lnTo>
                  <a:lnTo>
                    <a:pt x="83388" y="1270"/>
                  </a:lnTo>
                  <a:lnTo>
                    <a:pt x="83527" y="1143"/>
                  </a:lnTo>
                  <a:close/>
                </a:path>
                <a:path w="92075" h="18415">
                  <a:moveTo>
                    <a:pt x="83743" y="596"/>
                  </a:moveTo>
                  <a:lnTo>
                    <a:pt x="83540" y="711"/>
                  </a:lnTo>
                  <a:lnTo>
                    <a:pt x="83680" y="647"/>
                  </a:lnTo>
                  <a:close/>
                </a:path>
                <a:path w="92075" h="18415">
                  <a:moveTo>
                    <a:pt x="84543" y="1397"/>
                  </a:moveTo>
                  <a:lnTo>
                    <a:pt x="84404" y="1524"/>
                  </a:lnTo>
                  <a:lnTo>
                    <a:pt x="84353" y="1778"/>
                  </a:lnTo>
                  <a:lnTo>
                    <a:pt x="84543" y="1651"/>
                  </a:lnTo>
                  <a:lnTo>
                    <a:pt x="84543" y="1397"/>
                  </a:lnTo>
                  <a:close/>
                </a:path>
                <a:path w="92075" h="18415">
                  <a:moveTo>
                    <a:pt x="86055" y="2743"/>
                  </a:moveTo>
                  <a:lnTo>
                    <a:pt x="85940" y="2895"/>
                  </a:lnTo>
                  <a:lnTo>
                    <a:pt x="86055" y="2743"/>
                  </a:lnTo>
                  <a:close/>
                </a:path>
                <a:path w="92075" h="18415">
                  <a:moveTo>
                    <a:pt x="87909" y="3746"/>
                  </a:moveTo>
                  <a:lnTo>
                    <a:pt x="87693" y="3848"/>
                  </a:lnTo>
                  <a:lnTo>
                    <a:pt x="87909" y="3746"/>
                  </a:lnTo>
                  <a:close/>
                </a:path>
                <a:path w="92075" h="18415">
                  <a:moveTo>
                    <a:pt x="88709" y="8877"/>
                  </a:moveTo>
                  <a:lnTo>
                    <a:pt x="88417" y="8851"/>
                  </a:lnTo>
                  <a:lnTo>
                    <a:pt x="88709" y="8877"/>
                  </a:lnTo>
                  <a:close/>
                </a:path>
                <a:path w="92075" h="18415">
                  <a:moveTo>
                    <a:pt x="88823" y="5105"/>
                  </a:moveTo>
                  <a:lnTo>
                    <a:pt x="88646" y="5118"/>
                  </a:lnTo>
                  <a:lnTo>
                    <a:pt x="88493" y="5283"/>
                  </a:lnTo>
                  <a:lnTo>
                    <a:pt x="88620" y="5346"/>
                  </a:lnTo>
                  <a:lnTo>
                    <a:pt x="88734" y="5156"/>
                  </a:lnTo>
                  <a:close/>
                </a:path>
                <a:path w="92075" h="18415">
                  <a:moveTo>
                    <a:pt x="89916" y="9652"/>
                  </a:moveTo>
                  <a:lnTo>
                    <a:pt x="89890" y="9271"/>
                  </a:lnTo>
                  <a:lnTo>
                    <a:pt x="89877" y="9144"/>
                  </a:lnTo>
                  <a:lnTo>
                    <a:pt x="89877" y="9017"/>
                  </a:lnTo>
                  <a:lnTo>
                    <a:pt x="89547" y="9017"/>
                  </a:lnTo>
                  <a:lnTo>
                    <a:pt x="89217" y="8890"/>
                  </a:lnTo>
                  <a:lnTo>
                    <a:pt x="88303" y="8890"/>
                  </a:lnTo>
                  <a:lnTo>
                    <a:pt x="88303" y="8051"/>
                  </a:lnTo>
                  <a:lnTo>
                    <a:pt x="88734" y="8001"/>
                  </a:lnTo>
                  <a:lnTo>
                    <a:pt x="88303" y="8001"/>
                  </a:lnTo>
                  <a:lnTo>
                    <a:pt x="88303" y="7759"/>
                  </a:lnTo>
                  <a:lnTo>
                    <a:pt x="88303" y="7556"/>
                  </a:lnTo>
                  <a:lnTo>
                    <a:pt x="88722" y="7366"/>
                  </a:lnTo>
                  <a:lnTo>
                    <a:pt x="88303" y="7505"/>
                  </a:lnTo>
                  <a:lnTo>
                    <a:pt x="88671" y="7239"/>
                  </a:lnTo>
                  <a:lnTo>
                    <a:pt x="88861" y="7112"/>
                  </a:lnTo>
                  <a:lnTo>
                    <a:pt x="89128" y="6985"/>
                  </a:lnTo>
                  <a:lnTo>
                    <a:pt x="88303" y="7099"/>
                  </a:lnTo>
                  <a:lnTo>
                    <a:pt x="88430" y="6985"/>
                  </a:lnTo>
                  <a:lnTo>
                    <a:pt x="88684" y="6858"/>
                  </a:lnTo>
                  <a:lnTo>
                    <a:pt x="88417" y="6616"/>
                  </a:lnTo>
                  <a:lnTo>
                    <a:pt x="88747" y="6477"/>
                  </a:lnTo>
                  <a:lnTo>
                    <a:pt x="88404" y="6565"/>
                  </a:lnTo>
                  <a:lnTo>
                    <a:pt x="88353" y="6731"/>
                  </a:lnTo>
                  <a:lnTo>
                    <a:pt x="88404" y="6565"/>
                  </a:lnTo>
                  <a:lnTo>
                    <a:pt x="88303" y="6248"/>
                  </a:lnTo>
                  <a:lnTo>
                    <a:pt x="88303" y="5994"/>
                  </a:lnTo>
                  <a:lnTo>
                    <a:pt x="88582" y="5842"/>
                  </a:lnTo>
                  <a:lnTo>
                    <a:pt x="88379" y="5842"/>
                  </a:lnTo>
                  <a:lnTo>
                    <a:pt x="88582" y="5715"/>
                  </a:lnTo>
                  <a:lnTo>
                    <a:pt x="88303" y="5829"/>
                  </a:lnTo>
                  <a:lnTo>
                    <a:pt x="88468" y="5588"/>
                  </a:lnTo>
                  <a:lnTo>
                    <a:pt x="88303" y="5651"/>
                  </a:lnTo>
                  <a:lnTo>
                    <a:pt x="88303" y="5384"/>
                  </a:lnTo>
                  <a:lnTo>
                    <a:pt x="88506" y="5207"/>
                  </a:lnTo>
                  <a:lnTo>
                    <a:pt x="88315" y="5207"/>
                  </a:lnTo>
                  <a:lnTo>
                    <a:pt x="88188" y="5194"/>
                  </a:lnTo>
                  <a:lnTo>
                    <a:pt x="88480" y="5041"/>
                  </a:lnTo>
                  <a:lnTo>
                    <a:pt x="88176" y="5156"/>
                  </a:lnTo>
                  <a:lnTo>
                    <a:pt x="87731" y="4749"/>
                  </a:lnTo>
                  <a:lnTo>
                    <a:pt x="87769" y="4572"/>
                  </a:lnTo>
                  <a:lnTo>
                    <a:pt x="87845" y="4318"/>
                  </a:lnTo>
                  <a:lnTo>
                    <a:pt x="87503" y="4521"/>
                  </a:lnTo>
                  <a:lnTo>
                    <a:pt x="87325" y="4343"/>
                  </a:lnTo>
                  <a:lnTo>
                    <a:pt x="87630" y="4064"/>
                  </a:lnTo>
                  <a:lnTo>
                    <a:pt x="87325" y="4064"/>
                  </a:lnTo>
                  <a:lnTo>
                    <a:pt x="87515" y="3937"/>
                  </a:lnTo>
                  <a:lnTo>
                    <a:pt x="87706" y="3810"/>
                  </a:lnTo>
                  <a:lnTo>
                    <a:pt x="87553" y="3683"/>
                  </a:lnTo>
                  <a:lnTo>
                    <a:pt x="87071" y="3937"/>
                  </a:lnTo>
                  <a:lnTo>
                    <a:pt x="87109" y="3683"/>
                  </a:lnTo>
                  <a:lnTo>
                    <a:pt x="86982" y="3683"/>
                  </a:lnTo>
                  <a:lnTo>
                    <a:pt x="86829" y="3810"/>
                  </a:lnTo>
                  <a:lnTo>
                    <a:pt x="86753" y="3683"/>
                  </a:lnTo>
                  <a:lnTo>
                    <a:pt x="86868" y="3429"/>
                  </a:lnTo>
                  <a:lnTo>
                    <a:pt x="86906" y="3302"/>
                  </a:lnTo>
                  <a:lnTo>
                    <a:pt x="86741" y="3429"/>
                  </a:lnTo>
                  <a:lnTo>
                    <a:pt x="86525" y="3302"/>
                  </a:lnTo>
                  <a:lnTo>
                    <a:pt x="86537" y="3175"/>
                  </a:lnTo>
                  <a:lnTo>
                    <a:pt x="86702" y="3175"/>
                  </a:lnTo>
                  <a:lnTo>
                    <a:pt x="86728" y="3048"/>
                  </a:lnTo>
                  <a:lnTo>
                    <a:pt x="86563" y="3048"/>
                  </a:lnTo>
                  <a:lnTo>
                    <a:pt x="86588" y="2921"/>
                  </a:lnTo>
                  <a:lnTo>
                    <a:pt x="86652" y="2794"/>
                  </a:lnTo>
                  <a:lnTo>
                    <a:pt x="86448" y="2921"/>
                  </a:lnTo>
                  <a:lnTo>
                    <a:pt x="86360" y="2794"/>
                  </a:lnTo>
                  <a:lnTo>
                    <a:pt x="86283" y="2667"/>
                  </a:lnTo>
                  <a:lnTo>
                    <a:pt x="86207" y="2794"/>
                  </a:lnTo>
                  <a:lnTo>
                    <a:pt x="86118" y="2921"/>
                  </a:lnTo>
                  <a:lnTo>
                    <a:pt x="85686" y="2692"/>
                  </a:lnTo>
                  <a:lnTo>
                    <a:pt x="85420" y="2413"/>
                  </a:lnTo>
                  <a:lnTo>
                    <a:pt x="85255" y="2413"/>
                  </a:lnTo>
                  <a:lnTo>
                    <a:pt x="85255" y="15875"/>
                  </a:lnTo>
                  <a:lnTo>
                    <a:pt x="85026" y="16129"/>
                  </a:lnTo>
                  <a:lnTo>
                    <a:pt x="84963" y="15875"/>
                  </a:lnTo>
                  <a:lnTo>
                    <a:pt x="84924" y="15748"/>
                  </a:lnTo>
                  <a:lnTo>
                    <a:pt x="84823" y="15367"/>
                  </a:lnTo>
                  <a:lnTo>
                    <a:pt x="85178" y="15748"/>
                  </a:lnTo>
                  <a:lnTo>
                    <a:pt x="85255" y="15875"/>
                  </a:lnTo>
                  <a:lnTo>
                    <a:pt x="85255" y="2413"/>
                  </a:lnTo>
                  <a:lnTo>
                    <a:pt x="85026" y="2413"/>
                  </a:lnTo>
                  <a:lnTo>
                    <a:pt x="84836" y="2413"/>
                  </a:lnTo>
                  <a:lnTo>
                    <a:pt x="84899" y="2159"/>
                  </a:lnTo>
                  <a:lnTo>
                    <a:pt x="84620" y="2286"/>
                  </a:lnTo>
                  <a:lnTo>
                    <a:pt x="84582" y="2159"/>
                  </a:lnTo>
                  <a:lnTo>
                    <a:pt x="84696" y="2032"/>
                  </a:lnTo>
                  <a:lnTo>
                    <a:pt x="84823" y="1905"/>
                  </a:lnTo>
                  <a:lnTo>
                    <a:pt x="84747" y="1524"/>
                  </a:lnTo>
                  <a:lnTo>
                    <a:pt x="84632" y="1651"/>
                  </a:lnTo>
                  <a:lnTo>
                    <a:pt x="84480" y="1778"/>
                  </a:lnTo>
                  <a:lnTo>
                    <a:pt x="84353" y="1778"/>
                  </a:lnTo>
                  <a:lnTo>
                    <a:pt x="84302" y="1270"/>
                  </a:lnTo>
                  <a:lnTo>
                    <a:pt x="84188" y="508"/>
                  </a:lnTo>
                  <a:lnTo>
                    <a:pt x="84124" y="254"/>
                  </a:lnTo>
                  <a:lnTo>
                    <a:pt x="84023" y="508"/>
                  </a:lnTo>
                  <a:lnTo>
                    <a:pt x="83921" y="762"/>
                  </a:lnTo>
                  <a:lnTo>
                    <a:pt x="83807" y="1016"/>
                  </a:lnTo>
                  <a:lnTo>
                    <a:pt x="83705" y="1270"/>
                  </a:lnTo>
                  <a:lnTo>
                    <a:pt x="83604" y="1524"/>
                  </a:lnTo>
                  <a:lnTo>
                    <a:pt x="83502" y="1778"/>
                  </a:lnTo>
                  <a:lnTo>
                    <a:pt x="83400" y="2032"/>
                  </a:lnTo>
                  <a:lnTo>
                    <a:pt x="83388" y="1651"/>
                  </a:lnTo>
                  <a:lnTo>
                    <a:pt x="83210" y="1524"/>
                  </a:lnTo>
                  <a:lnTo>
                    <a:pt x="83108" y="635"/>
                  </a:lnTo>
                  <a:lnTo>
                    <a:pt x="83007" y="508"/>
                  </a:lnTo>
                  <a:lnTo>
                    <a:pt x="82880" y="635"/>
                  </a:lnTo>
                  <a:lnTo>
                    <a:pt x="82791" y="1397"/>
                  </a:lnTo>
                  <a:lnTo>
                    <a:pt x="82575" y="1270"/>
                  </a:lnTo>
                  <a:lnTo>
                    <a:pt x="82550" y="2032"/>
                  </a:lnTo>
                  <a:lnTo>
                    <a:pt x="82550" y="17145"/>
                  </a:lnTo>
                  <a:lnTo>
                    <a:pt x="82550" y="17399"/>
                  </a:lnTo>
                  <a:lnTo>
                    <a:pt x="82550" y="17145"/>
                  </a:lnTo>
                  <a:lnTo>
                    <a:pt x="82550" y="2032"/>
                  </a:lnTo>
                  <a:lnTo>
                    <a:pt x="82245" y="2032"/>
                  </a:lnTo>
                  <a:lnTo>
                    <a:pt x="82296" y="1651"/>
                  </a:lnTo>
                  <a:lnTo>
                    <a:pt x="82359" y="1143"/>
                  </a:lnTo>
                  <a:lnTo>
                    <a:pt x="82473" y="1016"/>
                  </a:lnTo>
                  <a:lnTo>
                    <a:pt x="82397" y="889"/>
                  </a:lnTo>
                  <a:lnTo>
                    <a:pt x="82156" y="889"/>
                  </a:lnTo>
                  <a:lnTo>
                    <a:pt x="82181" y="762"/>
                  </a:lnTo>
                  <a:lnTo>
                    <a:pt x="82029" y="635"/>
                  </a:lnTo>
                  <a:lnTo>
                    <a:pt x="81991" y="762"/>
                  </a:lnTo>
                  <a:lnTo>
                    <a:pt x="81902" y="1016"/>
                  </a:lnTo>
                  <a:lnTo>
                    <a:pt x="81788" y="889"/>
                  </a:lnTo>
                  <a:lnTo>
                    <a:pt x="81711" y="1143"/>
                  </a:lnTo>
                  <a:lnTo>
                    <a:pt x="81546" y="1016"/>
                  </a:lnTo>
                  <a:lnTo>
                    <a:pt x="81584" y="1524"/>
                  </a:lnTo>
                  <a:lnTo>
                    <a:pt x="81534" y="17399"/>
                  </a:lnTo>
                  <a:lnTo>
                    <a:pt x="81254" y="17399"/>
                  </a:lnTo>
                  <a:lnTo>
                    <a:pt x="81305" y="17018"/>
                  </a:lnTo>
                  <a:lnTo>
                    <a:pt x="81343" y="16637"/>
                  </a:lnTo>
                  <a:lnTo>
                    <a:pt x="81508" y="16637"/>
                  </a:lnTo>
                  <a:lnTo>
                    <a:pt x="81534" y="17399"/>
                  </a:lnTo>
                  <a:lnTo>
                    <a:pt x="81534" y="1562"/>
                  </a:lnTo>
                  <a:lnTo>
                    <a:pt x="81381" y="1651"/>
                  </a:lnTo>
                  <a:lnTo>
                    <a:pt x="81330" y="1524"/>
                  </a:lnTo>
                  <a:lnTo>
                    <a:pt x="81292" y="1397"/>
                  </a:lnTo>
                  <a:lnTo>
                    <a:pt x="81216" y="1117"/>
                  </a:lnTo>
                  <a:lnTo>
                    <a:pt x="81381" y="889"/>
                  </a:lnTo>
                  <a:lnTo>
                    <a:pt x="81191" y="1003"/>
                  </a:lnTo>
                  <a:lnTo>
                    <a:pt x="81153" y="635"/>
                  </a:lnTo>
                  <a:lnTo>
                    <a:pt x="80962" y="736"/>
                  </a:lnTo>
                  <a:lnTo>
                    <a:pt x="80810" y="508"/>
                  </a:lnTo>
                  <a:lnTo>
                    <a:pt x="80683" y="127"/>
                  </a:lnTo>
                  <a:lnTo>
                    <a:pt x="80657" y="0"/>
                  </a:lnTo>
                  <a:lnTo>
                    <a:pt x="80543" y="1397"/>
                  </a:lnTo>
                  <a:lnTo>
                    <a:pt x="80530" y="1270"/>
                  </a:lnTo>
                  <a:lnTo>
                    <a:pt x="80416" y="1143"/>
                  </a:lnTo>
                  <a:lnTo>
                    <a:pt x="80340" y="1524"/>
                  </a:lnTo>
                  <a:lnTo>
                    <a:pt x="80264" y="1270"/>
                  </a:lnTo>
                  <a:lnTo>
                    <a:pt x="80213" y="1028"/>
                  </a:lnTo>
                  <a:lnTo>
                    <a:pt x="80505" y="1143"/>
                  </a:lnTo>
                  <a:lnTo>
                    <a:pt x="80416" y="1016"/>
                  </a:lnTo>
                  <a:lnTo>
                    <a:pt x="80213" y="1016"/>
                  </a:lnTo>
                  <a:lnTo>
                    <a:pt x="80149" y="635"/>
                  </a:lnTo>
                  <a:lnTo>
                    <a:pt x="80060" y="508"/>
                  </a:lnTo>
                  <a:lnTo>
                    <a:pt x="80098" y="889"/>
                  </a:lnTo>
                  <a:lnTo>
                    <a:pt x="79781" y="1016"/>
                  </a:lnTo>
                  <a:lnTo>
                    <a:pt x="79756" y="1270"/>
                  </a:lnTo>
                  <a:lnTo>
                    <a:pt x="79629" y="1143"/>
                  </a:lnTo>
                  <a:lnTo>
                    <a:pt x="79717" y="1778"/>
                  </a:lnTo>
                  <a:lnTo>
                    <a:pt x="79514" y="1905"/>
                  </a:lnTo>
                  <a:lnTo>
                    <a:pt x="79540" y="2032"/>
                  </a:lnTo>
                  <a:lnTo>
                    <a:pt x="79425" y="1905"/>
                  </a:lnTo>
                  <a:lnTo>
                    <a:pt x="79362" y="1778"/>
                  </a:lnTo>
                  <a:lnTo>
                    <a:pt x="79286" y="1651"/>
                  </a:lnTo>
                  <a:lnTo>
                    <a:pt x="79209" y="1524"/>
                  </a:lnTo>
                  <a:lnTo>
                    <a:pt x="79146" y="1397"/>
                  </a:lnTo>
                  <a:lnTo>
                    <a:pt x="79019" y="1651"/>
                  </a:lnTo>
                  <a:lnTo>
                    <a:pt x="78867" y="1524"/>
                  </a:lnTo>
                  <a:lnTo>
                    <a:pt x="78803" y="1143"/>
                  </a:lnTo>
                  <a:lnTo>
                    <a:pt x="78676" y="1016"/>
                  </a:lnTo>
                  <a:lnTo>
                    <a:pt x="78778" y="1651"/>
                  </a:lnTo>
                  <a:lnTo>
                    <a:pt x="78854" y="1905"/>
                  </a:lnTo>
                  <a:lnTo>
                    <a:pt x="78943" y="2133"/>
                  </a:lnTo>
                  <a:lnTo>
                    <a:pt x="78816" y="2413"/>
                  </a:lnTo>
                  <a:lnTo>
                    <a:pt x="78651" y="2413"/>
                  </a:lnTo>
                  <a:lnTo>
                    <a:pt x="78587" y="2286"/>
                  </a:lnTo>
                  <a:lnTo>
                    <a:pt x="78524" y="2159"/>
                  </a:lnTo>
                  <a:lnTo>
                    <a:pt x="78206" y="1524"/>
                  </a:lnTo>
                  <a:lnTo>
                    <a:pt x="77901" y="1270"/>
                  </a:lnTo>
                  <a:lnTo>
                    <a:pt x="77927" y="1778"/>
                  </a:lnTo>
                  <a:lnTo>
                    <a:pt x="78028" y="2159"/>
                  </a:lnTo>
                  <a:lnTo>
                    <a:pt x="77812" y="2159"/>
                  </a:lnTo>
                  <a:lnTo>
                    <a:pt x="77812" y="2362"/>
                  </a:lnTo>
                  <a:lnTo>
                    <a:pt x="77673" y="2286"/>
                  </a:lnTo>
                  <a:lnTo>
                    <a:pt x="77673" y="2413"/>
                  </a:lnTo>
                  <a:lnTo>
                    <a:pt x="77495" y="2286"/>
                  </a:lnTo>
                  <a:lnTo>
                    <a:pt x="77355" y="2286"/>
                  </a:lnTo>
                  <a:lnTo>
                    <a:pt x="77063" y="2286"/>
                  </a:lnTo>
                  <a:lnTo>
                    <a:pt x="77139" y="2413"/>
                  </a:lnTo>
                  <a:lnTo>
                    <a:pt x="77216" y="2616"/>
                  </a:lnTo>
                  <a:lnTo>
                    <a:pt x="76987" y="2413"/>
                  </a:lnTo>
                  <a:lnTo>
                    <a:pt x="76644" y="2540"/>
                  </a:lnTo>
                  <a:lnTo>
                    <a:pt x="76746" y="2667"/>
                  </a:lnTo>
                  <a:lnTo>
                    <a:pt x="76847" y="2794"/>
                  </a:lnTo>
                  <a:lnTo>
                    <a:pt x="76936" y="2921"/>
                  </a:lnTo>
                  <a:lnTo>
                    <a:pt x="77038" y="3048"/>
                  </a:lnTo>
                  <a:lnTo>
                    <a:pt x="77139" y="3175"/>
                  </a:lnTo>
                  <a:lnTo>
                    <a:pt x="77241" y="3302"/>
                  </a:lnTo>
                  <a:lnTo>
                    <a:pt x="77406" y="3302"/>
                  </a:lnTo>
                  <a:lnTo>
                    <a:pt x="77279" y="3429"/>
                  </a:lnTo>
                  <a:lnTo>
                    <a:pt x="77101" y="3429"/>
                  </a:lnTo>
                  <a:lnTo>
                    <a:pt x="76746" y="3429"/>
                  </a:lnTo>
                  <a:lnTo>
                    <a:pt x="76555" y="3429"/>
                  </a:lnTo>
                  <a:lnTo>
                    <a:pt x="76796" y="3683"/>
                  </a:lnTo>
                  <a:lnTo>
                    <a:pt x="76746" y="3924"/>
                  </a:lnTo>
                  <a:lnTo>
                    <a:pt x="76504" y="3810"/>
                  </a:lnTo>
                  <a:lnTo>
                    <a:pt x="76276" y="3683"/>
                  </a:lnTo>
                  <a:lnTo>
                    <a:pt x="76377" y="4191"/>
                  </a:lnTo>
                  <a:lnTo>
                    <a:pt x="76276" y="4432"/>
                  </a:lnTo>
                  <a:lnTo>
                    <a:pt x="75768" y="4191"/>
                  </a:lnTo>
                  <a:lnTo>
                    <a:pt x="75704" y="4572"/>
                  </a:lnTo>
                  <a:lnTo>
                    <a:pt x="75158" y="4699"/>
                  </a:lnTo>
                  <a:lnTo>
                    <a:pt x="75692" y="5016"/>
                  </a:lnTo>
                  <a:lnTo>
                    <a:pt x="75526" y="5181"/>
                  </a:lnTo>
                  <a:lnTo>
                    <a:pt x="75336" y="5080"/>
                  </a:lnTo>
                  <a:lnTo>
                    <a:pt x="75628" y="5080"/>
                  </a:lnTo>
                  <a:lnTo>
                    <a:pt x="74726" y="4572"/>
                  </a:lnTo>
                  <a:lnTo>
                    <a:pt x="74752" y="4699"/>
                  </a:lnTo>
                  <a:lnTo>
                    <a:pt x="75412" y="5321"/>
                  </a:lnTo>
                  <a:lnTo>
                    <a:pt x="74790" y="5207"/>
                  </a:lnTo>
                  <a:lnTo>
                    <a:pt x="74345" y="5080"/>
                  </a:lnTo>
                  <a:lnTo>
                    <a:pt x="74980" y="5588"/>
                  </a:lnTo>
                  <a:lnTo>
                    <a:pt x="74663" y="5715"/>
                  </a:lnTo>
                  <a:lnTo>
                    <a:pt x="75107" y="6096"/>
                  </a:lnTo>
                  <a:lnTo>
                    <a:pt x="75145" y="6223"/>
                  </a:lnTo>
                  <a:lnTo>
                    <a:pt x="75234" y="6477"/>
                  </a:lnTo>
                  <a:lnTo>
                    <a:pt x="75349" y="6604"/>
                  </a:lnTo>
                  <a:lnTo>
                    <a:pt x="75412" y="6731"/>
                  </a:lnTo>
                  <a:lnTo>
                    <a:pt x="74460" y="6604"/>
                  </a:lnTo>
                  <a:lnTo>
                    <a:pt x="74498" y="6477"/>
                  </a:lnTo>
                  <a:lnTo>
                    <a:pt x="73875" y="6350"/>
                  </a:lnTo>
                  <a:lnTo>
                    <a:pt x="74447" y="6731"/>
                  </a:lnTo>
                  <a:lnTo>
                    <a:pt x="74066" y="6731"/>
                  </a:lnTo>
                  <a:lnTo>
                    <a:pt x="74079" y="6985"/>
                  </a:lnTo>
                  <a:lnTo>
                    <a:pt x="74726" y="7112"/>
                  </a:lnTo>
                  <a:lnTo>
                    <a:pt x="74612" y="7366"/>
                  </a:lnTo>
                  <a:lnTo>
                    <a:pt x="74815" y="7366"/>
                  </a:lnTo>
                  <a:lnTo>
                    <a:pt x="75412" y="7607"/>
                  </a:lnTo>
                  <a:lnTo>
                    <a:pt x="74663" y="7620"/>
                  </a:lnTo>
                  <a:lnTo>
                    <a:pt x="74891" y="7747"/>
                  </a:lnTo>
                  <a:lnTo>
                    <a:pt x="74218" y="7620"/>
                  </a:lnTo>
                  <a:lnTo>
                    <a:pt x="74803" y="8128"/>
                  </a:lnTo>
                  <a:lnTo>
                    <a:pt x="74917" y="8255"/>
                  </a:lnTo>
                  <a:lnTo>
                    <a:pt x="74777" y="8255"/>
                  </a:lnTo>
                  <a:lnTo>
                    <a:pt x="74917" y="8382"/>
                  </a:lnTo>
                  <a:lnTo>
                    <a:pt x="73571" y="8382"/>
                  </a:lnTo>
                  <a:lnTo>
                    <a:pt x="74523" y="9017"/>
                  </a:lnTo>
                  <a:lnTo>
                    <a:pt x="73367" y="9017"/>
                  </a:lnTo>
                  <a:lnTo>
                    <a:pt x="73533" y="9144"/>
                  </a:lnTo>
                  <a:lnTo>
                    <a:pt x="73698" y="9271"/>
                  </a:lnTo>
                  <a:lnTo>
                    <a:pt x="74028" y="9525"/>
                  </a:lnTo>
                  <a:lnTo>
                    <a:pt x="73533" y="9906"/>
                  </a:lnTo>
                  <a:lnTo>
                    <a:pt x="73533" y="10414"/>
                  </a:lnTo>
                  <a:lnTo>
                    <a:pt x="74510" y="10160"/>
                  </a:lnTo>
                  <a:lnTo>
                    <a:pt x="73583" y="10541"/>
                  </a:lnTo>
                  <a:lnTo>
                    <a:pt x="74612" y="10414"/>
                  </a:lnTo>
                  <a:lnTo>
                    <a:pt x="74625" y="10541"/>
                  </a:lnTo>
                  <a:lnTo>
                    <a:pt x="74079" y="10922"/>
                  </a:lnTo>
                  <a:lnTo>
                    <a:pt x="73812" y="11049"/>
                  </a:lnTo>
                  <a:lnTo>
                    <a:pt x="73837" y="10922"/>
                  </a:lnTo>
                  <a:lnTo>
                    <a:pt x="73609" y="10922"/>
                  </a:lnTo>
                  <a:lnTo>
                    <a:pt x="73596" y="11176"/>
                  </a:lnTo>
                  <a:lnTo>
                    <a:pt x="73202" y="11176"/>
                  </a:lnTo>
                  <a:lnTo>
                    <a:pt x="73088" y="11303"/>
                  </a:lnTo>
                  <a:lnTo>
                    <a:pt x="72974" y="11430"/>
                  </a:lnTo>
                  <a:lnTo>
                    <a:pt x="73520" y="11303"/>
                  </a:lnTo>
                  <a:lnTo>
                    <a:pt x="73469" y="11430"/>
                  </a:lnTo>
                  <a:lnTo>
                    <a:pt x="73685" y="11303"/>
                  </a:lnTo>
                  <a:lnTo>
                    <a:pt x="73825" y="11176"/>
                  </a:lnTo>
                  <a:lnTo>
                    <a:pt x="74447" y="11303"/>
                  </a:lnTo>
                  <a:lnTo>
                    <a:pt x="74028" y="11430"/>
                  </a:lnTo>
                  <a:lnTo>
                    <a:pt x="74028" y="12065"/>
                  </a:lnTo>
                  <a:lnTo>
                    <a:pt x="73609" y="12065"/>
                  </a:lnTo>
                  <a:lnTo>
                    <a:pt x="73609" y="11899"/>
                  </a:lnTo>
                  <a:lnTo>
                    <a:pt x="74028" y="12065"/>
                  </a:lnTo>
                  <a:lnTo>
                    <a:pt x="74028" y="11430"/>
                  </a:lnTo>
                  <a:lnTo>
                    <a:pt x="73075" y="11684"/>
                  </a:lnTo>
                  <a:lnTo>
                    <a:pt x="73596" y="11899"/>
                  </a:lnTo>
                  <a:lnTo>
                    <a:pt x="73596" y="12573"/>
                  </a:lnTo>
                  <a:lnTo>
                    <a:pt x="74447" y="12319"/>
                  </a:lnTo>
                  <a:lnTo>
                    <a:pt x="74104" y="12573"/>
                  </a:lnTo>
                  <a:lnTo>
                    <a:pt x="74079" y="12954"/>
                  </a:lnTo>
                  <a:lnTo>
                    <a:pt x="75209" y="12954"/>
                  </a:lnTo>
                  <a:lnTo>
                    <a:pt x="74917" y="13474"/>
                  </a:lnTo>
                  <a:lnTo>
                    <a:pt x="75171" y="13335"/>
                  </a:lnTo>
                  <a:lnTo>
                    <a:pt x="75006" y="13589"/>
                  </a:lnTo>
                  <a:lnTo>
                    <a:pt x="74790" y="13716"/>
                  </a:lnTo>
                  <a:lnTo>
                    <a:pt x="75272" y="13716"/>
                  </a:lnTo>
                  <a:lnTo>
                    <a:pt x="75222" y="13843"/>
                  </a:lnTo>
                  <a:lnTo>
                    <a:pt x="74930" y="13970"/>
                  </a:lnTo>
                  <a:lnTo>
                    <a:pt x="74904" y="14478"/>
                  </a:lnTo>
                  <a:lnTo>
                    <a:pt x="75857" y="13970"/>
                  </a:lnTo>
                  <a:lnTo>
                    <a:pt x="76187" y="14097"/>
                  </a:lnTo>
                  <a:lnTo>
                    <a:pt x="75768" y="14478"/>
                  </a:lnTo>
                  <a:lnTo>
                    <a:pt x="75806" y="15494"/>
                  </a:lnTo>
                  <a:lnTo>
                    <a:pt x="75920" y="15748"/>
                  </a:lnTo>
                  <a:lnTo>
                    <a:pt x="76657" y="15367"/>
                  </a:lnTo>
                  <a:lnTo>
                    <a:pt x="77152" y="15367"/>
                  </a:lnTo>
                  <a:lnTo>
                    <a:pt x="77114" y="15494"/>
                  </a:lnTo>
                  <a:lnTo>
                    <a:pt x="76987" y="15875"/>
                  </a:lnTo>
                  <a:lnTo>
                    <a:pt x="76873" y="16256"/>
                  </a:lnTo>
                  <a:lnTo>
                    <a:pt x="77685" y="16129"/>
                  </a:lnTo>
                  <a:lnTo>
                    <a:pt x="77724" y="16256"/>
                  </a:lnTo>
                  <a:lnTo>
                    <a:pt x="77825" y="16637"/>
                  </a:lnTo>
                  <a:lnTo>
                    <a:pt x="78143" y="16256"/>
                  </a:lnTo>
                  <a:lnTo>
                    <a:pt x="78371" y="16256"/>
                  </a:lnTo>
                  <a:lnTo>
                    <a:pt x="78486" y="16129"/>
                  </a:lnTo>
                  <a:lnTo>
                    <a:pt x="78701" y="15875"/>
                  </a:lnTo>
                  <a:lnTo>
                    <a:pt x="78155" y="17018"/>
                  </a:lnTo>
                  <a:lnTo>
                    <a:pt x="78638" y="17018"/>
                  </a:lnTo>
                  <a:lnTo>
                    <a:pt x="78943" y="16256"/>
                  </a:lnTo>
                  <a:lnTo>
                    <a:pt x="78917" y="16941"/>
                  </a:lnTo>
                  <a:lnTo>
                    <a:pt x="78740" y="17043"/>
                  </a:lnTo>
                  <a:lnTo>
                    <a:pt x="78905" y="16967"/>
                  </a:lnTo>
                  <a:lnTo>
                    <a:pt x="78892" y="17653"/>
                  </a:lnTo>
                  <a:lnTo>
                    <a:pt x="79971" y="16256"/>
                  </a:lnTo>
                  <a:lnTo>
                    <a:pt x="80073" y="16129"/>
                  </a:lnTo>
                  <a:lnTo>
                    <a:pt x="79984" y="17272"/>
                  </a:lnTo>
                  <a:lnTo>
                    <a:pt x="80264" y="17018"/>
                  </a:lnTo>
                  <a:lnTo>
                    <a:pt x="80314" y="17399"/>
                  </a:lnTo>
                  <a:lnTo>
                    <a:pt x="80848" y="17653"/>
                  </a:lnTo>
                  <a:lnTo>
                    <a:pt x="81051" y="17653"/>
                  </a:lnTo>
                  <a:lnTo>
                    <a:pt x="80987" y="17907"/>
                  </a:lnTo>
                  <a:lnTo>
                    <a:pt x="81203" y="17907"/>
                  </a:lnTo>
                  <a:lnTo>
                    <a:pt x="81229" y="17653"/>
                  </a:lnTo>
                  <a:lnTo>
                    <a:pt x="82092" y="17653"/>
                  </a:lnTo>
                  <a:lnTo>
                    <a:pt x="82257" y="17907"/>
                  </a:lnTo>
                  <a:lnTo>
                    <a:pt x="82346" y="17653"/>
                  </a:lnTo>
                  <a:lnTo>
                    <a:pt x="82562" y="17653"/>
                  </a:lnTo>
                  <a:lnTo>
                    <a:pt x="82778" y="17653"/>
                  </a:lnTo>
                  <a:lnTo>
                    <a:pt x="83223" y="17907"/>
                  </a:lnTo>
                  <a:lnTo>
                    <a:pt x="83159" y="17653"/>
                  </a:lnTo>
                  <a:lnTo>
                    <a:pt x="83223" y="17399"/>
                  </a:lnTo>
                  <a:lnTo>
                    <a:pt x="83388" y="17018"/>
                  </a:lnTo>
                  <a:lnTo>
                    <a:pt x="83489" y="16637"/>
                  </a:lnTo>
                  <a:lnTo>
                    <a:pt x="83540" y="16256"/>
                  </a:lnTo>
                  <a:lnTo>
                    <a:pt x="83693" y="16129"/>
                  </a:lnTo>
                  <a:lnTo>
                    <a:pt x="83820" y="16129"/>
                  </a:lnTo>
                  <a:lnTo>
                    <a:pt x="83743" y="15875"/>
                  </a:lnTo>
                  <a:lnTo>
                    <a:pt x="83985" y="16129"/>
                  </a:lnTo>
                  <a:lnTo>
                    <a:pt x="84086" y="15875"/>
                  </a:lnTo>
                  <a:lnTo>
                    <a:pt x="84124" y="15748"/>
                  </a:lnTo>
                  <a:lnTo>
                    <a:pt x="84404" y="15875"/>
                  </a:lnTo>
                  <a:lnTo>
                    <a:pt x="84467" y="15748"/>
                  </a:lnTo>
                  <a:lnTo>
                    <a:pt x="84594" y="15748"/>
                  </a:lnTo>
                  <a:lnTo>
                    <a:pt x="84670" y="16129"/>
                  </a:lnTo>
                  <a:lnTo>
                    <a:pt x="85013" y="16243"/>
                  </a:lnTo>
                  <a:lnTo>
                    <a:pt x="85178" y="16637"/>
                  </a:lnTo>
                  <a:lnTo>
                    <a:pt x="85420" y="16637"/>
                  </a:lnTo>
                  <a:lnTo>
                    <a:pt x="85382" y="16129"/>
                  </a:lnTo>
                  <a:lnTo>
                    <a:pt x="85623" y="16129"/>
                  </a:lnTo>
                  <a:lnTo>
                    <a:pt x="85877" y="16256"/>
                  </a:lnTo>
                  <a:lnTo>
                    <a:pt x="86182" y="16510"/>
                  </a:lnTo>
                  <a:lnTo>
                    <a:pt x="86283" y="16256"/>
                  </a:lnTo>
                  <a:lnTo>
                    <a:pt x="86106" y="16129"/>
                  </a:lnTo>
                  <a:lnTo>
                    <a:pt x="86233" y="16129"/>
                  </a:lnTo>
                  <a:lnTo>
                    <a:pt x="86118" y="15875"/>
                  </a:lnTo>
                  <a:lnTo>
                    <a:pt x="86258" y="15875"/>
                  </a:lnTo>
                  <a:lnTo>
                    <a:pt x="85953" y="15494"/>
                  </a:lnTo>
                  <a:lnTo>
                    <a:pt x="85902" y="15621"/>
                  </a:lnTo>
                  <a:lnTo>
                    <a:pt x="85915" y="15748"/>
                  </a:lnTo>
                  <a:lnTo>
                    <a:pt x="85725" y="15875"/>
                  </a:lnTo>
                  <a:lnTo>
                    <a:pt x="85623" y="15367"/>
                  </a:lnTo>
                  <a:lnTo>
                    <a:pt x="85839" y="15494"/>
                  </a:lnTo>
                  <a:lnTo>
                    <a:pt x="85775" y="15367"/>
                  </a:lnTo>
                  <a:lnTo>
                    <a:pt x="85636" y="15074"/>
                  </a:lnTo>
                  <a:lnTo>
                    <a:pt x="85979" y="15367"/>
                  </a:lnTo>
                  <a:lnTo>
                    <a:pt x="86385" y="15494"/>
                  </a:lnTo>
                  <a:lnTo>
                    <a:pt x="86563" y="15748"/>
                  </a:lnTo>
                  <a:lnTo>
                    <a:pt x="86702" y="15494"/>
                  </a:lnTo>
                  <a:lnTo>
                    <a:pt x="86728" y="15367"/>
                  </a:lnTo>
                  <a:lnTo>
                    <a:pt x="87185" y="15367"/>
                  </a:lnTo>
                  <a:lnTo>
                    <a:pt x="86868" y="14859"/>
                  </a:lnTo>
                  <a:lnTo>
                    <a:pt x="86791" y="14732"/>
                  </a:lnTo>
                  <a:lnTo>
                    <a:pt x="86702" y="14605"/>
                  </a:lnTo>
                  <a:lnTo>
                    <a:pt x="86626" y="14478"/>
                  </a:lnTo>
                  <a:lnTo>
                    <a:pt x="86601" y="14351"/>
                  </a:lnTo>
                  <a:lnTo>
                    <a:pt x="86982" y="14732"/>
                  </a:lnTo>
                  <a:lnTo>
                    <a:pt x="86982" y="14605"/>
                  </a:lnTo>
                  <a:lnTo>
                    <a:pt x="87223" y="14605"/>
                  </a:lnTo>
                  <a:lnTo>
                    <a:pt x="87223" y="14478"/>
                  </a:lnTo>
                  <a:lnTo>
                    <a:pt x="87083" y="14351"/>
                  </a:lnTo>
                  <a:lnTo>
                    <a:pt x="86880" y="14097"/>
                  </a:lnTo>
                  <a:lnTo>
                    <a:pt x="87223" y="14097"/>
                  </a:lnTo>
                  <a:lnTo>
                    <a:pt x="87325" y="14351"/>
                  </a:lnTo>
                  <a:lnTo>
                    <a:pt x="87439" y="14478"/>
                  </a:lnTo>
                  <a:lnTo>
                    <a:pt x="88595" y="14732"/>
                  </a:lnTo>
                  <a:lnTo>
                    <a:pt x="87985" y="14097"/>
                  </a:lnTo>
                  <a:lnTo>
                    <a:pt x="87858" y="13970"/>
                  </a:lnTo>
                  <a:lnTo>
                    <a:pt x="87744" y="13843"/>
                  </a:lnTo>
                  <a:lnTo>
                    <a:pt x="87299" y="13411"/>
                  </a:lnTo>
                  <a:lnTo>
                    <a:pt x="87630" y="13081"/>
                  </a:lnTo>
                  <a:lnTo>
                    <a:pt x="88011" y="13195"/>
                  </a:lnTo>
                  <a:lnTo>
                    <a:pt x="88734" y="12827"/>
                  </a:lnTo>
                  <a:lnTo>
                    <a:pt x="88569" y="12573"/>
                  </a:lnTo>
                  <a:lnTo>
                    <a:pt x="88480" y="12446"/>
                  </a:lnTo>
                  <a:lnTo>
                    <a:pt x="88392" y="12319"/>
                  </a:lnTo>
                  <a:lnTo>
                    <a:pt x="88315" y="12192"/>
                  </a:lnTo>
                  <a:lnTo>
                    <a:pt x="88303" y="11760"/>
                  </a:lnTo>
                  <a:lnTo>
                    <a:pt x="89090" y="11557"/>
                  </a:lnTo>
                  <a:lnTo>
                    <a:pt x="89331" y="11430"/>
                  </a:lnTo>
                  <a:lnTo>
                    <a:pt x="88950" y="11303"/>
                  </a:lnTo>
                  <a:lnTo>
                    <a:pt x="88696" y="11049"/>
                  </a:lnTo>
                  <a:lnTo>
                    <a:pt x="89204" y="11176"/>
                  </a:lnTo>
                  <a:lnTo>
                    <a:pt x="88938" y="11049"/>
                  </a:lnTo>
                  <a:lnTo>
                    <a:pt x="88671" y="10922"/>
                  </a:lnTo>
                  <a:lnTo>
                    <a:pt x="88544" y="10795"/>
                  </a:lnTo>
                  <a:lnTo>
                    <a:pt x="88303" y="10541"/>
                  </a:lnTo>
                  <a:lnTo>
                    <a:pt x="89852" y="10541"/>
                  </a:lnTo>
                  <a:lnTo>
                    <a:pt x="89281" y="10160"/>
                  </a:lnTo>
                  <a:lnTo>
                    <a:pt x="88925" y="10160"/>
                  </a:lnTo>
                  <a:lnTo>
                    <a:pt x="88874" y="10033"/>
                  </a:lnTo>
                  <a:lnTo>
                    <a:pt x="88785" y="9779"/>
                  </a:lnTo>
                  <a:lnTo>
                    <a:pt x="89281" y="9779"/>
                  </a:lnTo>
                  <a:lnTo>
                    <a:pt x="88849" y="9525"/>
                  </a:lnTo>
                  <a:lnTo>
                    <a:pt x="88950" y="9398"/>
                  </a:lnTo>
                  <a:lnTo>
                    <a:pt x="89052" y="9271"/>
                  </a:lnTo>
                  <a:lnTo>
                    <a:pt x="89916" y="9652"/>
                  </a:lnTo>
                  <a:close/>
                </a:path>
                <a:path w="92075" h="18415">
                  <a:moveTo>
                    <a:pt x="91782" y="10795"/>
                  </a:moveTo>
                  <a:lnTo>
                    <a:pt x="90043" y="10668"/>
                  </a:lnTo>
                  <a:lnTo>
                    <a:pt x="90233" y="10795"/>
                  </a:lnTo>
                  <a:lnTo>
                    <a:pt x="91782" y="10795"/>
                  </a:lnTo>
                  <a:close/>
                </a:path>
              </a:pathLst>
            </a:custGeom>
            <a:solidFill>
              <a:srgbClr val="231F20"/>
            </a:solidFill>
          </p:spPr>
          <p:txBody>
            <a:bodyPr wrap="square" lIns="0" tIns="0" rIns="0" bIns="0" rtlCol="0"/>
            <a:lstStyle/>
            <a:p>
              <a:endParaRPr/>
            </a:p>
          </p:txBody>
        </p:sp>
        <p:sp>
          <p:nvSpPr>
            <p:cNvPr id="50" name="object 50"/>
            <p:cNvSpPr/>
            <p:nvPr/>
          </p:nvSpPr>
          <p:spPr>
            <a:xfrm>
              <a:off x="9525239" y="6546836"/>
              <a:ext cx="129539" cy="14604"/>
            </a:xfrm>
            <a:custGeom>
              <a:avLst/>
              <a:gdLst/>
              <a:ahLst/>
              <a:cxnLst/>
              <a:rect l="l" t="t" r="r" b="b"/>
              <a:pathLst>
                <a:path w="129540" h="14604">
                  <a:moveTo>
                    <a:pt x="0" y="0"/>
                  </a:moveTo>
                  <a:lnTo>
                    <a:pt x="1396" y="2006"/>
                  </a:lnTo>
                  <a:lnTo>
                    <a:pt x="4606" y="6489"/>
                  </a:lnTo>
                  <a:lnTo>
                    <a:pt x="4724" y="6654"/>
                  </a:lnTo>
                  <a:lnTo>
                    <a:pt x="6604" y="8216"/>
                  </a:lnTo>
                  <a:lnTo>
                    <a:pt x="21183" y="13042"/>
                  </a:lnTo>
                  <a:lnTo>
                    <a:pt x="30556" y="13957"/>
                  </a:lnTo>
                  <a:lnTo>
                    <a:pt x="39860" y="14319"/>
                  </a:lnTo>
                  <a:lnTo>
                    <a:pt x="49883" y="14319"/>
                  </a:lnTo>
                  <a:lnTo>
                    <a:pt x="63384" y="14160"/>
                  </a:lnTo>
                  <a:lnTo>
                    <a:pt x="73380" y="14160"/>
                  </a:lnTo>
                  <a:lnTo>
                    <a:pt x="117557" y="8933"/>
                  </a:lnTo>
                  <a:lnTo>
                    <a:pt x="129260" y="2654"/>
                  </a:lnTo>
                  <a:lnTo>
                    <a:pt x="129260" y="444"/>
                  </a:lnTo>
                  <a:lnTo>
                    <a:pt x="0" y="0"/>
                  </a:lnTo>
                  <a:close/>
                </a:path>
              </a:pathLst>
            </a:custGeom>
            <a:solidFill>
              <a:srgbClr val="D86E65"/>
            </a:solidFill>
          </p:spPr>
          <p:txBody>
            <a:bodyPr wrap="square" lIns="0" tIns="0" rIns="0" bIns="0" rtlCol="0"/>
            <a:lstStyle/>
            <a:p>
              <a:endParaRPr/>
            </a:p>
          </p:txBody>
        </p:sp>
        <p:sp>
          <p:nvSpPr>
            <p:cNvPr id="51" name="object 51"/>
            <p:cNvSpPr/>
            <p:nvPr/>
          </p:nvSpPr>
          <p:spPr>
            <a:xfrm>
              <a:off x="9524746" y="6536753"/>
              <a:ext cx="132715" cy="28575"/>
            </a:xfrm>
            <a:custGeom>
              <a:avLst/>
              <a:gdLst/>
              <a:ahLst/>
              <a:cxnLst/>
              <a:rect l="l" t="t" r="r" b="b"/>
              <a:pathLst>
                <a:path w="132715" h="28575">
                  <a:moveTo>
                    <a:pt x="635" y="9525"/>
                  </a:moveTo>
                  <a:lnTo>
                    <a:pt x="482" y="9918"/>
                  </a:lnTo>
                  <a:lnTo>
                    <a:pt x="609" y="9880"/>
                  </a:lnTo>
                  <a:lnTo>
                    <a:pt x="635" y="9525"/>
                  </a:lnTo>
                  <a:close/>
                </a:path>
                <a:path w="132715" h="28575">
                  <a:moveTo>
                    <a:pt x="4152" y="7962"/>
                  </a:moveTo>
                  <a:lnTo>
                    <a:pt x="1562" y="7962"/>
                  </a:lnTo>
                  <a:lnTo>
                    <a:pt x="571" y="8724"/>
                  </a:lnTo>
                  <a:lnTo>
                    <a:pt x="3149" y="8724"/>
                  </a:lnTo>
                  <a:lnTo>
                    <a:pt x="4152" y="7962"/>
                  </a:lnTo>
                  <a:close/>
                </a:path>
                <a:path w="132715" h="28575">
                  <a:moveTo>
                    <a:pt x="5473" y="14185"/>
                  </a:moveTo>
                  <a:lnTo>
                    <a:pt x="5041" y="13804"/>
                  </a:lnTo>
                  <a:lnTo>
                    <a:pt x="4711" y="13487"/>
                  </a:lnTo>
                  <a:lnTo>
                    <a:pt x="4521" y="13804"/>
                  </a:lnTo>
                  <a:lnTo>
                    <a:pt x="4749" y="13804"/>
                  </a:lnTo>
                  <a:lnTo>
                    <a:pt x="5143" y="14185"/>
                  </a:lnTo>
                  <a:lnTo>
                    <a:pt x="5473" y="14185"/>
                  </a:lnTo>
                  <a:close/>
                </a:path>
                <a:path w="132715" h="28575">
                  <a:moveTo>
                    <a:pt x="6197" y="15074"/>
                  </a:moveTo>
                  <a:lnTo>
                    <a:pt x="5651" y="14693"/>
                  </a:lnTo>
                  <a:lnTo>
                    <a:pt x="4991" y="14566"/>
                  </a:lnTo>
                  <a:lnTo>
                    <a:pt x="4559" y="14185"/>
                  </a:lnTo>
                  <a:lnTo>
                    <a:pt x="4419" y="14058"/>
                  </a:lnTo>
                  <a:lnTo>
                    <a:pt x="4279" y="14185"/>
                  </a:lnTo>
                  <a:lnTo>
                    <a:pt x="3873" y="13804"/>
                  </a:lnTo>
                  <a:lnTo>
                    <a:pt x="3187" y="14947"/>
                  </a:lnTo>
                  <a:lnTo>
                    <a:pt x="3111" y="15074"/>
                  </a:lnTo>
                  <a:lnTo>
                    <a:pt x="5181" y="15328"/>
                  </a:lnTo>
                  <a:lnTo>
                    <a:pt x="5194" y="15201"/>
                  </a:lnTo>
                  <a:lnTo>
                    <a:pt x="5461" y="15201"/>
                  </a:lnTo>
                  <a:lnTo>
                    <a:pt x="5854" y="15074"/>
                  </a:lnTo>
                  <a:lnTo>
                    <a:pt x="6197" y="15074"/>
                  </a:lnTo>
                  <a:close/>
                </a:path>
                <a:path w="132715" h="28575">
                  <a:moveTo>
                    <a:pt x="6540" y="15036"/>
                  </a:moveTo>
                  <a:lnTo>
                    <a:pt x="6324" y="14960"/>
                  </a:lnTo>
                  <a:lnTo>
                    <a:pt x="6197" y="14960"/>
                  </a:lnTo>
                  <a:lnTo>
                    <a:pt x="6438" y="15113"/>
                  </a:lnTo>
                  <a:close/>
                </a:path>
                <a:path w="132715" h="28575">
                  <a:moveTo>
                    <a:pt x="6591" y="18884"/>
                  </a:moveTo>
                  <a:lnTo>
                    <a:pt x="6375" y="18757"/>
                  </a:lnTo>
                  <a:lnTo>
                    <a:pt x="6451" y="18884"/>
                  </a:lnTo>
                  <a:lnTo>
                    <a:pt x="6527" y="19011"/>
                  </a:lnTo>
                  <a:lnTo>
                    <a:pt x="6591" y="18884"/>
                  </a:lnTo>
                  <a:close/>
                </a:path>
                <a:path w="132715" h="28575">
                  <a:moveTo>
                    <a:pt x="6807" y="15417"/>
                  </a:moveTo>
                  <a:lnTo>
                    <a:pt x="6667" y="15252"/>
                  </a:lnTo>
                  <a:lnTo>
                    <a:pt x="6807" y="15417"/>
                  </a:lnTo>
                  <a:close/>
                </a:path>
                <a:path w="132715" h="28575">
                  <a:moveTo>
                    <a:pt x="7581" y="15976"/>
                  </a:moveTo>
                  <a:lnTo>
                    <a:pt x="7404" y="16129"/>
                  </a:lnTo>
                  <a:lnTo>
                    <a:pt x="7581" y="15976"/>
                  </a:lnTo>
                  <a:close/>
                </a:path>
                <a:path w="132715" h="28575">
                  <a:moveTo>
                    <a:pt x="10375" y="8724"/>
                  </a:moveTo>
                  <a:lnTo>
                    <a:pt x="10071" y="8089"/>
                  </a:lnTo>
                  <a:lnTo>
                    <a:pt x="9944" y="7835"/>
                  </a:lnTo>
                  <a:lnTo>
                    <a:pt x="9829" y="7581"/>
                  </a:lnTo>
                  <a:lnTo>
                    <a:pt x="7937" y="8724"/>
                  </a:lnTo>
                  <a:lnTo>
                    <a:pt x="10375" y="8724"/>
                  </a:lnTo>
                  <a:close/>
                </a:path>
                <a:path w="132715" h="28575">
                  <a:moveTo>
                    <a:pt x="12865" y="19138"/>
                  </a:moveTo>
                  <a:lnTo>
                    <a:pt x="12865" y="19138"/>
                  </a:lnTo>
                  <a:lnTo>
                    <a:pt x="11976" y="17360"/>
                  </a:lnTo>
                  <a:lnTo>
                    <a:pt x="10020" y="17741"/>
                  </a:lnTo>
                  <a:lnTo>
                    <a:pt x="8521" y="17741"/>
                  </a:lnTo>
                  <a:lnTo>
                    <a:pt x="8432" y="17868"/>
                  </a:lnTo>
                  <a:lnTo>
                    <a:pt x="8356" y="17995"/>
                  </a:lnTo>
                  <a:lnTo>
                    <a:pt x="8280" y="18122"/>
                  </a:lnTo>
                  <a:lnTo>
                    <a:pt x="8191" y="18249"/>
                  </a:lnTo>
                  <a:lnTo>
                    <a:pt x="8115" y="18376"/>
                  </a:lnTo>
                  <a:lnTo>
                    <a:pt x="6680" y="17868"/>
                  </a:lnTo>
                  <a:lnTo>
                    <a:pt x="6553" y="17487"/>
                  </a:lnTo>
                  <a:lnTo>
                    <a:pt x="6515" y="17360"/>
                  </a:lnTo>
                  <a:lnTo>
                    <a:pt x="7442" y="17487"/>
                  </a:lnTo>
                  <a:lnTo>
                    <a:pt x="7366" y="17360"/>
                  </a:lnTo>
                  <a:lnTo>
                    <a:pt x="7277" y="17233"/>
                  </a:lnTo>
                  <a:lnTo>
                    <a:pt x="7048" y="16852"/>
                  </a:lnTo>
                  <a:lnTo>
                    <a:pt x="6629" y="16471"/>
                  </a:lnTo>
                  <a:lnTo>
                    <a:pt x="5969" y="16217"/>
                  </a:lnTo>
                  <a:lnTo>
                    <a:pt x="6197" y="16217"/>
                  </a:lnTo>
                  <a:lnTo>
                    <a:pt x="6248" y="15709"/>
                  </a:lnTo>
                  <a:lnTo>
                    <a:pt x="5854" y="15328"/>
                  </a:lnTo>
                  <a:lnTo>
                    <a:pt x="5549" y="15684"/>
                  </a:lnTo>
                  <a:lnTo>
                    <a:pt x="5181" y="15328"/>
                  </a:lnTo>
                  <a:lnTo>
                    <a:pt x="5334" y="15709"/>
                  </a:lnTo>
                  <a:lnTo>
                    <a:pt x="5410" y="15963"/>
                  </a:lnTo>
                  <a:lnTo>
                    <a:pt x="5549" y="15760"/>
                  </a:lnTo>
                  <a:lnTo>
                    <a:pt x="5765" y="15963"/>
                  </a:lnTo>
                  <a:lnTo>
                    <a:pt x="4800" y="16344"/>
                  </a:lnTo>
                  <a:lnTo>
                    <a:pt x="6070" y="16471"/>
                  </a:lnTo>
                  <a:lnTo>
                    <a:pt x="6045" y="16725"/>
                  </a:lnTo>
                  <a:lnTo>
                    <a:pt x="5930" y="17106"/>
                  </a:lnTo>
                  <a:lnTo>
                    <a:pt x="5816" y="17360"/>
                  </a:lnTo>
                  <a:lnTo>
                    <a:pt x="5346" y="17106"/>
                  </a:lnTo>
                  <a:lnTo>
                    <a:pt x="5448" y="17487"/>
                  </a:lnTo>
                  <a:lnTo>
                    <a:pt x="5549" y="17868"/>
                  </a:lnTo>
                  <a:lnTo>
                    <a:pt x="5740" y="17741"/>
                  </a:lnTo>
                  <a:lnTo>
                    <a:pt x="5892" y="17487"/>
                  </a:lnTo>
                  <a:lnTo>
                    <a:pt x="5969" y="17360"/>
                  </a:lnTo>
                  <a:lnTo>
                    <a:pt x="6045" y="17233"/>
                  </a:lnTo>
                  <a:lnTo>
                    <a:pt x="6070" y="17360"/>
                  </a:lnTo>
                  <a:lnTo>
                    <a:pt x="6172" y="18249"/>
                  </a:lnTo>
                  <a:lnTo>
                    <a:pt x="6858" y="18376"/>
                  </a:lnTo>
                  <a:lnTo>
                    <a:pt x="6629" y="18503"/>
                  </a:lnTo>
                  <a:lnTo>
                    <a:pt x="6616" y="19138"/>
                  </a:lnTo>
                  <a:lnTo>
                    <a:pt x="6794" y="19392"/>
                  </a:lnTo>
                  <a:lnTo>
                    <a:pt x="6883" y="19519"/>
                  </a:lnTo>
                  <a:lnTo>
                    <a:pt x="6972" y="19646"/>
                  </a:lnTo>
                  <a:lnTo>
                    <a:pt x="7061" y="19773"/>
                  </a:lnTo>
                  <a:lnTo>
                    <a:pt x="7150" y="19900"/>
                  </a:lnTo>
                  <a:lnTo>
                    <a:pt x="8547" y="19011"/>
                  </a:lnTo>
                  <a:lnTo>
                    <a:pt x="8610" y="19367"/>
                  </a:lnTo>
                  <a:lnTo>
                    <a:pt x="8724" y="19900"/>
                  </a:lnTo>
                  <a:lnTo>
                    <a:pt x="10363" y="20154"/>
                  </a:lnTo>
                  <a:lnTo>
                    <a:pt x="9182" y="19392"/>
                  </a:lnTo>
                  <a:lnTo>
                    <a:pt x="10553" y="19392"/>
                  </a:lnTo>
                  <a:lnTo>
                    <a:pt x="10515" y="19138"/>
                  </a:lnTo>
                  <a:lnTo>
                    <a:pt x="9486" y="19138"/>
                  </a:lnTo>
                  <a:lnTo>
                    <a:pt x="8978" y="19278"/>
                  </a:lnTo>
                  <a:lnTo>
                    <a:pt x="8788" y="19138"/>
                  </a:lnTo>
                  <a:lnTo>
                    <a:pt x="9486" y="19138"/>
                  </a:lnTo>
                  <a:lnTo>
                    <a:pt x="9982" y="19011"/>
                  </a:lnTo>
                  <a:lnTo>
                    <a:pt x="10477" y="18884"/>
                  </a:lnTo>
                  <a:lnTo>
                    <a:pt x="10515" y="19138"/>
                  </a:lnTo>
                  <a:lnTo>
                    <a:pt x="12865" y="19138"/>
                  </a:lnTo>
                  <a:close/>
                </a:path>
                <a:path w="132715" h="28575">
                  <a:moveTo>
                    <a:pt x="13017" y="22656"/>
                  </a:moveTo>
                  <a:lnTo>
                    <a:pt x="12166" y="21590"/>
                  </a:lnTo>
                  <a:lnTo>
                    <a:pt x="11849" y="21590"/>
                  </a:lnTo>
                  <a:lnTo>
                    <a:pt x="13017" y="22656"/>
                  </a:lnTo>
                  <a:close/>
                </a:path>
                <a:path w="132715" h="28575">
                  <a:moveTo>
                    <a:pt x="13550" y="8724"/>
                  </a:moveTo>
                  <a:lnTo>
                    <a:pt x="13487" y="8470"/>
                  </a:lnTo>
                  <a:lnTo>
                    <a:pt x="13182" y="8724"/>
                  </a:lnTo>
                  <a:lnTo>
                    <a:pt x="13550" y="8724"/>
                  </a:lnTo>
                  <a:close/>
                </a:path>
                <a:path w="132715" h="28575">
                  <a:moveTo>
                    <a:pt x="13906" y="19138"/>
                  </a:moveTo>
                  <a:lnTo>
                    <a:pt x="12865" y="19138"/>
                  </a:lnTo>
                  <a:lnTo>
                    <a:pt x="12992" y="19392"/>
                  </a:lnTo>
                  <a:lnTo>
                    <a:pt x="13906" y="19138"/>
                  </a:lnTo>
                  <a:close/>
                </a:path>
                <a:path w="132715" h="28575">
                  <a:moveTo>
                    <a:pt x="14439" y="18376"/>
                  </a:moveTo>
                  <a:lnTo>
                    <a:pt x="13652" y="18376"/>
                  </a:lnTo>
                  <a:lnTo>
                    <a:pt x="14211" y="18630"/>
                  </a:lnTo>
                  <a:lnTo>
                    <a:pt x="14363" y="18503"/>
                  </a:lnTo>
                  <a:lnTo>
                    <a:pt x="14439" y="18376"/>
                  </a:lnTo>
                  <a:close/>
                </a:path>
                <a:path w="132715" h="28575">
                  <a:moveTo>
                    <a:pt x="14503" y="18757"/>
                  </a:moveTo>
                  <a:lnTo>
                    <a:pt x="14211" y="18630"/>
                  </a:lnTo>
                  <a:lnTo>
                    <a:pt x="14147" y="18884"/>
                  </a:lnTo>
                  <a:lnTo>
                    <a:pt x="14427" y="18884"/>
                  </a:lnTo>
                  <a:lnTo>
                    <a:pt x="14503" y="18757"/>
                  </a:lnTo>
                  <a:close/>
                </a:path>
                <a:path w="132715" h="28575">
                  <a:moveTo>
                    <a:pt x="14782" y="18884"/>
                  </a:moveTo>
                  <a:lnTo>
                    <a:pt x="14427" y="18884"/>
                  </a:lnTo>
                  <a:lnTo>
                    <a:pt x="14363" y="19011"/>
                  </a:lnTo>
                  <a:lnTo>
                    <a:pt x="13906" y="19138"/>
                  </a:lnTo>
                  <a:lnTo>
                    <a:pt x="14744" y="19138"/>
                  </a:lnTo>
                  <a:lnTo>
                    <a:pt x="14782" y="18884"/>
                  </a:lnTo>
                  <a:close/>
                </a:path>
                <a:path w="132715" h="28575">
                  <a:moveTo>
                    <a:pt x="15836" y="19138"/>
                  </a:moveTo>
                  <a:lnTo>
                    <a:pt x="15786" y="18503"/>
                  </a:lnTo>
                  <a:lnTo>
                    <a:pt x="14744" y="19138"/>
                  </a:lnTo>
                  <a:lnTo>
                    <a:pt x="15836" y="19138"/>
                  </a:lnTo>
                  <a:close/>
                </a:path>
                <a:path w="132715" h="28575">
                  <a:moveTo>
                    <a:pt x="15913" y="22313"/>
                  </a:moveTo>
                  <a:lnTo>
                    <a:pt x="15786" y="22225"/>
                  </a:lnTo>
                  <a:lnTo>
                    <a:pt x="15798" y="22440"/>
                  </a:lnTo>
                  <a:lnTo>
                    <a:pt x="15913" y="22313"/>
                  </a:lnTo>
                  <a:close/>
                </a:path>
                <a:path w="132715" h="28575">
                  <a:moveTo>
                    <a:pt x="16154" y="8724"/>
                  </a:moveTo>
                  <a:lnTo>
                    <a:pt x="15443" y="8470"/>
                  </a:lnTo>
                  <a:lnTo>
                    <a:pt x="14427" y="8216"/>
                  </a:lnTo>
                  <a:lnTo>
                    <a:pt x="14376" y="8470"/>
                  </a:lnTo>
                  <a:lnTo>
                    <a:pt x="14338" y="8724"/>
                  </a:lnTo>
                  <a:lnTo>
                    <a:pt x="16154" y="8724"/>
                  </a:lnTo>
                  <a:close/>
                </a:path>
                <a:path w="132715" h="28575">
                  <a:moveTo>
                    <a:pt x="17221" y="23215"/>
                  </a:moveTo>
                  <a:lnTo>
                    <a:pt x="16789" y="22872"/>
                  </a:lnTo>
                  <a:lnTo>
                    <a:pt x="16103" y="22796"/>
                  </a:lnTo>
                  <a:lnTo>
                    <a:pt x="16700" y="23228"/>
                  </a:lnTo>
                  <a:lnTo>
                    <a:pt x="16624" y="23355"/>
                  </a:lnTo>
                  <a:lnTo>
                    <a:pt x="17106" y="23241"/>
                  </a:lnTo>
                  <a:close/>
                </a:path>
                <a:path w="132715" h="28575">
                  <a:moveTo>
                    <a:pt x="20675" y="20904"/>
                  </a:moveTo>
                  <a:lnTo>
                    <a:pt x="20078" y="20523"/>
                  </a:lnTo>
                  <a:lnTo>
                    <a:pt x="20320" y="20726"/>
                  </a:lnTo>
                  <a:lnTo>
                    <a:pt x="20675" y="20904"/>
                  </a:lnTo>
                  <a:close/>
                </a:path>
                <a:path w="132715" h="28575">
                  <a:moveTo>
                    <a:pt x="22936" y="21932"/>
                  </a:moveTo>
                  <a:lnTo>
                    <a:pt x="22212" y="21805"/>
                  </a:lnTo>
                  <a:lnTo>
                    <a:pt x="22136" y="21932"/>
                  </a:lnTo>
                  <a:lnTo>
                    <a:pt x="22809" y="22440"/>
                  </a:lnTo>
                  <a:lnTo>
                    <a:pt x="22834" y="22313"/>
                  </a:lnTo>
                  <a:lnTo>
                    <a:pt x="22936" y="21932"/>
                  </a:lnTo>
                  <a:close/>
                </a:path>
                <a:path w="132715" h="28575">
                  <a:moveTo>
                    <a:pt x="24041" y="13931"/>
                  </a:moveTo>
                  <a:lnTo>
                    <a:pt x="23964" y="13804"/>
                  </a:lnTo>
                  <a:lnTo>
                    <a:pt x="23304" y="13804"/>
                  </a:lnTo>
                  <a:lnTo>
                    <a:pt x="22999" y="13931"/>
                  </a:lnTo>
                  <a:lnTo>
                    <a:pt x="24041" y="13931"/>
                  </a:lnTo>
                  <a:close/>
                </a:path>
                <a:path w="132715" h="28575">
                  <a:moveTo>
                    <a:pt x="24231" y="13804"/>
                  </a:moveTo>
                  <a:lnTo>
                    <a:pt x="23583" y="13296"/>
                  </a:lnTo>
                  <a:lnTo>
                    <a:pt x="23964" y="13804"/>
                  </a:lnTo>
                  <a:lnTo>
                    <a:pt x="24231" y="13804"/>
                  </a:lnTo>
                  <a:close/>
                </a:path>
                <a:path w="132715" h="28575">
                  <a:moveTo>
                    <a:pt x="25234" y="8724"/>
                  </a:moveTo>
                  <a:lnTo>
                    <a:pt x="24028" y="8470"/>
                  </a:lnTo>
                  <a:lnTo>
                    <a:pt x="22821" y="8229"/>
                  </a:lnTo>
                  <a:lnTo>
                    <a:pt x="22186" y="8470"/>
                  </a:lnTo>
                  <a:lnTo>
                    <a:pt x="21551" y="8724"/>
                  </a:lnTo>
                  <a:lnTo>
                    <a:pt x="25234" y="8724"/>
                  </a:lnTo>
                  <a:close/>
                </a:path>
                <a:path w="132715" h="28575">
                  <a:moveTo>
                    <a:pt x="29972" y="23710"/>
                  </a:moveTo>
                  <a:lnTo>
                    <a:pt x="29184" y="23710"/>
                  </a:lnTo>
                  <a:lnTo>
                    <a:pt x="29603" y="24091"/>
                  </a:lnTo>
                  <a:lnTo>
                    <a:pt x="29730" y="23964"/>
                  </a:lnTo>
                  <a:lnTo>
                    <a:pt x="29845" y="23837"/>
                  </a:lnTo>
                  <a:lnTo>
                    <a:pt x="29972" y="23710"/>
                  </a:lnTo>
                  <a:close/>
                </a:path>
                <a:path w="132715" h="28575">
                  <a:moveTo>
                    <a:pt x="30226" y="24218"/>
                  </a:moveTo>
                  <a:lnTo>
                    <a:pt x="30086" y="24345"/>
                  </a:lnTo>
                  <a:lnTo>
                    <a:pt x="29870" y="24472"/>
                  </a:lnTo>
                  <a:lnTo>
                    <a:pt x="30226" y="24345"/>
                  </a:lnTo>
                  <a:lnTo>
                    <a:pt x="30226" y="24218"/>
                  </a:lnTo>
                  <a:close/>
                </a:path>
                <a:path w="132715" h="28575">
                  <a:moveTo>
                    <a:pt x="31521" y="12153"/>
                  </a:moveTo>
                  <a:lnTo>
                    <a:pt x="31445" y="12026"/>
                  </a:lnTo>
                  <a:lnTo>
                    <a:pt x="30975" y="11899"/>
                  </a:lnTo>
                  <a:lnTo>
                    <a:pt x="30429" y="11645"/>
                  </a:lnTo>
                  <a:lnTo>
                    <a:pt x="30429" y="12280"/>
                  </a:lnTo>
                  <a:lnTo>
                    <a:pt x="30746" y="12280"/>
                  </a:lnTo>
                  <a:lnTo>
                    <a:pt x="30670" y="12153"/>
                  </a:lnTo>
                  <a:lnTo>
                    <a:pt x="30899" y="12153"/>
                  </a:lnTo>
                  <a:lnTo>
                    <a:pt x="31280" y="12052"/>
                  </a:lnTo>
                  <a:lnTo>
                    <a:pt x="31521" y="12153"/>
                  </a:lnTo>
                  <a:close/>
                </a:path>
                <a:path w="132715" h="28575">
                  <a:moveTo>
                    <a:pt x="36156" y="25031"/>
                  </a:moveTo>
                  <a:close/>
                </a:path>
                <a:path w="132715" h="28575">
                  <a:moveTo>
                    <a:pt x="37071" y="25133"/>
                  </a:moveTo>
                  <a:lnTo>
                    <a:pt x="36703" y="25184"/>
                  </a:lnTo>
                  <a:lnTo>
                    <a:pt x="36398" y="25133"/>
                  </a:lnTo>
                  <a:lnTo>
                    <a:pt x="37007" y="25374"/>
                  </a:lnTo>
                  <a:lnTo>
                    <a:pt x="37071" y="25133"/>
                  </a:lnTo>
                  <a:close/>
                </a:path>
                <a:path w="132715" h="28575">
                  <a:moveTo>
                    <a:pt x="43053" y="8724"/>
                  </a:moveTo>
                  <a:lnTo>
                    <a:pt x="41465" y="8089"/>
                  </a:lnTo>
                  <a:lnTo>
                    <a:pt x="41732" y="8089"/>
                  </a:lnTo>
                  <a:lnTo>
                    <a:pt x="41643" y="7835"/>
                  </a:lnTo>
                  <a:lnTo>
                    <a:pt x="41605" y="7708"/>
                  </a:lnTo>
                  <a:lnTo>
                    <a:pt x="40132" y="8089"/>
                  </a:lnTo>
                  <a:lnTo>
                    <a:pt x="38125" y="7835"/>
                  </a:lnTo>
                  <a:lnTo>
                    <a:pt x="37655" y="8470"/>
                  </a:lnTo>
                  <a:lnTo>
                    <a:pt x="37566" y="8597"/>
                  </a:lnTo>
                  <a:lnTo>
                    <a:pt x="37477" y="8724"/>
                  </a:lnTo>
                  <a:lnTo>
                    <a:pt x="43053" y="8724"/>
                  </a:lnTo>
                  <a:close/>
                </a:path>
                <a:path w="132715" h="28575">
                  <a:moveTo>
                    <a:pt x="43916" y="7581"/>
                  </a:moveTo>
                  <a:lnTo>
                    <a:pt x="32054" y="7454"/>
                  </a:lnTo>
                  <a:lnTo>
                    <a:pt x="31026" y="6946"/>
                  </a:lnTo>
                  <a:lnTo>
                    <a:pt x="30251" y="8470"/>
                  </a:lnTo>
                  <a:lnTo>
                    <a:pt x="30187" y="8597"/>
                  </a:lnTo>
                  <a:lnTo>
                    <a:pt x="30124" y="8724"/>
                  </a:lnTo>
                  <a:lnTo>
                    <a:pt x="34023" y="8724"/>
                  </a:lnTo>
                  <a:lnTo>
                    <a:pt x="34569" y="8597"/>
                  </a:lnTo>
                  <a:lnTo>
                    <a:pt x="34696" y="8572"/>
                  </a:lnTo>
                  <a:lnTo>
                    <a:pt x="34658" y="8724"/>
                  </a:lnTo>
                  <a:lnTo>
                    <a:pt x="36715" y="8724"/>
                  </a:lnTo>
                  <a:lnTo>
                    <a:pt x="36563" y="8597"/>
                  </a:lnTo>
                  <a:lnTo>
                    <a:pt x="37096" y="8470"/>
                  </a:lnTo>
                  <a:lnTo>
                    <a:pt x="36804" y="8470"/>
                  </a:lnTo>
                  <a:lnTo>
                    <a:pt x="36410" y="8597"/>
                  </a:lnTo>
                  <a:lnTo>
                    <a:pt x="35026" y="8496"/>
                  </a:lnTo>
                  <a:lnTo>
                    <a:pt x="34734" y="8470"/>
                  </a:lnTo>
                  <a:lnTo>
                    <a:pt x="33680" y="8597"/>
                  </a:lnTo>
                  <a:lnTo>
                    <a:pt x="33769" y="8470"/>
                  </a:lnTo>
                  <a:lnTo>
                    <a:pt x="34124" y="8470"/>
                  </a:lnTo>
                  <a:lnTo>
                    <a:pt x="32321" y="7581"/>
                  </a:lnTo>
                  <a:lnTo>
                    <a:pt x="43916" y="7581"/>
                  </a:lnTo>
                  <a:close/>
                </a:path>
                <a:path w="132715" h="28575">
                  <a:moveTo>
                    <a:pt x="44564" y="8724"/>
                  </a:moveTo>
                  <a:lnTo>
                    <a:pt x="44386" y="8597"/>
                  </a:lnTo>
                  <a:lnTo>
                    <a:pt x="44297" y="8724"/>
                  </a:lnTo>
                  <a:lnTo>
                    <a:pt x="44564" y="8724"/>
                  </a:lnTo>
                  <a:close/>
                </a:path>
                <a:path w="132715" h="28575">
                  <a:moveTo>
                    <a:pt x="45262" y="26085"/>
                  </a:moveTo>
                  <a:lnTo>
                    <a:pt x="44767" y="25946"/>
                  </a:lnTo>
                  <a:lnTo>
                    <a:pt x="44729" y="26162"/>
                  </a:lnTo>
                  <a:lnTo>
                    <a:pt x="45262" y="26085"/>
                  </a:lnTo>
                  <a:close/>
                </a:path>
                <a:path w="132715" h="28575">
                  <a:moveTo>
                    <a:pt x="45897" y="7073"/>
                  </a:moveTo>
                  <a:lnTo>
                    <a:pt x="45377" y="7073"/>
                  </a:lnTo>
                  <a:lnTo>
                    <a:pt x="45389" y="7200"/>
                  </a:lnTo>
                  <a:lnTo>
                    <a:pt x="45897" y="7073"/>
                  </a:lnTo>
                  <a:close/>
                </a:path>
                <a:path w="132715" h="28575">
                  <a:moveTo>
                    <a:pt x="49707" y="22961"/>
                  </a:moveTo>
                  <a:lnTo>
                    <a:pt x="49644" y="22821"/>
                  </a:lnTo>
                  <a:lnTo>
                    <a:pt x="49568" y="22694"/>
                  </a:lnTo>
                  <a:lnTo>
                    <a:pt x="49504" y="22567"/>
                  </a:lnTo>
                  <a:lnTo>
                    <a:pt x="49441" y="22440"/>
                  </a:lnTo>
                  <a:lnTo>
                    <a:pt x="49377" y="22313"/>
                  </a:lnTo>
                  <a:lnTo>
                    <a:pt x="48463" y="22313"/>
                  </a:lnTo>
                  <a:lnTo>
                    <a:pt x="49707" y="22961"/>
                  </a:lnTo>
                  <a:close/>
                </a:path>
                <a:path w="132715" h="28575">
                  <a:moveTo>
                    <a:pt x="50419" y="22580"/>
                  </a:moveTo>
                  <a:lnTo>
                    <a:pt x="49936" y="22212"/>
                  </a:lnTo>
                  <a:lnTo>
                    <a:pt x="49669" y="22745"/>
                  </a:lnTo>
                  <a:lnTo>
                    <a:pt x="50419" y="22580"/>
                  </a:lnTo>
                  <a:close/>
                </a:path>
                <a:path w="132715" h="28575">
                  <a:moveTo>
                    <a:pt x="52349" y="8724"/>
                  </a:moveTo>
                  <a:lnTo>
                    <a:pt x="51447" y="8724"/>
                  </a:lnTo>
                  <a:lnTo>
                    <a:pt x="51257" y="8851"/>
                  </a:lnTo>
                  <a:lnTo>
                    <a:pt x="52222" y="8851"/>
                  </a:lnTo>
                  <a:lnTo>
                    <a:pt x="52349" y="8724"/>
                  </a:lnTo>
                  <a:close/>
                </a:path>
                <a:path w="132715" h="28575">
                  <a:moveTo>
                    <a:pt x="52552" y="8724"/>
                  </a:moveTo>
                  <a:lnTo>
                    <a:pt x="52501" y="8470"/>
                  </a:lnTo>
                  <a:lnTo>
                    <a:pt x="52387" y="8597"/>
                  </a:lnTo>
                  <a:lnTo>
                    <a:pt x="52349" y="8724"/>
                  </a:lnTo>
                  <a:lnTo>
                    <a:pt x="52552" y="8724"/>
                  </a:lnTo>
                  <a:close/>
                </a:path>
                <a:path w="132715" h="28575">
                  <a:moveTo>
                    <a:pt x="53962" y="26631"/>
                  </a:moveTo>
                  <a:lnTo>
                    <a:pt x="53314" y="26758"/>
                  </a:lnTo>
                  <a:lnTo>
                    <a:pt x="53086" y="26835"/>
                  </a:lnTo>
                  <a:lnTo>
                    <a:pt x="53962" y="26631"/>
                  </a:lnTo>
                  <a:close/>
                </a:path>
                <a:path w="132715" h="28575">
                  <a:moveTo>
                    <a:pt x="54254" y="23075"/>
                  </a:moveTo>
                  <a:lnTo>
                    <a:pt x="54190" y="22821"/>
                  </a:lnTo>
                  <a:lnTo>
                    <a:pt x="53962" y="23075"/>
                  </a:lnTo>
                  <a:lnTo>
                    <a:pt x="53365" y="23075"/>
                  </a:lnTo>
                  <a:lnTo>
                    <a:pt x="53403" y="22694"/>
                  </a:lnTo>
                  <a:lnTo>
                    <a:pt x="52209" y="22567"/>
                  </a:lnTo>
                  <a:lnTo>
                    <a:pt x="53708" y="23710"/>
                  </a:lnTo>
                  <a:lnTo>
                    <a:pt x="54254" y="23075"/>
                  </a:lnTo>
                  <a:close/>
                </a:path>
                <a:path w="132715" h="28575">
                  <a:moveTo>
                    <a:pt x="55460" y="13550"/>
                  </a:moveTo>
                  <a:lnTo>
                    <a:pt x="54876" y="13042"/>
                  </a:lnTo>
                  <a:lnTo>
                    <a:pt x="54876" y="13169"/>
                  </a:lnTo>
                  <a:lnTo>
                    <a:pt x="54673" y="13296"/>
                  </a:lnTo>
                  <a:lnTo>
                    <a:pt x="55460" y="13550"/>
                  </a:lnTo>
                  <a:close/>
                </a:path>
                <a:path w="132715" h="28575">
                  <a:moveTo>
                    <a:pt x="55651" y="8470"/>
                  </a:moveTo>
                  <a:lnTo>
                    <a:pt x="54749" y="8470"/>
                  </a:lnTo>
                  <a:lnTo>
                    <a:pt x="54813" y="8724"/>
                  </a:lnTo>
                  <a:lnTo>
                    <a:pt x="55372" y="8724"/>
                  </a:lnTo>
                  <a:lnTo>
                    <a:pt x="55651" y="8470"/>
                  </a:lnTo>
                  <a:close/>
                </a:path>
                <a:path w="132715" h="28575">
                  <a:moveTo>
                    <a:pt x="56286" y="9105"/>
                  </a:moveTo>
                  <a:lnTo>
                    <a:pt x="56197" y="8724"/>
                  </a:lnTo>
                  <a:lnTo>
                    <a:pt x="55372" y="8724"/>
                  </a:lnTo>
                  <a:lnTo>
                    <a:pt x="55245" y="8851"/>
                  </a:lnTo>
                  <a:lnTo>
                    <a:pt x="55956" y="9105"/>
                  </a:lnTo>
                  <a:lnTo>
                    <a:pt x="56286" y="9105"/>
                  </a:lnTo>
                  <a:close/>
                </a:path>
                <a:path w="132715" h="28575">
                  <a:moveTo>
                    <a:pt x="56603" y="22567"/>
                  </a:moveTo>
                  <a:lnTo>
                    <a:pt x="56413" y="22694"/>
                  </a:lnTo>
                  <a:lnTo>
                    <a:pt x="56184" y="23075"/>
                  </a:lnTo>
                  <a:lnTo>
                    <a:pt x="56451" y="23075"/>
                  </a:lnTo>
                  <a:lnTo>
                    <a:pt x="56591" y="22821"/>
                  </a:lnTo>
                  <a:lnTo>
                    <a:pt x="56603" y="22567"/>
                  </a:lnTo>
                  <a:close/>
                </a:path>
                <a:path w="132715" h="28575">
                  <a:moveTo>
                    <a:pt x="56642" y="8470"/>
                  </a:moveTo>
                  <a:lnTo>
                    <a:pt x="56146" y="8470"/>
                  </a:lnTo>
                  <a:lnTo>
                    <a:pt x="56197" y="8724"/>
                  </a:lnTo>
                  <a:lnTo>
                    <a:pt x="56616" y="8724"/>
                  </a:lnTo>
                  <a:lnTo>
                    <a:pt x="56642" y="8470"/>
                  </a:lnTo>
                  <a:close/>
                </a:path>
                <a:path w="132715" h="28575">
                  <a:moveTo>
                    <a:pt x="57988" y="8724"/>
                  </a:moveTo>
                  <a:lnTo>
                    <a:pt x="56616" y="8724"/>
                  </a:lnTo>
                  <a:lnTo>
                    <a:pt x="56616" y="8851"/>
                  </a:lnTo>
                  <a:lnTo>
                    <a:pt x="56870" y="8978"/>
                  </a:lnTo>
                  <a:lnTo>
                    <a:pt x="57988" y="8724"/>
                  </a:lnTo>
                  <a:close/>
                </a:path>
                <a:path w="132715" h="28575">
                  <a:moveTo>
                    <a:pt x="58572" y="22898"/>
                  </a:moveTo>
                  <a:lnTo>
                    <a:pt x="58254" y="22847"/>
                  </a:lnTo>
                  <a:lnTo>
                    <a:pt x="58013" y="22834"/>
                  </a:lnTo>
                  <a:lnTo>
                    <a:pt x="57988" y="23202"/>
                  </a:lnTo>
                  <a:lnTo>
                    <a:pt x="58369" y="22974"/>
                  </a:lnTo>
                  <a:lnTo>
                    <a:pt x="58572" y="22898"/>
                  </a:lnTo>
                  <a:close/>
                </a:path>
                <a:path w="132715" h="28575">
                  <a:moveTo>
                    <a:pt x="59385" y="22923"/>
                  </a:moveTo>
                  <a:lnTo>
                    <a:pt x="59080" y="22796"/>
                  </a:lnTo>
                  <a:lnTo>
                    <a:pt x="58813" y="22821"/>
                  </a:lnTo>
                  <a:lnTo>
                    <a:pt x="58572" y="22910"/>
                  </a:lnTo>
                  <a:lnTo>
                    <a:pt x="58826" y="22948"/>
                  </a:lnTo>
                  <a:lnTo>
                    <a:pt x="59118" y="23025"/>
                  </a:lnTo>
                  <a:lnTo>
                    <a:pt x="59385" y="22923"/>
                  </a:lnTo>
                  <a:close/>
                </a:path>
                <a:path w="132715" h="28575">
                  <a:moveTo>
                    <a:pt x="60007" y="25730"/>
                  </a:moveTo>
                  <a:lnTo>
                    <a:pt x="59791" y="25679"/>
                  </a:lnTo>
                  <a:lnTo>
                    <a:pt x="59702" y="25831"/>
                  </a:lnTo>
                  <a:lnTo>
                    <a:pt x="59867" y="25781"/>
                  </a:lnTo>
                  <a:lnTo>
                    <a:pt x="60007" y="25730"/>
                  </a:lnTo>
                  <a:close/>
                </a:path>
                <a:path w="132715" h="28575">
                  <a:moveTo>
                    <a:pt x="63157" y="1943"/>
                  </a:moveTo>
                  <a:lnTo>
                    <a:pt x="63030" y="2781"/>
                  </a:lnTo>
                  <a:lnTo>
                    <a:pt x="63144" y="2400"/>
                  </a:lnTo>
                  <a:lnTo>
                    <a:pt x="63119" y="2235"/>
                  </a:lnTo>
                  <a:lnTo>
                    <a:pt x="63157" y="1943"/>
                  </a:lnTo>
                  <a:close/>
                </a:path>
                <a:path w="132715" h="28575">
                  <a:moveTo>
                    <a:pt x="64439" y="5384"/>
                  </a:moveTo>
                  <a:lnTo>
                    <a:pt x="64325" y="5626"/>
                  </a:lnTo>
                  <a:lnTo>
                    <a:pt x="64274" y="5270"/>
                  </a:lnTo>
                  <a:lnTo>
                    <a:pt x="64401" y="3009"/>
                  </a:lnTo>
                  <a:lnTo>
                    <a:pt x="64211" y="4876"/>
                  </a:lnTo>
                  <a:lnTo>
                    <a:pt x="64173" y="4724"/>
                  </a:lnTo>
                  <a:lnTo>
                    <a:pt x="64147" y="5384"/>
                  </a:lnTo>
                  <a:lnTo>
                    <a:pt x="63957" y="7353"/>
                  </a:lnTo>
                  <a:lnTo>
                    <a:pt x="64096" y="6870"/>
                  </a:lnTo>
                  <a:lnTo>
                    <a:pt x="64084" y="7353"/>
                  </a:lnTo>
                  <a:lnTo>
                    <a:pt x="64211" y="6438"/>
                  </a:lnTo>
                  <a:lnTo>
                    <a:pt x="64376" y="5842"/>
                  </a:lnTo>
                  <a:lnTo>
                    <a:pt x="64350" y="5702"/>
                  </a:lnTo>
                  <a:lnTo>
                    <a:pt x="64439" y="5384"/>
                  </a:lnTo>
                  <a:close/>
                </a:path>
                <a:path w="132715" h="28575">
                  <a:moveTo>
                    <a:pt x="69049" y="27520"/>
                  </a:moveTo>
                  <a:lnTo>
                    <a:pt x="68808" y="27520"/>
                  </a:lnTo>
                  <a:lnTo>
                    <a:pt x="68453" y="27647"/>
                  </a:lnTo>
                  <a:lnTo>
                    <a:pt x="69049" y="27520"/>
                  </a:lnTo>
                  <a:close/>
                </a:path>
                <a:path w="132715" h="28575">
                  <a:moveTo>
                    <a:pt x="70370" y="8724"/>
                  </a:moveTo>
                  <a:lnTo>
                    <a:pt x="69392" y="8724"/>
                  </a:lnTo>
                  <a:lnTo>
                    <a:pt x="69430" y="8851"/>
                  </a:lnTo>
                  <a:lnTo>
                    <a:pt x="70358" y="8851"/>
                  </a:lnTo>
                  <a:lnTo>
                    <a:pt x="70370" y="8724"/>
                  </a:lnTo>
                  <a:close/>
                </a:path>
                <a:path w="132715" h="28575">
                  <a:moveTo>
                    <a:pt x="71323" y="27381"/>
                  </a:moveTo>
                  <a:lnTo>
                    <a:pt x="71094" y="27444"/>
                  </a:lnTo>
                  <a:lnTo>
                    <a:pt x="71323" y="27381"/>
                  </a:lnTo>
                  <a:close/>
                </a:path>
                <a:path w="132715" h="28575">
                  <a:moveTo>
                    <a:pt x="72631" y="2349"/>
                  </a:moveTo>
                  <a:lnTo>
                    <a:pt x="72593" y="2527"/>
                  </a:lnTo>
                  <a:lnTo>
                    <a:pt x="72631" y="2349"/>
                  </a:lnTo>
                  <a:close/>
                </a:path>
                <a:path w="132715" h="28575">
                  <a:moveTo>
                    <a:pt x="73063" y="406"/>
                  </a:moveTo>
                  <a:lnTo>
                    <a:pt x="72885" y="406"/>
                  </a:lnTo>
                  <a:lnTo>
                    <a:pt x="72644" y="406"/>
                  </a:lnTo>
                  <a:lnTo>
                    <a:pt x="72453" y="406"/>
                  </a:lnTo>
                  <a:lnTo>
                    <a:pt x="72542" y="1854"/>
                  </a:lnTo>
                  <a:lnTo>
                    <a:pt x="72745" y="1270"/>
                  </a:lnTo>
                  <a:lnTo>
                    <a:pt x="72796" y="1600"/>
                  </a:lnTo>
                  <a:lnTo>
                    <a:pt x="72936" y="990"/>
                  </a:lnTo>
                  <a:lnTo>
                    <a:pt x="73063" y="406"/>
                  </a:lnTo>
                  <a:close/>
                </a:path>
                <a:path w="132715" h="28575">
                  <a:moveTo>
                    <a:pt x="73698" y="27393"/>
                  </a:moveTo>
                  <a:lnTo>
                    <a:pt x="73533" y="27266"/>
                  </a:lnTo>
                  <a:lnTo>
                    <a:pt x="73367" y="27393"/>
                  </a:lnTo>
                  <a:lnTo>
                    <a:pt x="73698" y="27393"/>
                  </a:lnTo>
                  <a:close/>
                </a:path>
                <a:path w="132715" h="28575">
                  <a:moveTo>
                    <a:pt x="75857" y="21590"/>
                  </a:moveTo>
                  <a:lnTo>
                    <a:pt x="75653" y="21653"/>
                  </a:lnTo>
                  <a:lnTo>
                    <a:pt x="75425" y="21755"/>
                  </a:lnTo>
                  <a:lnTo>
                    <a:pt x="75552" y="21729"/>
                  </a:lnTo>
                  <a:lnTo>
                    <a:pt x="75857" y="21590"/>
                  </a:lnTo>
                  <a:close/>
                </a:path>
                <a:path w="132715" h="28575">
                  <a:moveTo>
                    <a:pt x="76149" y="26136"/>
                  </a:moveTo>
                  <a:lnTo>
                    <a:pt x="76009" y="26073"/>
                  </a:lnTo>
                  <a:lnTo>
                    <a:pt x="75819" y="26060"/>
                  </a:lnTo>
                  <a:lnTo>
                    <a:pt x="76149" y="26136"/>
                  </a:lnTo>
                  <a:close/>
                </a:path>
                <a:path w="132715" h="28575">
                  <a:moveTo>
                    <a:pt x="78549" y="8724"/>
                  </a:moveTo>
                  <a:lnTo>
                    <a:pt x="77711" y="8724"/>
                  </a:lnTo>
                  <a:lnTo>
                    <a:pt x="78003" y="9105"/>
                  </a:lnTo>
                  <a:lnTo>
                    <a:pt x="78549" y="8724"/>
                  </a:lnTo>
                  <a:close/>
                </a:path>
                <a:path w="132715" h="28575">
                  <a:moveTo>
                    <a:pt x="79451" y="12979"/>
                  </a:moveTo>
                  <a:lnTo>
                    <a:pt x="79197" y="13055"/>
                  </a:lnTo>
                  <a:lnTo>
                    <a:pt x="79387" y="13055"/>
                  </a:lnTo>
                  <a:close/>
                </a:path>
                <a:path w="132715" h="28575">
                  <a:moveTo>
                    <a:pt x="83019" y="20662"/>
                  </a:moveTo>
                  <a:lnTo>
                    <a:pt x="82562" y="20662"/>
                  </a:lnTo>
                  <a:lnTo>
                    <a:pt x="83019" y="20789"/>
                  </a:lnTo>
                  <a:lnTo>
                    <a:pt x="83019" y="20662"/>
                  </a:lnTo>
                  <a:close/>
                </a:path>
                <a:path w="132715" h="28575">
                  <a:moveTo>
                    <a:pt x="83413" y="13042"/>
                  </a:moveTo>
                  <a:lnTo>
                    <a:pt x="83096" y="13169"/>
                  </a:lnTo>
                  <a:lnTo>
                    <a:pt x="82892" y="13296"/>
                  </a:lnTo>
                  <a:lnTo>
                    <a:pt x="83388" y="13169"/>
                  </a:lnTo>
                  <a:lnTo>
                    <a:pt x="83413" y="13042"/>
                  </a:lnTo>
                  <a:close/>
                </a:path>
                <a:path w="132715" h="28575">
                  <a:moveTo>
                    <a:pt x="85902" y="7708"/>
                  </a:moveTo>
                  <a:lnTo>
                    <a:pt x="85636" y="7073"/>
                  </a:lnTo>
                  <a:lnTo>
                    <a:pt x="84048" y="7454"/>
                  </a:lnTo>
                  <a:lnTo>
                    <a:pt x="83731" y="7454"/>
                  </a:lnTo>
                  <a:lnTo>
                    <a:pt x="83705" y="7708"/>
                  </a:lnTo>
                  <a:lnTo>
                    <a:pt x="85902" y="7708"/>
                  </a:lnTo>
                  <a:close/>
                </a:path>
                <a:path w="132715" h="28575">
                  <a:moveTo>
                    <a:pt x="88646" y="25831"/>
                  </a:moveTo>
                  <a:lnTo>
                    <a:pt x="88442" y="25565"/>
                  </a:lnTo>
                  <a:lnTo>
                    <a:pt x="88506" y="25717"/>
                  </a:lnTo>
                  <a:lnTo>
                    <a:pt x="88646" y="25831"/>
                  </a:lnTo>
                  <a:close/>
                </a:path>
                <a:path w="132715" h="28575">
                  <a:moveTo>
                    <a:pt x="91655" y="19138"/>
                  </a:moveTo>
                  <a:lnTo>
                    <a:pt x="16840" y="19138"/>
                  </a:lnTo>
                  <a:lnTo>
                    <a:pt x="15836" y="19138"/>
                  </a:lnTo>
                  <a:lnTo>
                    <a:pt x="15849" y="19392"/>
                  </a:lnTo>
                  <a:lnTo>
                    <a:pt x="16357" y="19392"/>
                  </a:lnTo>
                  <a:lnTo>
                    <a:pt x="16598" y="19265"/>
                  </a:lnTo>
                  <a:lnTo>
                    <a:pt x="16408" y="19392"/>
                  </a:lnTo>
                  <a:lnTo>
                    <a:pt x="91528" y="19392"/>
                  </a:lnTo>
                  <a:lnTo>
                    <a:pt x="91655" y="19138"/>
                  </a:lnTo>
                  <a:close/>
                </a:path>
                <a:path w="132715" h="28575">
                  <a:moveTo>
                    <a:pt x="91909" y="19138"/>
                  </a:moveTo>
                  <a:lnTo>
                    <a:pt x="91719" y="19011"/>
                  </a:lnTo>
                  <a:lnTo>
                    <a:pt x="91655" y="19138"/>
                  </a:lnTo>
                  <a:lnTo>
                    <a:pt x="91909" y="19138"/>
                  </a:lnTo>
                  <a:close/>
                </a:path>
                <a:path w="132715" h="28575">
                  <a:moveTo>
                    <a:pt x="93827" y="13296"/>
                  </a:moveTo>
                  <a:lnTo>
                    <a:pt x="93535" y="13296"/>
                  </a:lnTo>
                  <a:lnTo>
                    <a:pt x="93433" y="13804"/>
                  </a:lnTo>
                  <a:lnTo>
                    <a:pt x="93827" y="13296"/>
                  </a:lnTo>
                  <a:close/>
                </a:path>
                <a:path w="132715" h="28575">
                  <a:moveTo>
                    <a:pt x="94716" y="19062"/>
                  </a:moveTo>
                  <a:close/>
                </a:path>
                <a:path w="132715" h="28575">
                  <a:moveTo>
                    <a:pt x="95796" y="19024"/>
                  </a:moveTo>
                  <a:lnTo>
                    <a:pt x="95491" y="18999"/>
                  </a:lnTo>
                  <a:lnTo>
                    <a:pt x="95097" y="19011"/>
                  </a:lnTo>
                  <a:lnTo>
                    <a:pt x="94716" y="19062"/>
                  </a:lnTo>
                  <a:lnTo>
                    <a:pt x="95796" y="19024"/>
                  </a:lnTo>
                  <a:close/>
                </a:path>
                <a:path w="132715" h="28575">
                  <a:moveTo>
                    <a:pt x="99733" y="18694"/>
                  </a:moveTo>
                  <a:lnTo>
                    <a:pt x="98971" y="18516"/>
                  </a:lnTo>
                  <a:lnTo>
                    <a:pt x="99187" y="18719"/>
                  </a:lnTo>
                  <a:lnTo>
                    <a:pt x="99415" y="18821"/>
                  </a:lnTo>
                  <a:lnTo>
                    <a:pt x="99631" y="18872"/>
                  </a:lnTo>
                  <a:lnTo>
                    <a:pt x="99733" y="18694"/>
                  </a:lnTo>
                  <a:close/>
                </a:path>
                <a:path w="132715" h="28575">
                  <a:moveTo>
                    <a:pt x="100736" y="23977"/>
                  </a:moveTo>
                  <a:lnTo>
                    <a:pt x="100482" y="23279"/>
                  </a:lnTo>
                  <a:lnTo>
                    <a:pt x="100152" y="23456"/>
                  </a:lnTo>
                  <a:lnTo>
                    <a:pt x="100190" y="24269"/>
                  </a:lnTo>
                  <a:lnTo>
                    <a:pt x="100736" y="23977"/>
                  </a:lnTo>
                  <a:close/>
                </a:path>
                <a:path w="132715" h="28575">
                  <a:moveTo>
                    <a:pt x="101866" y="23253"/>
                  </a:moveTo>
                  <a:lnTo>
                    <a:pt x="101727" y="23139"/>
                  </a:lnTo>
                  <a:lnTo>
                    <a:pt x="101511" y="23202"/>
                  </a:lnTo>
                  <a:lnTo>
                    <a:pt x="101866" y="23253"/>
                  </a:lnTo>
                  <a:close/>
                </a:path>
                <a:path w="132715" h="28575">
                  <a:moveTo>
                    <a:pt x="103771" y="8724"/>
                  </a:moveTo>
                  <a:lnTo>
                    <a:pt x="102920" y="8724"/>
                  </a:lnTo>
                  <a:lnTo>
                    <a:pt x="102920" y="8851"/>
                  </a:lnTo>
                  <a:lnTo>
                    <a:pt x="103771" y="8724"/>
                  </a:lnTo>
                  <a:close/>
                </a:path>
                <a:path w="132715" h="28575">
                  <a:moveTo>
                    <a:pt x="105791" y="7073"/>
                  </a:moveTo>
                  <a:lnTo>
                    <a:pt x="105194" y="7073"/>
                  </a:lnTo>
                  <a:lnTo>
                    <a:pt x="105689" y="7200"/>
                  </a:lnTo>
                  <a:lnTo>
                    <a:pt x="105791" y="7073"/>
                  </a:lnTo>
                  <a:close/>
                </a:path>
                <a:path w="132715" h="28575">
                  <a:moveTo>
                    <a:pt x="111696" y="8724"/>
                  </a:moveTo>
                  <a:lnTo>
                    <a:pt x="111201" y="8724"/>
                  </a:lnTo>
                  <a:lnTo>
                    <a:pt x="111467" y="8851"/>
                  </a:lnTo>
                  <a:lnTo>
                    <a:pt x="111696" y="8724"/>
                  </a:lnTo>
                  <a:close/>
                </a:path>
                <a:path w="132715" h="28575">
                  <a:moveTo>
                    <a:pt x="115214" y="20408"/>
                  </a:moveTo>
                  <a:lnTo>
                    <a:pt x="114935" y="20408"/>
                  </a:lnTo>
                  <a:lnTo>
                    <a:pt x="115201" y="20662"/>
                  </a:lnTo>
                  <a:lnTo>
                    <a:pt x="115214" y="20408"/>
                  </a:lnTo>
                  <a:close/>
                </a:path>
                <a:path w="132715" h="28575">
                  <a:moveTo>
                    <a:pt x="115608" y="21043"/>
                  </a:moveTo>
                  <a:lnTo>
                    <a:pt x="115201" y="20662"/>
                  </a:lnTo>
                  <a:lnTo>
                    <a:pt x="114947" y="21043"/>
                  </a:lnTo>
                  <a:lnTo>
                    <a:pt x="115608" y="21043"/>
                  </a:lnTo>
                  <a:close/>
                </a:path>
                <a:path w="132715" h="28575">
                  <a:moveTo>
                    <a:pt x="120561" y="7073"/>
                  </a:moveTo>
                  <a:lnTo>
                    <a:pt x="120307" y="7073"/>
                  </a:lnTo>
                  <a:lnTo>
                    <a:pt x="120116" y="7200"/>
                  </a:lnTo>
                  <a:lnTo>
                    <a:pt x="120561" y="7073"/>
                  </a:lnTo>
                  <a:close/>
                </a:path>
                <a:path w="132715" h="28575">
                  <a:moveTo>
                    <a:pt x="121373" y="8597"/>
                  </a:moveTo>
                  <a:lnTo>
                    <a:pt x="121056" y="8597"/>
                  </a:lnTo>
                  <a:lnTo>
                    <a:pt x="121043" y="8724"/>
                  </a:lnTo>
                  <a:lnTo>
                    <a:pt x="121373" y="8597"/>
                  </a:lnTo>
                  <a:close/>
                </a:path>
                <a:path w="132715" h="28575">
                  <a:moveTo>
                    <a:pt x="121983" y="20294"/>
                  </a:moveTo>
                  <a:lnTo>
                    <a:pt x="121513" y="20332"/>
                  </a:lnTo>
                  <a:lnTo>
                    <a:pt x="121018" y="20129"/>
                  </a:lnTo>
                  <a:lnTo>
                    <a:pt x="120802" y="20256"/>
                  </a:lnTo>
                  <a:lnTo>
                    <a:pt x="121081" y="20574"/>
                  </a:lnTo>
                  <a:lnTo>
                    <a:pt x="121691" y="20701"/>
                  </a:lnTo>
                  <a:lnTo>
                    <a:pt x="121983" y="20294"/>
                  </a:lnTo>
                  <a:close/>
                </a:path>
                <a:path w="132715" h="28575">
                  <a:moveTo>
                    <a:pt x="125488" y="19392"/>
                  </a:moveTo>
                  <a:lnTo>
                    <a:pt x="125234" y="19519"/>
                  </a:lnTo>
                  <a:lnTo>
                    <a:pt x="125120" y="19646"/>
                  </a:lnTo>
                  <a:lnTo>
                    <a:pt x="125006" y="19773"/>
                  </a:lnTo>
                  <a:lnTo>
                    <a:pt x="124739" y="19646"/>
                  </a:lnTo>
                  <a:lnTo>
                    <a:pt x="124828" y="19519"/>
                  </a:lnTo>
                  <a:lnTo>
                    <a:pt x="124917" y="19392"/>
                  </a:lnTo>
                  <a:lnTo>
                    <a:pt x="124536" y="19519"/>
                  </a:lnTo>
                  <a:lnTo>
                    <a:pt x="123977" y="19773"/>
                  </a:lnTo>
                  <a:lnTo>
                    <a:pt x="123266" y="20281"/>
                  </a:lnTo>
                  <a:lnTo>
                    <a:pt x="125196" y="19900"/>
                  </a:lnTo>
                  <a:lnTo>
                    <a:pt x="125272" y="19773"/>
                  </a:lnTo>
                  <a:lnTo>
                    <a:pt x="125336" y="19646"/>
                  </a:lnTo>
                  <a:lnTo>
                    <a:pt x="125412" y="19519"/>
                  </a:lnTo>
                  <a:lnTo>
                    <a:pt x="125488" y="19392"/>
                  </a:lnTo>
                  <a:close/>
                </a:path>
                <a:path w="132715" h="28575">
                  <a:moveTo>
                    <a:pt x="128892" y="9105"/>
                  </a:moveTo>
                  <a:lnTo>
                    <a:pt x="128841" y="8724"/>
                  </a:lnTo>
                  <a:lnTo>
                    <a:pt x="128371" y="8724"/>
                  </a:lnTo>
                  <a:lnTo>
                    <a:pt x="128701" y="9105"/>
                  </a:lnTo>
                  <a:lnTo>
                    <a:pt x="128892" y="9105"/>
                  </a:lnTo>
                  <a:close/>
                </a:path>
                <a:path w="132715" h="28575">
                  <a:moveTo>
                    <a:pt x="130149" y="15074"/>
                  </a:moveTo>
                  <a:lnTo>
                    <a:pt x="124777" y="15074"/>
                  </a:lnTo>
                  <a:lnTo>
                    <a:pt x="121450" y="15074"/>
                  </a:lnTo>
                  <a:lnTo>
                    <a:pt x="121450" y="19138"/>
                  </a:lnTo>
                  <a:lnTo>
                    <a:pt x="121069" y="19138"/>
                  </a:lnTo>
                  <a:lnTo>
                    <a:pt x="121158" y="19011"/>
                  </a:lnTo>
                  <a:lnTo>
                    <a:pt x="121246" y="18884"/>
                  </a:lnTo>
                  <a:lnTo>
                    <a:pt x="121335" y="18757"/>
                  </a:lnTo>
                  <a:lnTo>
                    <a:pt x="121424" y="18630"/>
                  </a:lnTo>
                  <a:lnTo>
                    <a:pt x="121450" y="19138"/>
                  </a:lnTo>
                  <a:lnTo>
                    <a:pt x="121450" y="15074"/>
                  </a:lnTo>
                  <a:lnTo>
                    <a:pt x="120624" y="15074"/>
                  </a:lnTo>
                  <a:lnTo>
                    <a:pt x="118770" y="15201"/>
                  </a:lnTo>
                  <a:lnTo>
                    <a:pt x="117309" y="15328"/>
                  </a:lnTo>
                  <a:lnTo>
                    <a:pt x="117475" y="15709"/>
                  </a:lnTo>
                  <a:lnTo>
                    <a:pt x="117602" y="15963"/>
                  </a:lnTo>
                  <a:lnTo>
                    <a:pt x="117716" y="16217"/>
                  </a:lnTo>
                  <a:lnTo>
                    <a:pt x="117830" y="16471"/>
                  </a:lnTo>
                  <a:lnTo>
                    <a:pt x="117944" y="16725"/>
                  </a:lnTo>
                  <a:lnTo>
                    <a:pt x="118008" y="16852"/>
                  </a:lnTo>
                  <a:lnTo>
                    <a:pt x="118122" y="17106"/>
                  </a:lnTo>
                  <a:lnTo>
                    <a:pt x="118186" y="17233"/>
                  </a:lnTo>
                  <a:lnTo>
                    <a:pt x="118300" y="17487"/>
                  </a:lnTo>
                  <a:lnTo>
                    <a:pt x="117957" y="17360"/>
                  </a:lnTo>
                  <a:lnTo>
                    <a:pt x="116293" y="16725"/>
                  </a:lnTo>
                  <a:lnTo>
                    <a:pt x="116700" y="15963"/>
                  </a:lnTo>
                  <a:lnTo>
                    <a:pt x="113893" y="17360"/>
                  </a:lnTo>
                  <a:lnTo>
                    <a:pt x="110667" y="16852"/>
                  </a:lnTo>
                  <a:lnTo>
                    <a:pt x="109296" y="17424"/>
                  </a:lnTo>
                  <a:lnTo>
                    <a:pt x="109296" y="22821"/>
                  </a:lnTo>
                  <a:lnTo>
                    <a:pt x="107480" y="22821"/>
                  </a:lnTo>
                  <a:lnTo>
                    <a:pt x="107823" y="22313"/>
                  </a:lnTo>
                  <a:lnTo>
                    <a:pt x="108877" y="22313"/>
                  </a:lnTo>
                  <a:lnTo>
                    <a:pt x="109245" y="22567"/>
                  </a:lnTo>
                  <a:lnTo>
                    <a:pt x="109029" y="22694"/>
                  </a:lnTo>
                  <a:lnTo>
                    <a:pt x="109296" y="22821"/>
                  </a:lnTo>
                  <a:lnTo>
                    <a:pt x="109296" y="17424"/>
                  </a:lnTo>
                  <a:lnTo>
                    <a:pt x="108864" y="17602"/>
                  </a:lnTo>
                  <a:lnTo>
                    <a:pt x="108864" y="22301"/>
                  </a:lnTo>
                  <a:lnTo>
                    <a:pt x="107886" y="22225"/>
                  </a:lnTo>
                  <a:lnTo>
                    <a:pt x="108077" y="21932"/>
                  </a:lnTo>
                  <a:lnTo>
                    <a:pt x="108165" y="21805"/>
                  </a:lnTo>
                  <a:lnTo>
                    <a:pt x="108864" y="22301"/>
                  </a:lnTo>
                  <a:lnTo>
                    <a:pt x="108864" y="17602"/>
                  </a:lnTo>
                  <a:lnTo>
                    <a:pt x="107873" y="17995"/>
                  </a:lnTo>
                  <a:lnTo>
                    <a:pt x="107950" y="17741"/>
                  </a:lnTo>
                  <a:lnTo>
                    <a:pt x="107721" y="17741"/>
                  </a:lnTo>
                  <a:lnTo>
                    <a:pt x="108280" y="17487"/>
                  </a:lnTo>
                  <a:lnTo>
                    <a:pt x="107594" y="17106"/>
                  </a:lnTo>
                  <a:lnTo>
                    <a:pt x="107518" y="22186"/>
                  </a:lnTo>
                  <a:lnTo>
                    <a:pt x="106641" y="22123"/>
                  </a:lnTo>
                  <a:lnTo>
                    <a:pt x="106641" y="22821"/>
                  </a:lnTo>
                  <a:lnTo>
                    <a:pt x="105867" y="22821"/>
                  </a:lnTo>
                  <a:lnTo>
                    <a:pt x="105765" y="22567"/>
                  </a:lnTo>
                  <a:lnTo>
                    <a:pt x="105702" y="22440"/>
                  </a:lnTo>
                  <a:lnTo>
                    <a:pt x="105651" y="22313"/>
                  </a:lnTo>
                  <a:lnTo>
                    <a:pt x="106514" y="22313"/>
                  </a:lnTo>
                  <a:lnTo>
                    <a:pt x="106641" y="22821"/>
                  </a:lnTo>
                  <a:lnTo>
                    <a:pt x="106641" y="22123"/>
                  </a:lnTo>
                  <a:lnTo>
                    <a:pt x="105994" y="22059"/>
                  </a:lnTo>
                  <a:lnTo>
                    <a:pt x="105498" y="21932"/>
                  </a:lnTo>
                  <a:lnTo>
                    <a:pt x="105524" y="22821"/>
                  </a:lnTo>
                  <a:lnTo>
                    <a:pt x="103009" y="22821"/>
                  </a:lnTo>
                  <a:lnTo>
                    <a:pt x="103873" y="22567"/>
                  </a:lnTo>
                  <a:lnTo>
                    <a:pt x="104775" y="22440"/>
                  </a:lnTo>
                  <a:lnTo>
                    <a:pt x="104736" y="22567"/>
                  </a:lnTo>
                  <a:lnTo>
                    <a:pt x="105524" y="22821"/>
                  </a:lnTo>
                  <a:lnTo>
                    <a:pt x="105524" y="22021"/>
                  </a:lnTo>
                  <a:lnTo>
                    <a:pt x="104470" y="21932"/>
                  </a:lnTo>
                  <a:lnTo>
                    <a:pt x="105486" y="21932"/>
                  </a:lnTo>
                  <a:lnTo>
                    <a:pt x="105435" y="21805"/>
                  </a:lnTo>
                  <a:lnTo>
                    <a:pt x="105321" y="21551"/>
                  </a:lnTo>
                  <a:lnTo>
                    <a:pt x="105270" y="21424"/>
                  </a:lnTo>
                  <a:lnTo>
                    <a:pt x="105956" y="21424"/>
                  </a:lnTo>
                  <a:lnTo>
                    <a:pt x="106692" y="21551"/>
                  </a:lnTo>
                  <a:lnTo>
                    <a:pt x="107518" y="22186"/>
                  </a:lnTo>
                  <a:lnTo>
                    <a:pt x="107518" y="17145"/>
                  </a:lnTo>
                  <a:lnTo>
                    <a:pt x="106019" y="17868"/>
                  </a:lnTo>
                  <a:lnTo>
                    <a:pt x="106070" y="18249"/>
                  </a:lnTo>
                  <a:lnTo>
                    <a:pt x="105613" y="18249"/>
                  </a:lnTo>
                  <a:lnTo>
                    <a:pt x="105702" y="18122"/>
                  </a:lnTo>
                  <a:lnTo>
                    <a:pt x="105803" y="17995"/>
                  </a:lnTo>
                  <a:lnTo>
                    <a:pt x="105905" y="17868"/>
                  </a:lnTo>
                  <a:lnTo>
                    <a:pt x="104940" y="17487"/>
                  </a:lnTo>
                  <a:lnTo>
                    <a:pt x="104762" y="17741"/>
                  </a:lnTo>
                  <a:lnTo>
                    <a:pt x="104673" y="17868"/>
                  </a:lnTo>
                  <a:lnTo>
                    <a:pt x="104584" y="17995"/>
                  </a:lnTo>
                  <a:lnTo>
                    <a:pt x="104495" y="18122"/>
                  </a:lnTo>
                  <a:lnTo>
                    <a:pt x="104406" y="18249"/>
                  </a:lnTo>
                  <a:lnTo>
                    <a:pt x="104317" y="18376"/>
                  </a:lnTo>
                  <a:lnTo>
                    <a:pt x="104241" y="18503"/>
                  </a:lnTo>
                  <a:lnTo>
                    <a:pt x="104152" y="18630"/>
                  </a:lnTo>
                  <a:lnTo>
                    <a:pt x="104051" y="18503"/>
                  </a:lnTo>
                  <a:lnTo>
                    <a:pt x="103949" y="18376"/>
                  </a:lnTo>
                  <a:lnTo>
                    <a:pt x="103847" y="18249"/>
                  </a:lnTo>
                  <a:lnTo>
                    <a:pt x="103644" y="18249"/>
                  </a:lnTo>
                  <a:lnTo>
                    <a:pt x="102247" y="18249"/>
                  </a:lnTo>
                  <a:lnTo>
                    <a:pt x="102362" y="18376"/>
                  </a:lnTo>
                  <a:lnTo>
                    <a:pt x="102476" y="18503"/>
                  </a:lnTo>
                  <a:lnTo>
                    <a:pt x="102603" y="18630"/>
                  </a:lnTo>
                  <a:lnTo>
                    <a:pt x="101473" y="18503"/>
                  </a:lnTo>
                  <a:lnTo>
                    <a:pt x="101193" y="18707"/>
                  </a:lnTo>
                  <a:lnTo>
                    <a:pt x="101193" y="22821"/>
                  </a:lnTo>
                  <a:lnTo>
                    <a:pt x="99504" y="22821"/>
                  </a:lnTo>
                  <a:lnTo>
                    <a:pt x="100177" y="22313"/>
                  </a:lnTo>
                  <a:lnTo>
                    <a:pt x="100507" y="22313"/>
                  </a:lnTo>
                  <a:lnTo>
                    <a:pt x="101193" y="22821"/>
                  </a:lnTo>
                  <a:lnTo>
                    <a:pt x="101193" y="18707"/>
                  </a:lnTo>
                  <a:lnTo>
                    <a:pt x="100545" y="19138"/>
                  </a:lnTo>
                  <a:lnTo>
                    <a:pt x="99631" y="18884"/>
                  </a:lnTo>
                  <a:lnTo>
                    <a:pt x="99491" y="19138"/>
                  </a:lnTo>
                  <a:lnTo>
                    <a:pt x="99364" y="19138"/>
                  </a:lnTo>
                  <a:lnTo>
                    <a:pt x="99364" y="19392"/>
                  </a:lnTo>
                  <a:lnTo>
                    <a:pt x="99288" y="19519"/>
                  </a:lnTo>
                  <a:lnTo>
                    <a:pt x="99225" y="19646"/>
                  </a:lnTo>
                  <a:lnTo>
                    <a:pt x="99161" y="19773"/>
                  </a:lnTo>
                  <a:lnTo>
                    <a:pt x="98539" y="19392"/>
                  </a:lnTo>
                  <a:lnTo>
                    <a:pt x="99364" y="19392"/>
                  </a:lnTo>
                  <a:lnTo>
                    <a:pt x="99364" y="19138"/>
                  </a:lnTo>
                  <a:lnTo>
                    <a:pt x="98132" y="19138"/>
                  </a:lnTo>
                  <a:lnTo>
                    <a:pt x="97726" y="18884"/>
                  </a:lnTo>
                  <a:lnTo>
                    <a:pt x="97675" y="19900"/>
                  </a:lnTo>
                  <a:lnTo>
                    <a:pt x="97637" y="19392"/>
                  </a:lnTo>
                  <a:lnTo>
                    <a:pt x="97612" y="18884"/>
                  </a:lnTo>
                  <a:lnTo>
                    <a:pt x="96304" y="19138"/>
                  </a:lnTo>
                  <a:lnTo>
                    <a:pt x="95783" y="19138"/>
                  </a:lnTo>
                  <a:lnTo>
                    <a:pt x="95656" y="19265"/>
                  </a:lnTo>
                  <a:lnTo>
                    <a:pt x="95529" y="19392"/>
                  </a:lnTo>
                  <a:lnTo>
                    <a:pt x="95275" y="19646"/>
                  </a:lnTo>
                  <a:lnTo>
                    <a:pt x="95148" y="19735"/>
                  </a:lnTo>
                  <a:lnTo>
                    <a:pt x="95211" y="19519"/>
                  </a:lnTo>
                  <a:lnTo>
                    <a:pt x="94386" y="19646"/>
                  </a:lnTo>
                  <a:lnTo>
                    <a:pt x="94488" y="19392"/>
                  </a:lnTo>
                  <a:lnTo>
                    <a:pt x="94602" y="19138"/>
                  </a:lnTo>
                  <a:lnTo>
                    <a:pt x="93802" y="19278"/>
                  </a:lnTo>
                  <a:lnTo>
                    <a:pt x="94157" y="19138"/>
                  </a:lnTo>
                  <a:lnTo>
                    <a:pt x="91909" y="19138"/>
                  </a:lnTo>
                  <a:lnTo>
                    <a:pt x="92316" y="19392"/>
                  </a:lnTo>
                  <a:lnTo>
                    <a:pt x="93027" y="19392"/>
                  </a:lnTo>
                  <a:lnTo>
                    <a:pt x="93459" y="19392"/>
                  </a:lnTo>
                  <a:lnTo>
                    <a:pt x="93116" y="19519"/>
                  </a:lnTo>
                  <a:lnTo>
                    <a:pt x="93218" y="19773"/>
                  </a:lnTo>
                  <a:lnTo>
                    <a:pt x="93319" y="20027"/>
                  </a:lnTo>
                  <a:lnTo>
                    <a:pt x="92316" y="19392"/>
                  </a:lnTo>
                  <a:lnTo>
                    <a:pt x="91528" y="19392"/>
                  </a:lnTo>
                  <a:lnTo>
                    <a:pt x="90525" y="21424"/>
                  </a:lnTo>
                  <a:lnTo>
                    <a:pt x="89687" y="20154"/>
                  </a:lnTo>
                  <a:lnTo>
                    <a:pt x="89598" y="20027"/>
                  </a:lnTo>
                  <a:lnTo>
                    <a:pt x="89522" y="19900"/>
                  </a:lnTo>
                  <a:lnTo>
                    <a:pt x="87566" y="20662"/>
                  </a:lnTo>
                  <a:lnTo>
                    <a:pt x="87769" y="20662"/>
                  </a:lnTo>
                  <a:lnTo>
                    <a:pt x="85331" y="21259"/>
                  </a:lnTo>
                  <a:lnTo>
                    <a:pt x="85293" y="21043"/>
                  </a:lnTo>
                  <a:lnTo>
                    <a:pt x="85166" y="20408"/>
                  </a:lnTo>
                  <a:lnTo>
                    <a:pt x="83553" y="20942"/>
                  </a:lnTo>
                  <a:lnTo>
                    <a:pt x="83959" y="21043"/>
                  </a:lnTo>
                  <a:lnTo>
                    <a:pt x="85013" y="21336"/>
                  </a:lnTo>
                  <a:lnTo>
                    <a:pt x="83058" y="21805"/>
                  </a:lnTo>
                  <a:lnTo>
                    <a:pt x="83045" y="21424"/>
                  </a:lnTo>
                  <a:lnTo>
                    <a:pt x="83032" y="21221"/>
                  </a:lnTo>
                  <a:lnTo>
                    <a:pt x="82842" y="21412"/>
                  </a:lnTo>
                  <a:lnTo>
                    <a:pt x="82842" y="25488"/>
                  </a:lnTo>
                  <a:lnTo>
                    <a:pt x="82524" y="25603"/>
                  </a:lnTo>
                  <a:lnTo>
                    <a:pt x="82397" y="25488"/>
                  </a:lnTo>
                  <a:lnTo>
                    <a:pt x="82080" y="25742"/>
                  </a:lnTo>
                  <a:lnTo>
                    <a:pt x="80137" y="26403"/>
                  </a:lnTo>
                  <a:lnTo>
                    <a:pt x="81368" y="25488"/>
                  </a:lnTo>
                  <a:lnTo>
                    <a:pt x="80987" y="25488"/>
                  </a:lnTo>
                  <a:lnTo>
                    <a:pt x="81064" y="25361"/>
                  </a:lnTo>
                  <a:lnTo>
                    <a:pt x="81127" y="25234"/>
                  </a:lnTo>
                  <a:lnTo>
                    <a:pt x="81191" y="25107"/>
                  </a:lnTo>
                  <a:lnTo>
                    <a:pt x="81267" y="24980"/>
                  </a:lnTo>
                  <a:lnTo>
                    <a:pt x="81330" y="24853"/>
                  </a:lnTo>
                  <a:lnTo>
                    <a:pt x="81394" y="24726"/>
                  </a:lnTo>
                  <a:lnTo>
                    <a:pt x="81457" y="24599"/>
                  </a:lnTo>
                  <a:lnTo>
                    <a:pt x="81534" y="24472"/>
                  </a:lnTo>
                  <a:lnTo>
                    <a:pt x="82486" y="24853"/>
                  </a:lnTo>
                  <a:lnTo>
                    <a:pt x="82524" y="25488"/>
                  </a:lnTo>
                  <a:lnTo>
                    <a:pt x="82842" y="25488"/>
                  </a:lnTo>
                  <a:lnTo>
                    <a:pt x="82842" y="21412"/>
                  </a:lnTo>
                  <a:lnTo>
                    <a:pt x="82270" y="21932"/>
                  </a:lnTo>
                  <a:lnTo>
                    <a:pt x="80568" y="21932"/>
                  </a:lnTo>
                  <a:lnTo>
                    <a:pt x="80568" y="25488"/>
                  </a:lnTo>
                  <a:lnTo>
                    <a:pt x="80327" y="25488"/>
                  </a:lnTo>
                  <a:lnTo>
                    <a:pt x="80238" y="25361"/>
                  </a:lnTo>
                  <a:lnTo>
                    <a:pt x="80162" y="25234"/>
                  </a:lnTo>
                  <a:lnTo>
                    <a:pt x="80086" y="25107"/>
                  </a:lnTo>
                  <a:lnTo>
                    <a:pt x="80010" y="24980"/>
                  </a:lnTo>
                  <a:lnTo>
                    <a:pt x="80568" y="25488"/>
                  </a:lnTo>
                  <a:lnTo>
                    <a:pt x="80568" y="21932"/>
                  </a:lnTo>
                  <a:lnTo>
                    <a:pt x="80162" y="21932"/>
                  </a:lnTo>
                  <a:lnTo>
                    <a:pt x="79641" y="21805"/>
                  </a:lnTo>
                  <a:lnTo>
                    <a:pt x="80403" y="21424"/>
                  </a:lnTo>
                  <a:lnTo>
                    <a:pt x="80175" y="21424"/>
                  </a:lnTo>
                  <a:lnTo>
                    <a:pt x="78625" y="21932"/>
                  </a:lnTo>
                  <a:lnTo>
                    <a:pt x="76733" y="21551"/>
                  </a:lnTo>
                  <a:lnTo>
                    <a:pt x="75488" y="21932"/>
                  </a:lnTo>
                  <a:lnTo>
                    <a:pt x="75349" y="21932"/>
                  </a:lnTo>
                  <a:lnTo>
                    <a:pt x="75425" y="21805"/>
                  </a:lnTo>
                  <a:lnTo>
                    <a:pt x="75107" y="21805"/>
                  </a:lnTo>
                  <a:lnTo>
                    <a:pt x="74676" y="21678"/>
                  </a:lnTo>
                  <a:lnTo>
                    <a:pt x="74701" y="22199"/>
                  </a:lnTo>
                  <a:lnTo>
                    <a:pt x="75247" y="22313"/>
                  </a:lnTo>
                  <a:lnTo>
                    <a:pt x="75361" y="22440"/>
                  </a:lnTo>
                  <a:lnTo>
                    <a:pt x="75463" y="22567"/>
                  </a:lnTo>
                  <a:lnTo>
                    <a:pt x="75577" y="22694"/>
                  </a:lnTo>
                  <a:lnTo>
                    <a:pt x="75260" y="22821"/>
                  </a:lnTo>
                  <a:lnTo>
                    <a:pt x="74637" y="22821"/>
                  </a:lnTo>
                  <a:lnTo>
                    <a:pt x="74637" y="23075"/>
                  </a:lnTo>
                  <a:lnTo>
                    <a:pt x="73774" y="23431"/>
                  </a:lnTo>
                  <a:lnTo>
                    <a:pt x="73952" y="23075"/>
                  </a:lnTo>
                  <a:lnTo>
                    <a:pt x="74637" y="23075"/>
                  </a:lnTo>
                  <a:lnTo>
                    <a:pt x="74637" y="22821"/>
                  </a:lnTo>
                  <a:lnTo>
                    <a:pt x="74066" y="22821"/>
                  </a:lnTo>
                  <a:lnTo>
                    <a:pt x="74180" y="22567"/>
                  </a:lnTo>
                  <a:lnTo>
                    <a:pt x="74244" y="22440"/>
                  </a:lnTo>
                  <a:lnTo>
                    <a:pt x="73660" y="22694"/>
                  </a:lnTo>
                  <a:lnTo>
                    <a:pt x="73660" y="23710"/>
                  </a:lnTo>
                  <a:lnTo>
                    <a:pt x="73609" y="23837"/>
                  </a:lnTo>
                  <a:lnTo>
                    <a:pt x="73634" y="23710"/>
                  </a:lnTo>
                  <a:lnTo>
                    <a:pt x="73660" y="22694"/>
                  </a:lnTo>
                  <a:lnTo>
                    <a:pt x="73342" y="22821"/>
                  </a:lnTo>
                  <a:lnTo>
                    <a:pt x="72745" y="22821"/>
                  </a:lnTo>
                  <a:lnTo>
                    <a:pt x="72745" y="23075"/>
                  </a:lnTo>
                  <a:lnTo>
                    <a:pt x="72034" y="23380"/>
                  </a:lnTo>
                  <a:lnTo>
                    <a:pt x="72034" y="25488"/>
                  </a:lnTo>
                  <a:lnTo>
                    <a:pt x="71551" y="25742"/>
                  </a:lnTo>
                  <a:lnTo>
                    <a:pt x="71513" y="25488"/>
                  </a:lnTo>
                  <a:lnTo>
                    <a:pt x="72034" y="25488"/>
                  </a:lnTo>
                  <a:lnTo>
                    <a:pt x="72034" y="23380"/>
                  </a:lnTo>
                  <a:lnTo>
                    <a:pt x="71856" y="23456"/>
                  </a:lnTo>
                  <a:lnTo>
                    <a:pt x="72085" y="23075"/>
                  </a:lnTo>
                  <a:lnTo>
                    <a:pt x="72745" y="23075"/>
                  </a:lnTo>
                  <a:lnTo>
                    <a:pt x="72745" y="22821"/>
                  </a:lnTo>
                  <a:lnTo>
                    <a:pt x="72237" y="22821"/>
                  </a:lnTo>
                  <a:lnTo>
                    <a:pt x="72313" y="22694"/>
                  </a:lnTo>
                  <a:lnTo>
                    <a:pt x="72390" y="22567"/>
                  </a:lnTo>
                  <a:lnTo>
                    <a:pt x="72466" y="22440"/>
                  </a:lnTo>
                  <a:lnTo>
                    <a:pt x="72542" y="22313"/>
                  </a:lnTo>
                  <a:lnTo>
                    <a:pt x="72771" y="21932"/>
                  </a:lnTo>
                  <a:lnTo>
                    <a:pt x="72847" y="21805"/>
                  </a:lnTo>
                  <a:lnTo>
                    <a:pt x="72618" y="21805"/>
                  </a:lnTo>
                  <a:lnTo>
                    <a:pt x="72466" y="21932"/>
                  </a:lnTo>
                  <a:lnTo>
                    <a:pt x="72364" y="22415"/>
                  </a:lnTo>
                  <a:lnTo>
                    <a:pt x="72021" y="22313"/>
                  </a:lnTo>
                  <a:lnTo>
                    <a:pt x="71869" y="21932"/>
                  </a:lnTo>
                  <a:lnTo>
                    <a:pt x="72097" y="21932"/>
                  </a:lnTo>
                  <a:lnTo>
                    <a:pt x="72275" y="21805"/>
                  </a:lnTo>
                  <a:lnTo>
                    <a:pt x="71640" y="21932"/>
                  </a:lnTo>
                  <a:lnTo>
                    <a:pt x="70891" y="21932"/>
                  </a:lnTo>
                  <a:lnTo>
                    <a:pt x="71221" y="22313"/>
                  </a:lnTo>
                  <a:lnTo>
                    <a:pt x="71323" y="22440"/>
                  </a:lnTo>
                  <a:lnTo>
                    <a:pt x="71437" y="22567"/>
                  </a:lnTo>
                  <a:lnTo>
                    <a:pt x="70294" y="22440"/>
                  </a:lnTo>
                  <a:lnTo>
                    <a:pt x="70307" y="22313"/>
                  </a:lnTo>
                  <a:lnTo>
                    <a:pt x="70485" y="22313"/>
                  </a:lnTo>
                  <a:lnTo>
                    <a:pt x="70675" y="21932"/>
                  </a:lnTo>
                  <a:lnTo>
                    <a:pt x="69481" y="22821"/>
                  </a:lnTo>
                  <a:lnTo>
                    <a:pt x="68516" y="22567"/>
                  </a:lnTo>
                  <a:lnTo>
                    <a:pt x="68478" y="22313"/>
                  </a:lnTo>
                  <a:lnTo>
                    <a:pt x="67106" y="22313"/>
                  </a:lnTo>
                  <a:lnTo>
                    <a:pt x="66967" y="22453"/>
                  </a:lnTo>
                  <a:lnTo>
                    <a:pt x="66967" y="25488"/>
                  </a:lnTo>
                  <a:lnTo>
                    <a:pt x="65316" y="26377"/>
                  </a:lnTo>
                  <a:lnTo>
                    <a:pt x="64211" y="25488"/>
                  </a:lnTo>
                  <a:lnTo>
                    <a:pt x="66967" y="25488"/>
                  </a:lnTo>
                  <a:lnTo>
                    <a:pt x="66967" y="22453"/>
                  </a:lnTo>
                  <a:lnTo>
                    <a:pt x="66560" y="22821"/>
                  </a:lnTo>
                  <a:lnTo>
                    <a:pt x="66281" y="22821"/>
                  </a:lnTo>
                  <a:lnTo>
                    <a:pt x="66281" y="23075"/>
                  </a:lnTo>
                  <a:lnTo>
                    <a:pt x="65874" y="23456"/>
                  </a:lnTo>
                  <a:lnTo>
                    <a:pt x="64084" y="23075"/>
                  </a:lnTo>
                  <a:lnTo>
                    <a:pt x="66281" y="23075"/>
                  </a:lnTo>
                  <a:lnTo>
                    <a:pt x="66281" y="22821"/>
                  </a:lnTo>
                  <a:lnTo>
                    <a:pt x="64223" y="22821"/>
                  </a:lnTo>
                  <a:lnTo>
                    <a:pt x="64300" y="22694"/>
                  </a:lnTo>
                  <a:lnTo>
                    <a:pt x="64376" y="22567"/>
                  </a:lnTo>
                  <a:lnTo>
                    <a:pt x="64439" y="22440"/>
                  </a:lnTo>
                  <a:lnTo>
                    <a:pt x="64516" y="22313"/>
                  </a:lnTo>
                  <a:lnTo>
                    <a:pt x="64655" y="22072"/>
                  </a:lnTo>
                  <a:lnTo>
                    <a:pt x="64185" y="22313"/>
                  </a:lnTo>
                  <a:lnTo>
                    <a:pt x="63474" y="22694"/>
                  </a:lnTo>
                  <a:lnTo>
                    <a:pt x="63461" y="22567"/>
                  </a:lnTo>
                  <a:lnTo>
                    <a:pt x="63423" y="21805"/>
                  </a:lnTo>
                  <a:lnTo>
                    <a:pt x="62928" y="21932"/>
                  </a:lnTo>
                  <a:lnTo>
                    <a:pt x="62331" y="21932"/>
                  </a:lnTo>
                  <a:lnTo>
                    <a:pt x="62611" y="22313"/>
                  </a:lnTo>
                  <a:lnTo>
                    <a:pt x="62699" y="22440"/>
                  </a:lnTo>
                  <a:lnTo>
                    <a:pt x="62801" y="22567"/>
                  </a:lnTo>
                  <a:lnTo>
                    <a:pt x="62395" y="22517"/>
                  </a:lnTo>
                  <a:lnTo>
                    <a:pt x="62395" y="25488"/>
                  </a:lnTo>
                  <a:lnTo>
                    <a:pt x="59309" y="26149"/>
                  </a:lnTo>
                  <a:lnTo>
                    <a:pt x="58813" y="26009"/>
                  </a:lnTo>
                  <a:lnTo>
                    <a:pt x="58610" y="25488"/>
                  </a:lnTo>
                  <a:lnTo>
                    <a:pt x="58534" y="24980"/>
                  </a:lnTo>
                  <a:lnTo>
                    <a:pt x="59524" y="24726"/>
                  </a:lnTo>
                  <a:lnTo>
                    <a:pt x="60439" y="24853"/>
                  </a:lnTo>
                  <a:lnTo>
                    <a:pt x="60540" y="25488"/>
                  </a:lnTo>
                  <a:lnTo>
                    <a:pt x="62395" y="25488"/>
                  </a:lnTo>
                  <a:lnTo>
                    <a:pt x="62395" y="22517"/>
                  </a:lnTo>
                  <a:lnTo>
                    <a:pt x="61937" y="22440"/>
                  </a:lnTo>
                  <a:lnTo>
                    <a:pt x="61468" y="22821"/>
                  </a:lnTo>
                  <a:lnTo>
                    <a:pt x="60579" y="22821"/>
                  </a:lnTo>
                  <a:lnTo>
                    <a:pt x="60426" y="22821"/>
                  </a:lnTo>
                  <a:lnTo>
                    <a:pt x="61087" y="22440"/>
                  </a:lnTo>
                  <a:lnTo>
                    <a:pt x="59474" y="22567"/>
                  </a:lnTo>
                  <a:lnTo>
                    <a:pt x="60350" y="22948"/>
                  </a:lnTo>
                  <a:lnTo>
                    <a:pt x="59029" y="23710"/>
                  </a:lnTo>
                  <a:lnTo>
                    <a:pt x="59512" y="23710"/>
                  </a:lnTo>
                  <a:lnTo>
                    <a:pt x="59842" y="23710"/>
                  </a:lnTo>
                  <a:lnTo>
                    <a:pt x="60401" y="24091"/>
                  </a:lnTo>
                  <a:lnTo>
                    <a:pt x="59270" y="23837"/>
                  </a:lnTo>
                  <a:lnTo>
                    <a:pt x="59512" y="23710"/>
                  </a:lnTo>
                  <a:lnTo>
                    <a:pt x="58407" y="23837"/>
                  </a:lnTo>
                  <a:lnTo>
                    <a:pt x="58293" y="23710"/>
                  </a:lnTo>
                  <a:lnTo>
                    <a:pt x="57975" y="23342"/>
                  </a:lnTo>
                  <a:lnTo>
                    <a:pt x="57505" y="23609"/>
                  </a:lnTo>
                  <a:lnTo>
                    <a:pt x="57505" y="25488"/>
                  </a:lnTo>
                  <a:lnTo>
                    <a:pt x="57505" y="25628"/>
                  </a:lnTo>
                  <a:lnTo>
                    <a:pt x="57061" y="25488"/>
                  </a:lnTo>
                  <a:lnTo>
                    <a:pt x="57505" y="25488"/>
                  </a:lnTo>
                  <a:lnTo>
                    <a:pt x="57505" y="23609"/>
                  </a:lnTo>
                  <a:lnTo>
                    <a:pt x="57315" y="23710"/>
                  </a:lnTo>
                  <a:lnTo>
                    <a:pt x="57099" y="23837"/>
                  </a:lnTo>
                  <a:lnTo>
                    <a:pt x="56781" y="23710"/>
                  </a:lnTo>
                  <a:lnTo>
                    <a:pt x="56553" y="23710"/>
                  </a:lnTo>
                  <a:lnTo>
                    <a:pt x="56172" y="23075"/>
                  </a:lnTo>
                  <a:lnTo>
                    <a:pt x="55714" y="23075"/>
                  </a:lnTo>
                  <a:lnTo>
                    <a:pt x="54546" y="22694"/>
                  </a:lnTo>
                  <a:lnTo>
                    <a:pt x="54254" y="23075"/>
                  </a:lnTo>
                  <a:lnTo>
                    <a:pt x="53771" y="23710"/>
                  </a:lnTo>
                  <a:lnTo>
                    <a:pt x="51396" y="23075"/>
                  </a:lnTo>
                  <a:lnTo>
                    <a:pt x="52628" y="23075"/>
                  </a:lnTo>
                  <a:lnTo>
                    <a:pt x="51206" y="22821"/>
                  </a:lnTo>
                  <a:lnTo>
                    <a:pt x="49987" y="23393"/>
                  </a:lnTo>
                  <a:lnTo>
                    <a:pt x="49987" y="25488"/>
                  </a:lnTo>
                  <a:lnTo>
                    <a:pt x="49631" y="26428"/>
                  </a:lnTo>
                  <a:lnTo>
                    <a:pt x="48094" y="25539"/>
                  </a:lnTo>
                  <a:lnTo>
                    <a:pt x="49987" y="25488"/>
                  </a:lnTo>
                  <a:lnTo>
                    <a:pt x="49987" y="23393"/>
                  </a:lnTo>
                  <a:lnTo>
                    <a:pt x="49834" y="23456"/>
                  </a:lnTo>
                  <a:lnTo>
                    <a:pt x="48552" y="23075"/>
                  </a:lnTo>
                  <a:lnTo>
                    <a:pt x="48450" y="22821"/>
                  </a:lnTo>
                  <a:lnTo>
                    <a:pt x="48361" y="22567"/>
                  </a:lnTo>
                  <a:lnTo>
                    <a:pt x="48260" y="22313"/>
                  </a:lnTo>
                  <a:lnTo>
                    <a:pt x="47421" y="22313"/>
                  </a:lnTo>
                  <a:lnTo>
                    <a:pt x="45618" y="23075"/>
                  </a:lnTo>
                  <a:lnTo>
                    <a:pt x="44424" y="23075"/>
                  </a:lnTo>
                  <a:lnTo>
                    <a:pt x="43522" y="22948"/>
                  </a:lnTo>
                  <a:lnTo>
                    <a:pt x="43853" y="23075"/>
                  </a:lnTo>
                  <a:lnTo>
                    <a:pt x="43675" y="23710"/>
                  </a:lnTo>
                  <a:lnTo>
                    <a:pt x="43599" y="23964"/>
                  </a:lnTo>
                  <a:lnTo>
                    <a:pt x="43522" y="24218"/>
                  </a:lnTo>
                  <a:lnTo>
                    <a:pt x="43370" y="24091"/>
                  </a:lnTo>
                  <a:lnTo>
                    <a:pt x="42849" y="23075"/>
                  </a:lnTo>
                  <a:lnTo>
                    <a:pt x="42722" y="22847"/>
                  </a:lnTo>
                  <a:lnTo>
                    <a:pt x="42659" y="22694"/>
                  </a:lnTo>
                  <a:lnTo>
                    <a:pt x="42595" y="22567"/>
                  </a:lnTo>
                  <a:lnTo>
                    <a:pt x="42532" y="22440"/>
                  </a:lnTo>
                  <a:lnTo>
                    <a:pt x="42138" y="22694"/>
                  </a:lnTo>
                  <a:lnTo>
                    <a:pt x="42024" y="22821"/>
                  </a:lnTo>
                  <a:lnTo>
                    <a:pt x="41795" y="22948"/>
                  </a:lnTo>
                  <a:lnTo>
                    <a:pt x="41884" y="22440"/>
                  </a:lnTo>
                  <a:lnTo>
                    <a:pt x="40601" y="22313"/>
                  </a:lnTo>
                  <a:lnTo>
                    <a:pt x="39255" y="22821"/>
                  </a:lnTo>
                  <a:lnTo>
                    <a:pt x="37592" y="22821"/>
                  </a:lnTo>
                  <a:lnTo>
                    <a:pt x="37236" y="22694"/>
                  </a:lnTo>
                  <a:lnTo>
                    <a:pt x="36880" y="22567"/>
                  </a:lnTo>
                  <a:lnTo>
                    <a:pt x="35661" y="22694"/>
                  </a:lnTo>
                  <a:lnTo>
                    <a:pt x="34874" y="22567"/>
                  </a:lnTo>
                  <a:lnTo>
                    <a:pt x="34607" y="22821"/>
                  </a:lnTo>
                  <a:lnTo>
                    <a:pt x="34163" y="22821"/>
                  </a:lnTo>
                  <a:lnTo>
                    <a:pt x="34315" y="23075"/>
                  </a:lnTo>
                  <a:lnTo>
                    <a:pt x="34163" y="22821"/>
                  </a:lnTo>
                  <a:lnTo>
                    <a:pt x="33858" y="22821"/>
                  </a:lnTo>
                  <a:lnTo>
                    <a:pt x="32105" y="21551"/>
                  </a:lnTo>
                  <a:lnTo>
                    <a:pt x="30848" y="22821"/>
                  </a:lnTo>
                  <a:lnTo>
                    <a:pt x="28206" y="22821"/>
                  </a:lnTo>
                  <a:lnTo>
                    <a:pt x="27800" y="22440"/>
                  </a:lnTo>
                  <a:lnTo>
                    <a:pt x="27660" y="22313"/>
                  </a:lnTo>
                  <a:lnTo>
                    <a:pt x="27914" y="22313"/>
                  </a:lnTo>
                  <a:lnTo>
                    <a:pt x="28498" y="21932"/>
                  </a:lnTo>
                  <a:lnTo>
                    <a:pt x="26225" y="21932"/>
                  </a:lnTo>
                  <a:lnTo>
                    <a:pt x="26314" y="22567"/>
                  </a:lnTo>
                  <a:lnTo>
                    <a:pt x="26441" y="22440"/>
                  </a:lnTo>
                  <a:lnTo>
                    <a:pt x="26746" y="22961"/>
                  </a:lnTo>
                  <a:lnTo>
                    <a:pt x="26619" y="23075"/>
                  </a:lnTo>
                  <a:lnTo>
                    <a:pt x="26352" y="23075"/>
                  </a:lnTo>
                  <a:lnTo>
                    <a:pt x="25755" y="22567"/>
                  </a:lnTo>
                  <a:lnTo>
                    <a:pt x="25603" y="22440"/>
                  </a:lnTo>
                  <a:lnTo>
                    <a:pt x="25196" y="21932"/>
                  </a:lnTo>
                  <a:lnTo>
                    <a:pt x="25184" y="22440"/>
                  </a:lnTo>
                  <a:lnTo>
                    <a:pt x="25006" y="22313"/>
                  </a:lnTo>
                  <a:lnTo>
                    <a:pt x="24739" y="21932"/>
                  </a:lnTo>
                  <a:lnTo>
                    <a:pt x="24650" y="21805"/>
                  </a:lnTo>
                  <a:lnTo>
                    <a:pt x="24561" y="21678"/>
                  </a:lnTo>
                  <a:lnTo>
                    <a:pt x="24625" y="22567"/>
                  </a:lnTo>
                  <a:lnTo>
                    <a:pt x="24828" y="23596"/>
                  </a:lnTo>
                  <a:lnTo>
                    <a:pt x="23812" y="22821"/>
                  </a:lnTo>
                  <a:lnTo>
                    <a:pt x="23774" y="22440"/>
                  </a:lnTo>
                  <a:lnTo>
                    <a:pt x="23253" y="22440"/>
                  </a:lnTo>
                  <a:lnTo>
                    <a:pt x="22733" y="22821"/>
                  </a:lnTo>
                  <a:lnTo>
                    <a:pt x="22479" y="22694"/>
                  </a:lnTo>
                  <a:lnTo>
                    <a:pt x="22225" y="22567"/>
                  </a:lnTo>
                  <a:lnTo>
                    <a:pt x="22136" y="21932"/>
                  </a:lnTo>
                  <a:lnTo>
                    <a:pt x="21653" y="22313"/>
                  </a:lnTo>
                  <a:lnTo>
                    <a:pt x="21247" y="22694"/>
                  </a:lnTo>
                  <a:lnTo>
                    <a:pt x="21158" y="22567"/>
                  </a:lnTo>
                  <a:lnTo>
                    <a:pt x="21069" y="22440"/>
                  </a:lnTo>
                  <a:lnTo>
                    <a:pt x="20980" y="22313"/>
                  </a:lnTo>
                  <a:lnTo>
                    <a:pt x="20726" y="21932"/>
                  </a:lnTo>
                  <a:lnTo>
                    <a:pt x="21856" y="21932"/>
                  </a:lnTo>
                  <a:lnTo>
                    <a:pt x="21297" y="21043"/>
                  </a:lnTo>
                  <a:lnTo>
                    <a:pt x="20916" y="21043"/>
                  </a:lnTo>
                  <a:lnTo>
                    <a:pt x="19583" y="20408"/>
                  </a:lnTo>
                  <a:lnTo>
                    <a:pt x="19850" y="20662"/>
                  </a:lnTo>
                  <a:lnTo>
                    <a:pt x="18554" y="21932"/>
                  </a:lnTo>
                  <a:lnTo>
                    <a:pt x="18440" y="21678"/>
                  </a:lnTo>
                  <a:lnTo>
                    <a:pt x="17995" y="20662"/>
                  </a:lnTo>
                  <a:lnTo>
                    <a:pt x="17640" y="20662"/>
                  </a:lnTo>
                  <a:lnTo>
                    <a:pt x="16738" y="21043"/>
                  </a:lnTo>
                  <a:lnTo>
                    <a:pt x="17602" y="20662"/>
                  </a:lnTo>
                  <a:lnTo>
                    <a:pt x="16802" y="20662"/>
                  </a:lnTo>
                  <a:lnTo>
                    <a:pt x="16916" y="20408"/>
                  </a:lnTo>
                  <a:lnTo>
                    <a:pt x="17018" y="20154"/>
                  </a:lnTo>
                  <a:lnTo>
                    <a:pt x="17081" y="20027"/>
                  </a:lnTo>
                  <a:lnTo>
                    <a:pt x="16675" y="19646"/>
                  </a:lnTo>
                  <a:lnTo>
                    <a:pt x="16408" y="19392"/>
                  </a:lnTo>
                  <a:lnTo>
                    <a:pt x="15875" y="19646"/>
                  </a:lnTo>
                  <a:lnTo>
                    <a:pt x="15849" y="19392"/>
                  </a:lnTo>
                  <a:lnTo>
                    <a:pt x="12992" y="19392"/>
                  </a:lnTo>
                  <a:lnTo>
                    <a:pt x="10553" y="19392"/>
                  </a:lnTo>
                  <a:lnTo>
                    <a:pt x="10642" y="19900"/>
                  </a:lnTo>
                  <a:lnTo>
                    <a:pt x="10756" y="20662"/>
                  </a:lnTo>
                  <a:lnTo>
                    <a:pt x="11061" y="20408"/>
                  </a:lnTo>
                  <a:lnTo>
                    <a:pt x="11480" y="20408"/>
                  </a:lnTo>
                  <a:lnTo>
                    <a:pt x="11988" y="20027"/>
                  </a:lnTo>
                  <a:lnTo>
                    <a:pt x="12255" y="20408"/>
                  </a:lnTo>
                  <a:lnTo>
                    <a:pt x="11645" y="20408"/>
                  </a:lnTo>
                  <a:lnTo>
                    <a:pt x="11493" y="20662"/>
                  </a:lnTo>
                  <a:lnTo>
                    <a:pt x="12255" y="20421"/>
                  </a:lnTo>
                  <a:lnTo>
                    <a:pt x="12611" y="20916"/>
                  </a:lnTo>
                  <a:lnTo>
                    <a:pt x="13766" y="20662"/>
                  </a:lnTo>
                  <a:lnTo>
                    <a:pt x="14325" y="20662"/>
                  </a:lnTo>
                  <a:lnTo>
                    <a:pt x="14224" y="21551"/>
                  </a:lnTo>
                  <a:lnTo>
                    <a:pt x="14439" y="21424"/>
                  </a:lnTo>
                  <a:lnTo>
                    <a:pt x="14516" y="21043"/>
                  </a:lnTo>
                  <a:lnTo>
                    <a:pt x="14490" y="21424"/>
                  </a:lnTo>
                  <a:lnTo>
                    <a:pt x="14439" y="21932"/>
                  </a:lnTo>
                  <a:lnTo>
                    <a:pt x="14579" y="21932"/>
                  </a:lnTo>
                  <a:lnTo>
                    <a:pt x="15608" y="21043"/>
                  </a:lnTo>
                  <a:lnTo>
                    <a:pt x="15976" y="21424"/>
                  </a:lnTo>
                  <a:lnTo>
                    <a:pt x="16052" y="21932"/>
                  </a:lnTo>
                  <a:lnTo>
                    <a:pt x="16281" y="21932"/>
                  </a:lnTo>
                  <a:lnTo>
                    <a:pt x="16408" y="21805"/>
                  </a:lnTo>
                  <a:lnTo>
                    <a:pt x="16535" y="21678"/>
                  </a:lnTo>
                  <a:lnTo>
                    <a:pt x="16852" y="22313"/>
                  </a:lnTo>
                  <a:lnTo>
                    <a:pt x="16916" y="22440"/>
                  </a:lnTo>
                  <a:lnTo>
                    <a:pt x="17043" y="22694"/>
                  </a:lnTo>
                  <a:lnTo>
                    <a:pt x="17106" y="22821"/>
                  </a:lnTo>
                  <a:lnTo>
                    <a:pt x="17233" y="23075"/>
                  </a:lnTo>
                  <a:lnTo>
                    <a:pt x="17932" y="23075"/>
                  </a:lnTo>
                  <a:lnTo>
                    <a:pt x="17894" y="23304"/>
                  </a:lnTo>
                  <a:lnTo>
                    <a:pt x="17907" y="23507"/>
                  </a:lnTo>
                  <a:lnTo>
                    <a:pt x="18072" y="23583"/>
                  </a:lnTo>
                  <a:lnTo>
                    <a:pt x="18300" y="22974"/>
                  </a:lnTo>
                  <a:lnTo>
                    <a:pt x="18440" y="22720"/>
                  </a:lnTo>
                  <a:lnTo>
                    <a:pt x="18275" y="22948"/>
                  </a:lnTo>
                  <a:lnTo>
                    <a:pt x="18110" y="23037"/>
                  </a:lnTo>
                  <a:lnTo>
                    <a:pt x="17945" y="23050"/>
                  </a:lnTo>
                  <a:lnTo>
                    <a:pt x="18059" y="22694"/>
                  </a:lnTo>
                  <a:lnTo>
                    <a:pt x="18173" y="22313"/>
                  </a:lnTo>
                  <a:lnTo>
                    <a:pt x="19253" y="23075"/>
                  </a:lnTo>
                  <a:lnTo>
                    <a:pt x="19773" y="23075"/>
                  </a:lnTo>
                  <a:lnTo>
                    <a:pt x="22567" y="24091"/>
                  </a:lnTo>
                  <a:lnTo>
                    <a:pt x="23558" y="24472"/>
                  </a:lnTo>
                  <a:lnTo>
                    <a:pt x="23672" y="24218"/>
                  </a:lnTo>
                  <a:lnTo>
                    <a:pt x="23799" y="23964"/>
                  </a:lnTo>
                  <a:lnTo>
                    <a:pt x="23863" y="23837"/>
                  </a:lnTo>
                  <a:lnTo>
                    <a:pt x="24892" y="24218"/>
                  </a:lnTo>
                  <a:lnTo>
                    <a:pt x="25704" y="24218"/>
                  </a:lnTo>
                  <a:lnTo>
                    <a:pt x="25590" y="24599"/>
                  </a:lnTo>
                  <a:lnTo>
                    <a:pt x="25501" y="24726"/>
                  </a:lnTo>
                  <a:lnTo>
                    <a:pt x="25412" y="24853"/>
                  </a:lnTo>
                  <a:lnTo>
                    <a:pt x="24955" y="24980"/>
                  </a:lnTo>
                  <a:lnTo>
                    <a:pt x="25641" y="25107"/>
                  </a:lnTo>
                  <a:lnTo>
                    <a:pt x="25476" y="25323"/>
                  </a:lnTo>
                  <a:lnTo>
                    <a:pt x="25882" y="25069"/>
                  </a:lnTo>
                  <a:lnTo>
                    <a:pt x="25730" y="25057"/>
                  </a:lnTo>
                  <a:lnTo>
                    <a:pt x="25908" y="24853"/>
                  </a:lnTo>
                  <a:lnTo>
                    <a:pt x="26657" y="24726"/>
                  </a:lnTo>
                  <a:lnTo>
                    <a:pt x="26593" y="24853"/>
                  </a:lnTo>
                  <a:lnTo>
                    <a:pt x="26479" y="25107"/>
                  </a:lnTo>
                  <a:lnTo>
                    <a:pt x="26365" y="25361"/>
                  </a:lnTo>
                  <a:lnTo>
                    <a:pt x="27368" y="25488"/>
                  </a:lnTo>
                  <a:lnTo>
                    <a:pt x="28448" y="24853"/>
                  </a:lnTo>
                  <a:lnTo>
                    <a:pt x="29667" y="25488"/>
                  </a:lnTo>
                  <a:lnTo>
                    <a:pt x="29768" y="24980"/>
                  </a:lnTo>
                  <a:lnTo>
                    <a:pt x="29794" y="24853"/>
                  </a:lnTo>
                  <a:lnTo>
                    <a:pt x="29692" y="24726"/>
                  </a:lnTo>
                  <a:lnTo>
                    <a:pt x="29578" y="24599"/>
                  </a:lnTo>
                  <a:lnTo>
                    <a:pt x="29476" y="24472"/>
                  </a:lnTo>
                  <a:lnTo>
                    <a:pt x="29375" y="24345"/>
                  </a:lnTo>
                  <a:lnTo>
                    <a:pt x="28867" y="23710"/>
                  </a:lnTo>
                  <a:lnTo>
                    <a:pt x="29184" y="23710"/>
                  </a:lnTo>
                  <a:lnTo>
                    <a:pt x="28486" y="23075"/>
                  </a:lnTo>
                  <a:lnTo>
                    <a:pt x="30594" y="23075"/>
                  </a:lnTo>
                  <a:lnTo>
                    <a:pt x="29972" y="23710"/>
                  </a:lnTo>
                  <a:lnTo>
                    <a:pt x="30226" y="23710"/>
                  </a:lnTo>
                  <a:lnTo>
                    <a:pt x="30302" y="24218"/>
                  </a:lnTo>
                  <a:lnTo>
                    <a:pt x="30518" y="24345"/>
                  </a:lnTo>
                  <a:lnTo>
                    <a:pt x="30365" y="24472"/>
                  </a:lnTo>
                  <a:lnTo>
                    <a:pt x="30721" y="24472"/>
                  </a:lnTo>
                  <a:lnTo>
                    <a:pt x="30670" y="24980"/>
                  </a:lnTo>
                  <a:lnTo>
                    <a:pt x="31038" y="24853"/>
                  </a:lnTo>
                  <a:lnTo>
                    <a:pt x="30937" y="25234"/>
                  </a:lnTo>
                  <a:lnTo>
                    <a:pt x="30810" y="25234"/>
                  </a:lnTo>
                  <a:lnTo>
                    <a:pt x="30543" y="24980"/>
                  </a:lnTo>
                  <a:lnTo>
                    <a:pt x="30391" y="24853"/>
                  </a:lnTo>
                  <a:lnTo>
                    <a:pt x="30314" y="24599"/>
                  </a:lnTo>
                  <a:lnTo>
                    <a:pt x="30060" y="24726"/>
                  </a:lnTo>
                  <a:lnTo>
                    <a:pt x="29921" y="24853"/>
                  </a:lnTo>
                  <a:lnTo>
                    <a:pt x="30403" y="25082"/>
                  </a:lnTo>
                  <a:lnTo>
                    <a:pt x="31165" y="25488"/>
                  </a:lnTo>
                  <a:lnTo>
                    <a:pt x="31673" y="25488"/>
                  </a:lnTo>
                  <a:lnTo>
                    <a:pt x="31699" y="25361"/>
                  </a:lnTo>
                  <a:lnTo>
                    <a:pt x="33058" y="25234"/>
                  </a:lnTo>
                  <a:lnTo>
                    <a:pt x="32702" y="25488"/>
                  </a:lnTo>
                  <a:lnTo>
                    <a:pt x="33426" y="25488"/>
                  </a:lnTo>
                  <a:lnTo>
                    <a:pt x="33172" y="25742"/>
                  </a:lnTo>
                  <a:lnTo>
                    <a:pt x="32575" y="25488"/>
                  </a:lnTo>
                  <a:lnTo>
                    <a:pt x="31800" y="25488"/>
                  </a:lnTo>
                  <a:lnTo>
                    <a:pt x="32918" y="25996"/>
                  </a:lnTo>
                  <a:lnTo>
                    <a:pt x="32410" y="26504"/>
                  </a:lnTo>
                  <a:lnTo>
                    <a:pt x="33705" y="26504"/>
                  </a:lnTo>
                  <a:lnTo>
                    <a:pt x="34036" y="26504"/>
                  </a:lnTo>
                  <a:lnTo>
                    <a:pt x="34963" y="26504"/>
                  </a:lnTo>
                  <a:lnTo>
                    <a:pt x="33769" y="25996"/>
                  </a:lnTo>
                  <a:lnTo>
                    <a:pt x="33832" y="25488"/>
                  </a:lnTo>
                  <a:lnTo>
                    <a:pt x="33845" y="25361"/>
                  </a:lnTo>
                  <a:lnTo>
                    <a:pt x="34137" y="25361"/>
                  </a:lnTo>
                  <a:lnTo>
                    <a:pt x="34163" y="25488"/>
                  </a:lnTo>
                  <a:lnTo>
                    <a:pt x="36372" y="25488"/>
                  </a:lnTo>
                  <a:lnTo>
                    <a:pt x="36283" y="25361"/>
                  </a:lnTo>
                  <a:lnTo>
                    <a:pt x="36195" y="25234"/>
                  </a:lnTo>
                  <a:lnTo>
                    <a:pt x="36118" y="25107"/>
                  </a:lnTo>
                  <a:lnTo>
                    <a:pt x="35991" y="24980"/>
                  </a:lnTo>
                  <a:lnTo>
                    <a:pt x="36347" y="24853"/>
                  </a:lnTo>
                  <a:lnTo>
                    <a:pt x="37795" y="24345"/>
                  </a:lnTo>
                  <a:lnTo>
                    <a:pt x="39484" y="25361"/>
                  </a:lnTo>
                  <a:lnTo>
                    <a:pt x="41160" y="25107"/>
                  </a:lnTo>
                  <a:lnTo>
                    <a:pt x="41135" y="25361"/>
                  </a:lnTo>
                  <a:lnTo>
                    <a:pt x="42138" y="25107"/>
                  </a:lnTo>
                  <a:lnTo>
                    <a:pt x="43332" y="25234"/>
                  </a:lnTo>
                  <a:lnTo>
                    <a:pt x="43510" y="25107"/>
                  </a:lnTo>
                  <a:lnTo>
                    <a:pt x="44069" y="24726"/>
                  </a:lnTo>
                  <a:lnTo>
                    <a:pt x="44361" y="24726"/>
                  </a:lnTo>
                  <a:lnTo>
                    <a:pt x="44475" y="24853"/>
                  </a:lnTo>
                  <a:lnTo>
                    <a:pt x="44577" y="25361"/>
                  </a:lnTo>
                  <a:lnTo>
                    <a:pt x="45339" y="25234"/>
                  </a:lnTo>
                  <a:lnTo>
                    <a:pt x="45453" y="24980"/>
                  </a:lnTo>
                  <a:lnTo>
                    <a:pt x="46507" y="25361"/>
                  </a:lnTo>
                  <a:lnTo>
                    <a:pt x="46240" y="25488"/>
                  </a:lnTo>
                  <a:lnTo>
                    <a:pt x="46482" y="25488"/>
                  </a:lnTo>
                  <a:lnTo>
                    <a:pt x="46850" y="26250"/>
                  </a:lnTo>
                  <a:lnTo>
                    <a:pt x="46418" y="26504"/>
                  </a:lnTo>
                  <a:lnTo>
                    <a:pt x="46990" y="26504"/>
                  </a:lnTo>
                  <a:lnTo>
                    <a:pt x="47396" y="26504"/>
                  </a:lnTo>
                  <a:lnTo>
                    <a:pt x="49606" y="26504"/>
                  </a:lnTo>
                  <a:lnTo>
                    <a:pt x="51549" y="27520"/>
                  </a:lnTo>
                  <a:lnTo>
                    <a:pt x="52946" y="25488"/>
                  </a:lnTo>
                  <a:lnTo>
                    <a:pt x="53035" y="25361"/>
                  </a:lnTo>
                  <a:lnTo>
                    <a:pt x="53124" y="25234"/>
                  </a:lnTo>
                  <a:lnTo>
                    <a:pt x="53213" y="25107"/>
                  </a:lnTo>
                  <a:lnTo>
                    <a:pt x="53301" y="24980"/>
                  </a:lnTo>
                  <a:lnTo>
                    <a:pt x="53987" y="25730"/>
                  </a:lnTo>
                  <a:lnTo>
                    <a:pt x="54178" y="25488"/>
                  </a:lnTo>
                  <a:lnTo>
                    <a:pt x="54991" y="25488"/>
                  </a:lnTo>
                  <a:lnTo>
                    <a:pt x="55778" y="26504"/>
                  </a:lnTo>
                  <a:lnTo>
                    <a:pt x="55880" y="26631"/>
                  </a:lnTo>
                  <a:lnTo>
                    <a:pt x="55981" y="26758"/>
                  </a:lnTo>
                  <a:lnTo>
                    <a:pt x="56273" y="26758"/>
                  </a:lnTo>
                  <a:lnTo>
                    <a:pt x="57505" y="27139"/>
                  </a:lnTo>
                  <a:lnTo>
                    <a:pt x="57505" y="26504"/>
                  </a:lnTo>
                  <a:lnTo>
                    <a:pt x="59016" y="26504"/>
                  </a:lnTo>
                  <a:lnTo>
                    <a:pt x="60553" y="26504"/>
                  </a:lnTo>
                  <a:lnTo>
                    <a:pt x="61112" y="26504"/>
                  </a:lnTo>
                  <a:lnTo>
                    <a:pt x="61036" y="26631"/>
                  </a:lnTo>
                  <a:lnTo>
                    <a:pt x="60947" y="26758"/>
                  </a:lnTo>
                  <a:lnTo>
                    <a:pt x="60871" y="26885"/>
                  </a:lnTo>
                  <a:lnTo>
                    <a:pt x="61582" y="26631"/>
                  </a:lnTo>
                  <a:lnTo>
                    <a:pt x="61391" y="26504"/>
                  </a:lnTo>
                  <a:lnTo>
                    <a:pt x="61849" y="26631"/>
                  </a:lnTo>
                  <a:lnTo>
                    <a:pt x="62077" y="26504"/>
                  </a:lnTo>
                  <a:lnTo>
                    <a:pt x="63779" y="26504"/>
                  </a:lnTo>
                  <a:lnTo>
                    <a:pt x="63906" y="26581"/>
                  </a:lnTo>
                  <a:lnTo>
                    <a:pt x="65062" y="26504"/>
                  </a:lnTo>
                  <a:lnTo>
                    <a:pt x="65493" y="26504"/>
                  </a:lnTo>
                  <a:lnTo>
                    <a:pt x="67081" y="26504"/>
                  </a:lnTo>
                  <a:lnTo>
                    <a:pt x="66535" y="26885"/>
                  </a:lnTo>
                  <a:lnTo>
                    <a:pt x="66916" y="26758"/>
                  </a:lnTo>
                  <a:lnTo>
                    <a:pt x="67487" y="26504"/>
                  </a:lnTo>
                  <a:lnTo>
                    <a:pt x="68414" y="27393"/>
                  </a:lnTo>
                  <a:lnTo>
                    <a:pt x="69049" y="27520"/>
                  </a:lnTo>
                  <a:lnTo>
                    <a:pt x="69380" y="27520"/>
                  </a:lnTo>
                  <a:lnTo>
                    <a:pt x="69303" y="27393"/>
                  </a:lnTo>
                  <a:lnTo>
                    <a:pt x="69227" y="27266"/>
                  </a:lnTo>
                  <a:lnTo>
                    <a:pt x="69151" y="27139"/>
                  </a:lnTo>
                  <a:lnTo>
                    <a:pt x="69075" y="27012"/>
                  </a:lnTo>
                  <a:lnTo>
                    <a:pt x="69697" y="27139"/>
                  </a:lnTo>
                  <a:lnTo>
                    <a:pt x="69684" y="27266"/>
                  </a:lnTo>
                  <a:lnTo>
                    <a:pt x="69926" y="27139"/>
                  </a:lnTo>
                  <a:lnTo>
                    <a:pt x="70053" y="27012"/>
                  </a:lnTo>
                  <a:lnTo>
                    <a:pt x="69443" y="26504"/>
                  </a:lnTo>
                  <a:lnTo>
                    <a:pt x="70129" y="26504"/>
                  </a:lnTo>
                  <a:lnTo>
                    <a:pt x="70853" y="26504"/>
                  </a:lnTo>
                  <a:lnTo>
                    <a:pt x="71831" y="27139"/>
                  </a:lnTo>
                  <a:lnTo>
                    <a:pt x="70612" y="27266"/>
                  </a:lnTo>
                  <a:lnTo>
                    <a:pt x="71475" y="27266"/>
                  </a:lnTo>
                  <a:lnTo>
                    <a:pt x="71424" y="27393"/>
                  </a:lnTo>
                  <a:lnTo>
                    <a:pt x="72682" y="28028"/>
                  </a:lnTo>
                  <a:lnTo>
                    <a:pt x="72491" y="27647"/>
                  </a:lnTo>
                  <a:lnTo>
                    <a:pt x="72364" y="27393"/>
                  </a:lnTo>
                  <a:lnTo>
                    <a:pt x="72237" y="27139"/>
                  </a:lnTo>
                  <a:lnTo>
                    <a:pt x="72174" y="27012"/>
                  </a:lnTo>
                  <a:lnTo>
                    <a:pt x="72110" y="26885"/>
                  </a:lnTo>
                  <a:lnTo>
                    <a:pt x="71983" y="26631"/>
                  </a:lnTo>
                  <a:lnTo>
                    <a:pt x="73406" y="26631"/>
                  </a:lnTo>
                  <a:lnTo>
                    <a:pt x="73342" y="26758"/>
                  </a:lnTo>
                  <a:lnTo>
                    <a:pt x="73228" y="27012"/>
                  </a:lnTo>
                  <a:lnTo>
                    <a:pt x="73380" y="27139"/>
                  </a:lnTo>
                  <a:lnTo>
                    <a:pt x="73520" y="27012"/>
                  </a:lnTo>
                  <a:lnTo>
                    <a:pt x="73634" y="26758"/>
                  </a:lnTo>
                  <a:lnTo>
                    <a:pt x="73685" y="26631"/>
                  </a:lnTo>
                  <a:lnTo>
                    <a:pt x="73964" y="26504"/>
                  </a:lnTo>
                  <a:lnTo>
                    <a:pt x="74739" y="26504"/>
                  </a:lnTo>
                  <a:lnTo>
                    <a:pt x="75234" y="26631"/>
                  </a:lnTo>
                  <a:lnTo>
                    <a:pt x="75247" y="26504"/>
                  </a:lnTo>
                  <a:lnTo>
                    <a:pt x="75006" y="26504"/>
                  </a:lnTo>
                  <a:lnTo>
                    <a:pt x="75476" y="25488"/>
                  </a:lnTo>
                  <a:lnTo>
                    <a:pt x="76530" y="25488"/>
                  </a:lnTo>
                  <a:lnTo>
                    <a:pt x="76644" y="25361"/>
                  </a:lnTo>
                  <a:lnTo>
                    <a:pt x="76758" y="25234"/>
                  </a:lnTo>
                  <a:lnTo>
                    <a:pt x="76873" y="25107"/>
                  </a:lnTo>
                  <a:lnTo>
                    <a:pt x="77876" y="26504"/>
                  </a:lnTo>
                  <a:lnTo>
                    <a:pt x="79032" y="26504"/>
                  </a:lnTo>
                  <a:lnTo>
                    <a:pt x="78943" y="26631"/>
                  </a:lnTo>
                  <a:lnTo>
                    <a:pt x="79362" y="26885"/>
                  </a:lnTo>
                  <a:lnTo>
                    <a:pt x="79997" y="26504"/>
                  </a:lnTo>
                  <a:lnTo>
                    <a:pt x="80467" y="26504"/>
                  </a:lnTo>
                  <a:lnTo>
                    <a:pt x="80492" y="26631"/>
                  </a:lnTo>
                  <a:lnTo>
                    <a:pt x="80619" y="27266"/>
                  </a:lnTo>
                  <a:lnTo>
                    <a:pt x="81749" y="26758"/>
                  </a:lnTo>
                  <a:lnTo>
                    <a:pt x="81648" y="26631"/>
                  </a:lnTo>
                  <a:lnTo>
                    <a:pt x="81546" y="26504"/>
                  </a:lnTo>
                  <a:lnTo>
                    <a:pt x="82600" y="26504"/>
                  </a:lnTo>
                  <a:lnTo>
                    <a:pt x="83299" y="26504"/>
                  </a:lnTo>
                  <a:lnTo>
                    <a:pt x="84010" y="26758"/>
                  </a:lnTo>
                  <a:lnTo>
                    <a:pt x="84861" y="25488"/>
                  </a:lnTo>
                  <a:lnTo>
                    <a:pt x="84950" y="25361"/>
                  </a:lnTo>
                  <a:lnTo>
                    <a:pt x="86753" y="25488"/>
                  </a:lnTo>
                  <a:lnTo>
                    <a:pt x="86448" y="25361"/>
                  </a:lnTo>
                  <a:lnTo>
                    <a:pt x="86156" y="25234"/>
                  </a:lnTo>
                  <a:lnTo>
                    <a:pt x="86245" y="24980"/>
                  </a:lnTo>
                  <a:lnTo>
                    <a:pt x="86334" y="24726"/>
                  </a:lnTo>
                  <a:lnTo>
                    <a:pt x="87249" y="25107"/>
                  </a:lnTo>
                  <a:lnTo>
                    <a:pt x="87795" y="24853"/>
                  </a:lnTo>
                  <a:lnTo>
                    <a:pt x="87795" y="25234"/>
                  </a:lnTo>
                  <a:lnTo>
                    <a:pt x="88163" y="25361"/>
                  </a:lnTo>
                  <a:lnTo>
                    <a:pt x="88303" y="25488"/>
                  </a:lnTo>
                  <a:lnTo>
                    <a:pt x="88379" y="25361"/>
                  </a:lnTo>
                  <a:lnTo>
                    <a:pt x="89750" y="25488"/>
                  </a:lnTo>
                  <a:lnTo>
                    <a:pt x="89750" y="25361"/>
                  </a:lnTo>
                  <a:lnTo>
                    <a:pt x="89789" y="24853"/>
                  </a:lnTo>
                  <a:lnTo>
                    <a:pt x="89789" y="24726"/>
                  </a:lnTo>
                  <a:lnTo>
                    <a:pt x="89801" y="24599"/>
                  </a:lnTo>
                  <a:lnTo>
                    <a:pt x="90652" y="25107"/>
                  </a:lnTo>
                  <a:lnTo>
                    <a:pt x="92113" y="25107"/>
                  </a:lnTo>
                  <a:lnTo>
                    <a:pt x="92113" y="24599"/>
                  </a:lnTo>
                  <a:lnTo>
                    <a:pt x="92113" y="24472"/>
                  </a:lnTo>
                  <a:lnTo>
                    <a:pt x="92113" y="24091"/>
                  </a:lnTo>
                  <a:lnTo>
                    <a:pt x="92125" y="23837"/>
                  </a:lnTo>
                  <a:lnTo>
                    <a:pt x="92125" y="23710"/>
                  </a:lnTo>
                  <a:lnTo>
                    <a:pt x="93446" y="23710"/>
                  </a:lnTo>
                  <a:lnTo>
                    <a:pt x="93383" y="23837"/>
                  </a:lnTo>
                  <a:lnTo>
                    <a:pt x="93306" y="23964"/>
                  </a:lnTo>
                  <a:lnTo>
                    <a:pt x="93230" y="24091"/>
                  </a:lnTo>
                  <a:lnTo>
                    <a:pt x="93167" y="24218"/>
                  </a:lnTo>
                  <a:lnTo>
                    <a:pt x="93827" y="24345"/>
                  </a:lnTo>
                  <a:lnTo>
                    <a:pt x="92951" y="24853"/>
                  </a:lnTo>
                  <a:lnTo>
                    <a:pt x="93827" y="24853"/>
                  </a:lnTo>
                  <a:lnTo>
                    <a:pt x="93802" y="24472"/>
                  </a:lnTo>
                  <a:lnTo>
                    <a:pt x="94107" y="24726"/>
                  </a:lnTo>
                  <a:lnTo>
                    <a:pt x="94208" y="24599"/>
                  </a:lnTo>
                  <a:lnTo>
                    <a:pt x="94322" y="24472"/>
                  </a:lnTo>
                  <a:lnTo>
                    <a:pt x="94437" y="24345"/>
                  </a:lnTo>
                  <a:lnTo>
                    <a:pt x="94551" y="24218"/>
                  </a:lnTo>
                  <a:lnTo>
                    <a:pt x="94653" y="24091"/>
                  </a:lnTo>
                  <a:lnTo>
                    <a:pt x="94767" y="23964"/>
                  </a:lnTo>
                  <a:lnTo>
                    <a:pt x="94881" y="23837"/>
                  </a:lnTo>
                  <a:lnTo>
                    <a:pt x="94996" y="23710"/>
                  </a:lnTo>
                  <a:lnTo>
                    <a:pt x="95465" y="24091"/>
                  </a:lnTo>
                  <a:lnTo>
                    <a:pt x="95631" y="23964"/>
                  </a:lnTo>
                  <a:lnTo>
                    <a:pt x="95631" y="23710"/>
                  </a:lnTo>
                  <a:lnTo>
                    <a:pt x="97663" y="23710"/>
                  </a:lnTo>
                  <a:lnTo>
                    <a:pt x="98018" y="23964"/>
                  </a:lnTo>
                  <a:lnTo>
                    <a:pt x="98348" y="23710"/>
                  </a:lnTo>
                  <a:lnTo>
                    <a:pt x="99174" y="23075"/>
                  </a:lnTo>
                  <a:lnTo>
                    <a:pt x="106718" y="23075"/>
                  </a:lnTo>
                  <a:lnTo>
                    <a:pt x="106895" y="23710"/>
                  </a:lnTo>
                  <a:lnTo>
                    <a:pt x="107315" y="23075"/>
                  </a:lnTo>
                  <a:lnTo>
                    <a:pt x="109829" y="23075"/>
                  </a:lnTo>
                  <a:lnTo>
                    <a:pt x="110642" y="21932"/>
                  </a:lnTo>
                  <a:lnTo>
                    <a:pt x="110731" y="21805"/>
                  </a:lnTo>
                  <a:lnTo>
                    <a:pt x="111925" y="21678"/>
                  </a:lnTo>
                  <a:lnTo>
                    <a:pt x="111899" y="21805"/>
                  </a:lnTo>
                  <a:lnTo>
                    <a:pt x="112102" y="21678"/>
                  </a:lnTo>
                  <a:lnTo>
                    <a:pt x="112661" y="21043"/>
                  </a:lnTo>
                  <a:lnTo>
                    <a:pt x="114160" y="20662"/>
                  </a:lnTo>
                  <a:lnTo>
                    <a:pt x="114896" y="20408"/>
                  </a:lnTo>
                  <a:lnTo>
                    <a:pt x="114465" y="20408"/>
                  </a:lnTo>
                  <a:lnTo>
                    <a:pt x="115468" y="20027"/>
                  </a:lnTo>
                  <a:lnTo>
                    <a:pt x="115811" y="19900"/>
                  </a:lnTo>
                  <a:lnTo>
                    <a:pt x="116192" y="20154"/>
                  </a:lnTo>
                  <a:lnTo>
                    <a:pt x="116967" y="20408"/>
                  </a:lnTo>
                  <a:lnTo>
                    <a:pt x="117221" y="21043"/>
                  </a:lnTo>
                  <a:lnTo>
                    <a:pt x="116103" y="21043"/>
                  </a:lnTo>
                  <a:lnTo>
                    <a:pt x="116408" y="21424"/>
                  </a:lnTo>
                  <a:lnTo>
                    <a:pt x="116509" y="21551"/>
                  </a:lnTo>
                  <a:lnTo>
                    <a:pt x="116611" y="21678"/>
                  </a:lnTo>
                  <a:lnTo>
                    <a:pt x="116725" y="21805"/>
                  </a:lnTo>
                  <a:lnTo>
                    <a:pt x="116827" y="21932"/>
                  </a:lnTo>
                  <a:lnTo>
                    <a:pt x="117373" y="21043"/>
                  </a:lnTo>
                  <a:lnTo>
                    <a:pt x="117983" y="21043"/>
                  </a:lnTo>
                  <a:lnTo>
                    <a:pt x="117983" y="21297"/>
                  </a:lnTo>
                  <a:lnTo>
                    <a:pt x="119443" y="21043"/>
                  </a:lnTo>
                  <a:lnTo>
                    <a:pt x="119316" y="20154"/>
                  </a:lnTo>
                  <a:lnTo>
                    <a:pt x="120916" y="19900"/>
                  </a:lnTo>
                  <a:lnTo>
                    <a:pt x="120815" y="19773"/>
                  </a:lnTo>
                  <a:lnTo>
                    <a:pt x="120891" y="19392"/>
                  </a:lnTo>
                  <a:lnTo>
                    <a:pt x="121475" y="19392"/>
                  </a:lnTo>
                  <a:lnTo>
                    <a:pt x="121526" y="20027"/>
                  </a:lnTo>
                  <a:lnTo>
                    <a:pt x="121653" y="19900"/>
                  </a:lnTo>
                  <a:lnTo>
                    <a:pt x="121767" y="19773"/>
                  </a:lnTo>
                  <a:lnTo>
                    <a:pt x="121894" y="19646"/>
                  </a:lnTo>
                  <a:lnTo>
                    <a:pt x="122021" y="19519"/>
                  </a:lnTo>
                  <a:lnTo>
                    <a:pt x="122148" y="19392"/>
                  </a:lnTo>
                  <a:lnTo>
                    <a:pt x="122339" y="19392"/>
                  </a:lnTo>
                  <a:lnTo>
                    <a:pt x="122415" y="19519"/>
                  </a:lnTo>
                  <a:lnTo>
                    <a:pt x="122491" y="19646"/>
                  </a:lnTo>
                  <a:lnTo>
                    <a:pt x="122555" y="19773"/>
                  </a:lnTo>
                  <a:lnTo>
                    <a:pt x="122631" y="19900"/>
                  </a:lnTo>
                  <a:lnTo>
                    <a:pt x="122707" y="20027"/>
                  </a:lnTo>
                  <a:lnTo>
                    <a:pt x="123266" y="19773"/>
                  </a:lnTo>
                  <a:lnTo>
                    <a:pt x="123786" y="19392"/>
                  </a:lnTo>
                  <a:lnTo>
                    <a:pt x="124815" y="19392"/>
                  </a:lnTo>
                  <a:lnTo>
                    <a:pt x="125399" y="19392"/>
                  </a:lnTo>
                  <a:lnTo>
                    <a:pt x="125730" y="19138"/>
                  </a:lnTo>
                  <a:lnTo>
                    <a:pt x="125374" y="19138"/>
                  </a:lnTo>
                  <a:lnTo>
                    <a:pt x="124917" y="19354"/>
                  </a:lnTo>
                  <a:lnTo>
                    <a:pt x="125158" y="19138"/>
                  </a:lnTo>
                  <a:lnTo>
                    <a:pt x="124142" y="19138"/>
                  </a:lnTo>
                  <a:lnTo>
                    <a:pt x="124498" y="18884"/>
                  </a:lnTo>
                  <a:lnTo>
                    <a:pt x="125641" y="18376"/>
                  </a:lnTo>
                  <a:lnTo>
                    <a:pt x="125564" y="18503"/>
                  </a:lnTo>
                  <a:lnTo>
                    <a:pt x="125476" y="18630"/>
                  </a:lnTo>
                  <a:lnTo>
                    <a:pt x="125399" y="18757"/>
                  </a:lnTo>
                  <a:lnTo>
                    <a:pt x="125323" y="18884"/>
                  </a:lnTo>
                  <a:lnTo>
                    <a:pt x="125247" y="19011"/>
                  </a:lnTo>
                  <a:lnTo>
                    <a:pt x="125463" y="18884"/>
                  </a:lnTo>
                  <a:lnTo>
                    <a:pt x="125615" y="18757"/>
                  </a:lnTo>
                  <a:lnTo>
                    <a:pt x="126174" y="18376"/>
                  </a:lnTo>
                  <a:lnTo>
                    <a:pt x="126301" y="18249"/>
                  </a:lnTo>
                  <a:lnTo>
                    <a:pt x="126415" y="18122"/>
                  </a:lnTo>
                  <a:lnTo>
                    <a:pt x="126542" y="17995"/>
                  </a:lnTo>
                  <a:lnTo>
                    <a:pt x="127050" y="17487"/>
                  </a:lnTo>
                  <a:lnTo>
                    <a:pt x="127177" y="17360"/>
                  </a:lnTo>
                  <a:lnTo>
                    <a:pt x="127304" y="17233"/>
                  </a:lnTo>
                  <a:lnTo>
                    <a:pt x="127774" y="17741"/>
                  </a:lnTo>
                  <a:lnTo>
                    <a:pt x="127901" y="17868"/>
                  </a:lnTo>
                  <a:lnTo>
                    <a:pt x="128016" y="17995"/>
                  </a:lnTo>
                  <a:lnTo>
                    <a:pt x="128143" y="18122"/>
                  </a:lnTo>
                  <a:lnTo>
                    <a:pt x="128257" y="18249"/>
                  </a:lnTo>
                  <a:lnTo>
                    <a:pt x="128371" y="18376"/>
                  </a:lnTo>
                  <a:lnTo>
                    <a:pt x="128498" y="18503"/>
                  </a:lnTo>
                  <a:lnTo>
                    <a:pt x="128612" y="18249"/>
                  </a:lnTo>
                  <a:lnTo>
                    <a:pt x="128739" y="17995"/>
                  </a:lnTo>
                  <a:lnTo>
                    <a:pt x="128866" y="17741"/>
                  </a:lnTo>
                  <a:lnTo>
                    <a:pt x="128981" y="17487"/>
                  </a:lnTo>
                  <a:lnTo>
                    <a:pt x="129108" y="17233"/>
                  </a:lnTo>
                  <a:lnTo>
                    <a:pt x="130022" y="15328"/>
                  </a:lnTo>
                  <a:lnTo>
                    <a:pt x="130149" y="15074"/>
                  </a:lnTo>
                  <a:close/>
                </a:path>
                <a:path w="132715" h="28575">
                  <a:moveTo>
                    <a:pt x="131724" y="8597"/>
                  </a:moveTo>
                  <a:lnTo>
                    <a:pt x="131660" y="8470"/>
                  </a:lnTo>
                  <a:lnTo>
                    <a:pt x="130556" y="8470"/>
                  </a:lnTo>
                  <a:lnTo>
                    <a:pt x="128714" y="7835"/>
                  </a:lnTo>
                  <a:lnTo>
                    <a:pt x="127596" y="7835"/>
                  </a:lnTo>
                  <a:lnTo>
                    <a:pt x="124333" y="7835"/>
                  </a:lnTo>
                  <a:lnTo>
                    <a:pt x="122402" y="7835"/>
                  </a:lnTo>
                  <a:lnTo>
                    <a:pt x="121920" y="7454"/>
                  </a:lnTo>
                  <a:lnTo>
                    <a:pt x="121196" y="7454"/>
                  </a:lnTo>
                  <a:lnTo>
                    <a:pt x="121259" y="6946"/>
                  </a:lnTo>
                  <a:lnTo>
                    <a:pt x="122910" y="6946"/>
                  </a:lnTo>
                  <a:lnTo>
                    <a:pt x="122948" y="7073"/>
                  </a:lnTo>
                  <a:lnTo>
                    <a:pt x="123075" y="7454"/>
                  </a:lnTo>
                  <a:lnTo>
                    <a:pt x="122745" y="7454"/>
                  </a:lnTo>
                  <a:lnTo>
                    <a:pt x="122110" y="7454"/>
                  </a:lnTo>
                  <a:lnTo>
                    <a:pt x="121920" y="7454"/>
                  </a:lnTo>
                  <a:lnTo>
                    <a:pt x="122250" y="7708"/>
                  </a:lnTo>
                  <a:lnTo>
                    <a:pt x="122809" y="7708"/>
                  </a:lnTo>
                  <a:lnTo>
                    <a:pt x="123037" y="7581"/>
                  </a:lnTo>
                  <a:lnTo>
                    <a:pt x="123964" y="7073"/>
                  </a:lnTo>
                  <a:lnTo>
                    <a:pt x="123444" y="7073"/>
                  </a:lnTo>
                  <a:lnTo>
                    <a:pt x="122872" y="6819"/>
                  </a:lnTo>
                  <a:lnTo>
                    <a:pt x="121285" y="6819"/>
                  </a:lnTo>
                  <a:lnTo>
                    <a:pt x="121158" y="6819"/>
                  </a:lnTo>
                  <a:lnTo>
                    <a:pt x="121158" y="7708"/>
                  </a:lnTo>
                  <a:lnTo>
                    <a:pt x="121145" y="7835"/>
                  </a:lnTo>
                  <a:lnTo>
                    <a:pt x="116344" y="7835"/>
                  </a:lnTo>
                  <a:lnTo>
                    <a:pt x="116433" y="7708"/>
                  </a:lnTo>
                  <a:lnTo>
                    <a:pt x="121158" y="7708"/>
                  </a:lnTo>
                  <a:lnTo>
                    <a:pt x="121158" y="6819"/>
                  </a:lnTo>
                  <a:lnTo>
                    <a:pt x="120992" y="6819"/>
                  </a:lnTo>
                  <a:lnTo>
                    <a:pt x="120992" y="6946"/>
                  </a:lnTo>
                  <a:lnTo>
                    <a:pt x="119862" y="7454"/>
                  </a:lnTo>
                  <a:lnTo>
                    <a:pt x="119253" y="7454"/>
                  </a:lnTo>
                  <a:lnTo>
                    <a:pt x="116916" y="7073"/>
                  </a:lnTo>
                  <a:lnTo>
                    <a:pt x="116624" y="7454"/>
                  </a:lnTo>
                  <a:lnTo>
                    <a:pt x="115773" y="7454"/>
                  </a:lnTo>
                  <a:lnTo>
                    <a:pt x="115773" y="7835"/>
                  </a:lnTo>
                  <a:lnTo>
                    <a:pt x="113322" y="7835"/>
                  </a:lnTo>
                  <a:lnTo>
                    <a:pt x="113550" y="7708"/>
                  </a:lnTo>
                  <a:lnTo>
                    <a:pt x="115709" y="7708"/>
                  </a:lnTo>
                  <a:lnTo>
                    <a:pt x="115773" y="7835"/>
                  </a:lnTo>
                  <a:lnTo>
                    <a:pt x="115773" y="7454"/>
                  </a:lnTo>
                  <a:lnTo>
                    <a:pt x="114020" y="7454"/>
                  </a:lnTo>
                  <a:lnTo>
                    <a:pt x="110020" y="7454"/>
                  </a:lnTo>
                  <a:lnTo>
                    <a:pt x="110020" y="7708"/>
                  </a:lnTo>
                  <a:lnTo>
                    <a:pt x="109956" y="7835"/>
                  </a:lnTo>
                  <a:lnTo>
                    <a:pt x="109626" y="7835"/>
                  </a:lnTo>
                  <a:lnTo>
                    <a:pt x="110020" y="7708"/>
                  </a:lnTo>
                  <a:lnTo>
                    <a:pt x="110020" y="7454"/>
                  </a:lnTo>
                  <a:lnTo>
                    <a:pt x="109474" y="7454"/>
                  </a:lnTo>
                  <a:lnTo>
                    <a:pt x="109474" y="8089"/>
                  </a:lnTo>
                  <a:lnTo>
                    <a:pt x="109321" y="8343"/>
                  </a:lnTo>
                  <a:lnTo>
                    <a:pt x="108851" y="8089"/>
                  </a:lnTo>
                  <a:lnTo>
                    <a:pt x="109474" y="8089"/>
                  </a:lnTo>
                  <a:lnTo>
                    <a:pt x="109474" y="7454"/>
                  </a:lnTo>
                  <a:lnTo>
                    <a:pt x="109016" y="7454"/>
                  </a:lnTo>
                  <a:lnTo>
                    <a:pt x="109016" y="7708"/>
                  </a:lnTo>
                  <a:lnTo>
                    <a:pt x="108877" y="7835"/>
                  </a:lnTo>
                  <a:lnTo>
                    <a:pt x="108623" y="7835"/>
                  </a:lnTo>
                  <a:lnTo>
                    <a:pt x="109016" y="7708"/>
                  </a:lnTo>
                  <a:lnTo>
                    <a:pt x="109016" y="7454"/>
                  </a:lnTo>
                  <a:lnTo>
                    <a:pt x="106718" y="7454"/>
                  </a:lnTo>
                  <a:lnTo>
                    <a:pt x="105498" y="7454"/>
                  </a:lnTo>
                  <a:lnTo>
                    <a:pt x="105410" y="7581"/>
                  </a:lnTo>
                  <a:lnTo>
                    <a:pt x="105308" y="7708"/>
                  </a:lnTo>
                  <a:lnTo>
                    <a:pt x="107734" y="7708"/>
                  </a:lnTo>
                  <a:lnTo>
                    <a:pt x="107581" y="7835"/>
                  </a:lnTo>
                  <a:lnTo>
                    <a:pt x="105206" y="7835"/>
                  </a:lnTo>
                  <a:lnTo>
                    <a:pt x="105308" y="7708"/>
                  </a:lnTo>
                  <a:lnTo>
                    <a:pt x="105486" y="7454"/>
                  </a:lnTo>
                  <a:lnTo>
                    <a:pt x="102920" y="7454"/>
                  </a:lnTo>
                  <a:lnTo>
                    <a:pt x="102920" y="7835"/>
                  </a:lnTo>
                  <a:lnTo>
                    <a:pt x="96786" y="7835"/>
                  </a:lnTo>
                  <a:lnTo>
                    <a:pt x="97028" y="7708"/>
                  </a:lnTo>
                  <a:lnTo>
                    <a:pt x="102323" y="7708"/>
                  </a:lnTo>
                  <a:lnTo>
                    <a:pt x="102920" y="7835"/>
                  </a:lnTo>
                  <a:lnTo>
                    <a:pt x="102920" y="7454"/>
                  </a:lnTo>
                  <a:lnTo>
                    <a:pt x="101130" y="7454"/>
                  </a:lnTo>
                  <a:lnTo>
                    <a:pt x="100520" y="7454"/>
                  </a:lnTo>
                  <a:lnTo>
                    <a:pt x="100596" y="7073"/>
                  </a:lnTo>
                  <a:lnTo>
                    <a:pt x="98209" y="7073"/>
                  </a:lnTo>
                  <a:lnTo>
                    <a:pt x="97497" y="7454"/>
                  </a:lnTo>
                  <a:lnTo>
                    <a:pt x="96012" y="7454"/>
                  </a:lnTo>
                  <a:lnTo>
                    <a:pt x="96012" y="8089"/>
                  </a:lnTo>
                  <a:lnTo>
                    <a:pt x="94373" y="8470"/>
                  </a:lnTo>
                  <a:lnTo>
                    <a:pt x="93916" y="8089"/>
                  </a:lnTo>
                  <a:lnTo>
                    <a:pt x="96012" y="8089"/>
                  </a:lnTo>
                  <a:lnTo>
                    <a:pt x="96012" y="7454"/>
                  </a:lnTo>
                  <a:lnTo>
                    <a:pt x="93611" y="7454"/>
                  </a:lnTo>
                  <a:lnTo>
                    <a:pt x="93611" y="7835"/>
                  </a:lnTo>
                  <a:lnTo>
                    <a:pt x="90436" y="7835"/>
                  </a:lnTo>
                  <a:lnTo>
                    <a:pt x="91084" y="7708"/>
                  </a:lnTo>
                  <a:lnTo>
                    <a:pt x="93459" y="7708"/>
                  </a:lnTo>
                  <a:lnTo>
                    <a:pt x="93611" y="7835"/>
                  </a:lnTo>
                  <a:lnTo>
                    <a:pt x="93611" y="7454"/>
                  </a:lnTo>
                  <a:lnTo>
                    <a:pt x="93167" y="7454"/>
                  </a:lnTo>
                  <a:lnTo>
                    <a:pt x="92379" y="7454"/>
                  </a:lnTo>
                  <a:lnTo>
                    <a:pt x="89344" y="7454"/>
                  </a:lnTo>
                  <a:lnTo>
                    <a:pt x="89344" y="7835"/>
                  </a:lnTo>
                  <a:lnTo>
                    <a:pt x="87706" y="7835"/>
                  </a:lnTo>
                  <a:lnTo>
                    <a:pt x="87782" y="7708"/>
                  </a:lnTo>
                  <a:lnTo>
                    <a:pt x="88912" y="7708"/>
                  </a:lnTo>
                  <a:lnTo>
                    <a:pt x="89344" y="7835"/>
                  </a:lnTo>
                  <a:lnTo>
                    <a:pt x="89344" y="7454"/>
                  </a:lnTo>
                  <a:lnTo>
                    <a:pt x="88036" y="7454"/>
                  </a:lnTo>
                  <a:lnTo>
                    <a:pt x="87871" y="7581"/>
                  </a:lnTo>
                  <a:lnTo>
                    <a:pt x="87947" y="7454"/>
                  </a:lnTo>
                  <a:lnTo>
                    <a:pt x="85801" y="7454"/>
                  </a:lnTo>
                  <a:lnTo>
                    <a:pt x="85902" y="7708"/>
                  </a:lnTo>
                  <a:lnTo>
                    <a:pt x="85953" y="7835"/>
                  </a:lnTo>
                  <a:lnTo>
                    <a:pt x="86017" y="7962"/>
                  </a:lnTo>
                  <a:lnTo>
                    <a:pt x="85839" y="7962"/>
                  </a:lnTo>
                  <a:lnTo>
                    <a:pt x="85953" y="7835"/>
                  </a:lnTo>
                  <a:lnTo>
                    <a:pt x="83693" y="7835"/>
                  </a:lnTo>
                  <a:lnTo>
                    <a:pt x="83654" y="8089"/>
                  </a:lnTo>
                  <a:lnTo>
                    <a:pt x="83616" y="8470"/>
                  </a:lnTo>
                  <a:lnTo>
                    <a:pt x="83159" y="8089"/>
                  </a:lnTo>
                  <a:lnTo>
                    <a:pt x="83654" y="8089"/>
                  </a:lnTo>
                  <a:lnTo>
                    <a:pt x="83731" y="7454"/>
                  </a:lnTo>
                  <a:lnTo>
                    <a:pt x="82854" y="7454"/>
                  </a:lnTo>
                  <a:lnTo>
                    <a:pt x="82854" y="7835"/>
                  </a:lnTo>
                  <a:lnTo>
                    <a:pt x="79832" y="7835"/>
                  </a:lnTo>
                  <a:lnTo>
                    <a:pt x="77025" y="7835"/>
                  </a:lnTo>
                  <a:lnTo>
                    <a:pt x="76923" y="7708"/>
                  </a:lnTo>
                  <a:lnTo>
                    <a:pt x="80010" y="7708"/>
                  </a:lnTo>
                  <a:lnTo>
                    <a:pt x="82702" y="7708"/>
                  </a:lnTo>
                  <a:lnTo>
                    <a:pt x="82854" y="7835"/>
                  </a:lnTo>
                  <a:lnTo>
                    <a:pt x="82854" y="7454"/>
                  </a:lnTo>
                  <a:lnTo>
                    <a:pt x="82702" y="7454"/>
                  </a:lnTo>
                  <a:lnTo>
                    <a:pt x="83007" y="7277"/>
                  </a:lnTo>
                  <a:lnTo>
                    <a:pt x="82372" y="7454"/>
                  </a:lnTo>
                  <a:lnTo>
                    <a:pt x="81788" y="6946"/>
                  </a:lnTo>
                  <a:lnTo>
                    <a:pt x="120992" y="6946"/>
                  </a:lnTo>
                  <a:lnTo>
                    <a:pt x="120992" y="6819"/>
                  </a:lnTo>
                  <a:lnTo>
                    <a:pt x="81635" y="6819"/>
                  </a:lnTo>
                  <a:lnTo>
                    <a:pt x="81483" y="6692"/>
                  </a:lnTo>
                  <a:lnTo>
                    <a:pt x="80378" y="7454"/>
                  </a:lnTo>
                  <a:lnTo>
                    <a:pt x="76835" y="7454"/>
                  </a:lnTo>
                  <a:lnTo>
                    <a:pt x="76835" y="7581"/>
                  </a:lnTo>
                  <a:lnTo>
                    <a:pt x="76314" y="7835"/>
                  </a:lnTo>
                  <a:lnTo>
                    <a:pt x="75666" y="7835"/>
                  </a:lnTo>
                  <a:lnTo>
                    <a:pt x="75171" y="7835"/>
                  </a:lnTo>
                  <a:lnTo>
                    <a:pt x="75171" y="7581"/>
                  </a:lnTo>
                  <a:lnTo>
                    <a:pt x="76835" y="7581"/>
                  </a:lnTo>
                  <a:lnTo>
                    <a:pt x="76835" y="7454"/>
                  </a:lnTo>
                  <a:lnTo>
                    <a:pt x="75184" y="7454"/>
                  </a:lnTo>
                  <a:lnTo>
                    <a:pt x="75158" y="7962"/>
                  </a:lnTo>
                  <a:lnTo>
                    <a:pt x="70472" y="7962"/>
                  </a:lnTo>
                  <a:lnTo>
                    <a:pt x="69189" y="7962"/>
                  </a:lnTo>
                  <a:lnTo>
                    <a:pt x="69164" y="7835"/>
                  </a:lnTo>
                  <a:lnTo>
                    <a:pt x="67411" y="7835"/>
                  </a:lnTo>
                  <a:lnTo>
                    <a:pt x="66903" y="7581"/>
                  </a:lnTo>
                  <a:lnTo>
                    <a:pt x="70510" y="7581"/>
                  </a:lnTo>
                  <a:lnTo>
                    <a:pt x="70485" y="7835"/>
                  </a:lnTo>
                  <a:lnTo>
                    <a:pt x="75158" y="7962"/>
                  </a:lnTo>
                  <a:lnTo>
                    <a:pt x="75158" y="7454"/>
                  </a:lnTo>
                  <a:lnTo>
                    <a:pt x="74460" y="7454"/>
                  </a:lnTo>
                  <a:lnTo>
                    <a:pt x="73888" y="7353"/>
                  </a:lnTo>
                  <a:lnTo>
                    <a:pt x="80187" y="7353"/>
                  </a:lnTo>
                  <a:lnTo>
                    <a:pt x="79565" y="4546"/>
                  </a:lnTo>
                  <a:lnTo>
                    <a:pt x="79502" y="3683"/>
                  </a:lnTo>
                  <a:lnTo>
                    <a:pt x="79489" y="3543"/>
                  </a:lnTo>
                  <a:lnTo>
                    <a:pt x="79476" y="3327"/>
                  </a:lnTo>
                  <a:lnTo>
                    <a:pt x="79451" y="3543"/>
                  </a:lnTo>
                  <a:lnTo>
                    <a:pt x="79451" y="3860"/>
                  </a:lnTo>
                  <a:lnTo>
                    <a:pt x="79438" y="3987"/>
                  </a:lnTo>
                  <a:lnTo>
                    <a:pt x="79286" y="3289"/>
                  </a:lnTo>
                  <a:lnTo>
                    <a:pt x="79235" y="3009"/>
                  </a:lnTo>
                  <a:lnTo>
                    <a:pt x="79286" y="3581"/>
                  </a:lnTo>
                  <a:lnTo>
                    <a:pt x="79336" y="4699"/>
                  </a:lnTo>
                  <a:lnTo>
                    <a:pt x="79298" y="5118"/>
                  </a:lnTo>
                  <a:lnTo>
                    <a:pt x="79159" y="3009"/>
                  </a:lnTo>
                  <a:lnTo>
                    <a:pt x="79133" y="5956"/>
                  </a:lnTo>
                  <a:lnTo>
                    <a:pt x="79133" y="6819"/>
                  </a:lnTo>
                  <a:lnTo>
                    <a:pt x="79121" y="6946"/>
                  </a:lnTo>
                  <a:lnTo>
                    <a:pt x="79082" y="5295"/>
                  </a:lnTo>
                  <a:lnTo>
                    <a:pt x="79032" y="3009"/>
                  </a:lnTo>
                  <a:lnTo>
                    <a:pt x="79159" y="3009"/>
                  </a:lnTo>
                  <a:lnTo>
                    <a:pt x="79235" y="3009"/>
                  </a:lnTo>
                  <a:lnTo>
                    <a:pt x="83667" y="3009"/>
                  </a:lnTo>
                  <a:lnTo>
                    <a:pt x="83553" y="1714"/>
                  </a:lnTo>
                  <a:lnTo>
                    <a:pt x="83134" y="2273"/>
                  </a:lnTo>
                  <a:lnTo>
                    <a:pt x="81813" y="406"/>
                  </a:lnTo>
                  <a:lnTo>
                    <a:pt x="80721" y="406"/>
                  </a:lnTo>
                  <a:lnTo>
                    <a:pt x="80505" y="0"/>
                  </a:lnTo>
                  <a:lnTo>
                    <a:pt x="80060" y="406"/>
                  </a:lnTo>
                  <a:lnTo>
                    <a:pt x="76923" y="406"/>
                  </a:lnTo>
                  <a:lnTo>
                    <a:pt x="76923" y="3009"/>
                  </a:lnTo>
                  <a:lnTo>
                    <a:pt x="76479" y="4597"/>
                  </a:lnTo>
                  <a:lnTo>
                    <a:pt x="76377" y="3009"/>
                  </a:lnTo>
                  <a:lnTo>
                    <a:pt x="76327" y="5080"/>
                  </a:lnTo>
                  <a:lnTo>
                    <a:pt x="76276" y="3009"/>
                  </a:lnTo>
                  <a:lnTo>
                    <a:pt x="76923" y="3009"/>
                  </a:lnTo>
                  <a:lnTo>
                    <a:pt x="76923" y="406"/>
                  </a:lnTo>
                  <a:lnTo>
                    <a:pt x="76187" y="406"/>
                  </a:lnTo>
                  <a:lnTo>
                    <a:pt x="76123" y="3009"/>
                  </a:lnTo>
                  <a:lnTo>
                    <a:pt x="75895" y="4343"/>
                  </a:lnTo>
                  <a:lnTo>
                    <a:pt x="75768" y="4102"/>
                  </a:lnTo>
                  <a:lnTo>
                    <a:pt x="75768" y="3009"/>
                  </a:lnTo>
                  <a:lnTo>
                    <a:pt x="76034" y="3009"/>
                  </a:lnTo>
                  <a:lnTo>
                    <a:pt x="76123" y="444"/>
                  </a:lnTo>
                  <a:lnTo>
                    <a:pt x="75501" y="787"/>
                  </a:lnTo>
                  <a:lnTo>
                    <a:pt x="75501" y="3009"/>
                  </a:lnTo>
                  <a:lnTo>
                    <a:pt x="75488" y="3175"/>
                  </a:lnTo>
                  <a:lnTo>
                    <a:pt x="75463" y="3568"/>
                  </a:lnTo>
                  <a:lnTo>
                    <a:pt x="75145" y="3009"/>
                  </a:lnTo>
                  <a:lnTo>
                    <a:pt x="75488" y="3009"/>
                  </a:lnTo>
                  <a:lnTo>
                    <a:pt x="75501" y="787"/>
                  </a:lnTo>
                  <a:lnTo>
                    <a:pt x="75044" y="1028"/>
                  </a:lnTo>
                  <a:lnTo>
                    <a:pt x="75133" y="406"/>
                  </a:lnTo>
                  <a:lnTo>
                    <a:pt x="73621" y="406"/>
                  </a:lnTo>
                  <a:lnTo>
                    <a:pt x="74028" y="1587"/>
                  </a:lnTo>
                  <a:lnTo>
                    <a:pt x="73164" y="2057"/>
                  </a:lnTo>
                  <a:lnTo>
                    <a:pt x="73190" y="406"/>
                  </a:lnTo>
                  <a:lnTo>
                    <a:pt x="73063" y="2120"/>
                  </a:lnTo>
                  <a:lnTo>
                    <a:pt x="72872" y="2209"/>
                  </a:lnTo>
                  <a:lnTo>
                    <a:pt x="72986" y="3009"/>
                  </a:lnTo>
                  <a:lnTo>
                    <a:pt x="72631" y="3009"/>
                  </a:lnTo>
                  <a:lnTo>
                    <a:pt x="72466" y="4927"/>
                  </a:lnTo>
                  <a:lnTo>
                    <a:pt x="72491" y="3009"/>
                  </a:lnTo>
                  <a:lnTo>
                    <a:pt x="72288" y="3009"/>
                  </a:lnTo>
                  <a:lnTo>
                    <a:pt x="72263" y="2628"/>
                  </a:lnTo>
                  <a:lnTo>
                    <a:pt x="72174" y="406"/>
                  </a:lnTo>
                  <a:lnTo>
                    <a:pt x="70612" y="406"/>
                  </a:lnTo>
                  <a:lnTo>
                    <a:pt x="70612" y="3009"/>
                  </a:lnTo>
                  <a:lnTo>
                    <a:pt x="70535" y="3378"/>
                  </a:lnTo>
                  <a:lnTo>
                    <a:pt x="70535" y="7353"/>
                  </a:lnTo>
                  <a:lnTo>
                    <a:pt x="69481" y="7454"/>
                  </a:lnTo>
                  <a:lnTo>
                    <a:pt x="66649" y="7454"/>
                  </a:lnTo>
                  <a:lnTo>
                    <a:pt x="66446" y="7353"/>
                  </a:lnTo>
                  <a:lnTo>
                    <a:pt x="67043" y="7353"/>
                  </a:lnTo>
                  <a:lnTo>
                    <a:pt x="67170" y="5689"/>
                  </a:lnTo>
                  <a:lnTo>
                    <a:pt x="67386" y="3009"/>
                  </a:lnTo>
                  <a:lnTo>
                    <a:pt x="67551" y="3009"/>
                  </a:lnTo>
                  <a:lnTo>
                    <a:pt x="67437" y="5181"/>
                  </a:lnTo>
                  <a:lnTo>
                    <a:pt x="67322" y="7353"/>
                  </a:lnTo>
                  <a:lnTo>
                    <a:pt x="69024" y="7353"/>
                  </a:lnTo>
                  <a:lnTo>
                    <a:pt x="69240" y="4876"/>
                  </a:lnTo>
                  <a:lnTo>
                    <a:pt x="69075" y="7353"/>
                  </a:lnTo>
                  <a:lnTo>
                    <a:pt x="69710" y="7353"/>
                  </a:lnTo>
                  <a:lnTo>
                    <a:pt x="69964" y="7353"/>
                  </a:lnTo>
                  <a:lnTo>
                    <a:pt x="70535" y="7353"/>
                  </a:lnTo>
                  <a:lnTo>
                    <a:pt x="70535" y="3378"/>
                  </a:lnTo>
                  <a:lnTo>
                    <a:pt x="70218" y="4876"/>
                  </a:lnTo>
                  <a:lnTo>
                    <a:pt x="70421" y="3009"/>
                  </a:lnTo>
                  <a:lnTo>
                    <a:pt x="70612" y="3009"/>
                  </a:lnTo>
                  <a:lnTo>
                    <a:pt x="70612" y="406"/>
                  </a:lnTo>
                  <a:lnTo>
                    <a:pt x="69672" y="406"/>
                  </a:lnTo>
                  <a:lnTo>
                    <a:pt x="69621" y="1828"/>
                  </a:lnTo>
                  <a:lnTo>
                    <a:pt x="69291" y="406"/>
                  </a:lnTo>
                  <a:lnTo>
                    <a:pt x="68630" y="2336"/>
                  </a:lnTo>
                  <a:lnTo>
                    <a:pt x="68783" y="406"/>
                  </a:lnTo>
                  <a:lnTo>
                    <a:pt x="67703" y="406"/>
                  </a:lnTo>
                  <a:lnTo>
                    <a:pt x="67094" y="1803"/>
                  </a:lnTo>
                  <a:lnTo>
                    <a:pt x="66929" y="850"/>
                  </a:lnTo>
                  <a:lnTo>
                    <a:pt x="66586" y="2273"/>
                  </a:lnTo>
                  <a:lnTo>
                    <a:pt x="66395" y="1270"/>
                  </a:lnTo>
                  <a:lnTo>
                    <a:pt x="66459" y="1041"/>
                  </a:lnTo>
                  <a:lnTo>
                    <a:pt x="66675" y="533"/>
                  </a:lnTo>
                  <a:lnTo>
                    <a:pt x="66560" y="660"/>
                  </a:lnTo>
                  <a:lnTo>
                    <a:pt x="66636" y="406"/>
                  </a:lnTo>
                  <a:lnTo>
                    <a:pt x="66421" y="406"/>
                  </a:lnTo>
                  <a:lnTo>
                    <a:pt x="66370" y="800"/>
                  </a:lnTo>
                  <a:lnTo>
                    <a:pt x="66268" y="558"/>
                  </a:lnTo>
                  <a:lnTo>
                    <a:pt x="66268" y="1752"/>
                  </a:lnTo>
                  <a:lnTo>
                    <a:pt x="66141" y="3009"/>
                  </a:lnTo>
                  <a:lnTo>
                    <a:pt x="65963" y="3009"/>
                  </a:lnTo>
                  <a:lnTo>
                    <a:pt x="65620" y="6591"/>
                  </a:lnTo>
                  <a:lnTo>
                    <a:pt x="65773" y="3238"/>
                  </a:lnTo>
                  <a:lnTo>
                    <a:pt x="65836" y="3009"/>
                  </a:lnTo>
                  <a:lnTo>
                    <a:pt x="66268" y="1752"/>
                  </a:lnTo>
                  <a:lnTo>
                    <a:pt x="66268" y="558"/>
                  </a:lnTo>
                  <a:lnTo>
                    <a:pt x="66243" y="406"/>
                  </a:lnTo>
                  <a:lnTo>
                    <a:pt x="65557" y="406"/>
                  </a:lnTo>
                  <a:lnTo>
                    <a:pt x="65443" y="698"/>
                  </a:lnTo>
                  <a:lnTo>
                    <a:pt x="65405" y="406"/>
                  </a:lnTo>
                  <a:lnTo>
                    <a:pt x="65201" y="406"/>
                  </a:lnTo>
                  <a:lnTo>
                    <a:pt x="65112" y="1587"/>
                  </a:lnTo>
                  <a:lnTo>
                    <a:pt x="64744" y="2578"/>
                  </a:lnTo>
                  <a:lnTo>
                    <a:pt x="64617" y="1574"/>
                  </a:lnTo>
                  <a:lnTo>
                    <a:pt x="64427" y="2298"/>
                  </a:lnTo>
                  <a:lnTo>
                    <a:pt x="64122" y="1689"/>
                  </a:lnTo>
                  <a:lnTo>
                    <a:pt x="64338" y="406"/>
                  </a:lnTo>
                  <a:lnTo>
                    <a:pt x="64008" y="1460"/>
                  </a:lnTo>
                  <a:lnTo>
                    <a:pt x="63881" y="1676"/>
                  </a:lnTo>
                  <a:lnTo>
                    <a:pt x="63525" y="3009"/>
                  </a:lnTo>
                  <a:lnTo>
                    <a:pt x="64655" y="3009"/>
                  </a:lnTo>
                  <a:lnTo>
                    <a:pt x="64516" y="5334"/>
                  </a:lnTo>
                  <a:lnTo>
                    <a:pt x="64820" y="4229"/>
                  </a:lnTo>
                  <a:lnTo>
                    <a:pt x="64820" y="3009"/>
                  </a:lnTo>
                  <a:lnTo>
                    <a:pt x="65011" y="3009"/>
                  </a:lnTo>
                  <a:lnTo>
                    <a:pt x="64922" y="3848"/>
                  </a:lnTo>
                  <a:lnTo>
                    <a:pt x="65151" y="3009"/>
                  </a:lnTo>
                  <a:lnTo>
                    <a:pt x="65481" y="3009"/>
                  </a:lnTo>
                  <a:lnTo>
                    <a:pt x="64985" y="4762"/>
                  </a:lnTo>
                  <a:lnTo>
                    <a:pt x="65163" y="3009"/>
                  </a:lnTo>
                  <a:lnTo>
                    <a:pt x="64820" y="5359"/>
                  </a:lnTo>
                  <a:lnTo>
                    <a:pt x="64820" y="4826"/>
                  </a:lnTo>
                  <a:lnTo>
                    <a:pt x="64719" y="5689"/>
                  </a:lnTo>
                  <a:lnTo>
                    <a:pt x="64490" y="6502"/>
                  </a:lnTo>
                  <a:lnTo>
                    <a:pt x="64452" y="6286"/>
                  </a:lnTo>
                  <a:lnTo>
                    <a:pt x="64427" y="6731"/>
                  </a:lnTo>
                  <a:lnTo>
                    <a:pt x="64262" y="7353"/>
                  </a:lnTo>
                  <a:lnTo>
                    <a:pt x="64820" y="7353"/>
                  </a:lnTo>
                  <a:lnTo>
                    <a:pt x="64820" y="6718"/>
                  </a:lnTo>
                  <a:lnTo>
                    <a:pt x="65722" y="3416"/>
                  </a:lnTo>
                  <a:lnTo>
                    <a:pt x="65151" y="7200"/>
                  </a:lnTo>
                  <a:lnTo>
                    <a:pt x="64655" y="7454"/>
                  </a:lnTo>
                  <a:lnTo>
                    <a:pt x="64401" y="7454"/>
                  </a:lnTo>
                  <a:lnTo>
                    <a:pt x="64401" y="7581"/>
                  </a:lnTo>
                  <a:lnTo>
                    <a:pt x="63919" y="7835"/>
                  </a:lnTo>
                  <a:lnTo>
                    <a:pt x="63969" y="7581"/>
                  </a:lnTo>
                  <a:lnTo>
                    <a:pt x="64401" y="7581"/>
                  </a:lnTo>
                  <a:lnTo>
                    <a:pt x="64401" y="7454"/>
                  </a:lnTo>
                  <a:lnTo>
                    <a:pt x="64008" y="7454"/>
                  </a:lnTo>
                  <a:lnTo>
                    <a:pt x="62522" y="7073"/>
                  </a:lnTo>
                  <a:lnTo>
                    <a:pt x="61696" y="6858"/>
                  </a:lnTo>
                  <a:lnTo>
                    <a:pt x="61696" y="7073"/>
                  </a:lnTo>
                  <a:lnTo>
                    <a:pt x="61404" y="7200"/>
                  </a:lnTo>
                  <a:lnTo>
                    <a:pt x="61404" y="8089"/>
                  </a:lnTo>
                  <a:lnTo>
                    <a:pt x="61290" y="7581"/>
                  </a:lnTo>
                  <a:lnTo>
                    <a:pt x="61264" y="7454"/>
                  </a:lnTo>
                  <a:lnTo>
                    <a:pt x="61391" y="7454"/>
                  </a:lnTo>
                  <a:lnTo>
                    <a:pt x="61404" y="8089"/>
                  </a:lnTo>
                  <a:lnTo>
                    <a:pt x="61404" y="7200"/>
                  </a:lnTo>
                  <a:lnTo>
                    <a:pt x="61391" y="7073"/>
                  </a:lnTo>
                  <a:lnTo>
                    <a:pt x="61696" y="7073"/>
                  </a:lnTo>
                  <a:lnTo>
                    <a:pt x="61696" y="6858"/>
                  </a:lnTo>
                  <a:lnTo>
                    <a:pt x="61112" y="6692"/>
                  </a:lnTo>
                  <a:lnTo>
                    <a:pt x="61163" y="6946"/>
                  </a:lnTo>
                  <a:lnTo>
                    <a:pt x="61226" y="7277"/>
                  </a:lnTo>
                  <a:lnTo>
                    <a:pt x="60782" y="7454"/>
                  </a:lnTo>
                  <a:lnTo>
                    <a:pt x="49453" y="7454"/>
                  </a:lnTo>
                  <a:lnTo>
                    <a:pt x="49974" y="6946"/>
                  </a:lnTo>
                  <a:lnTo>
                    <a:pt x="49022" y="7454"/>
                  </a:lnTo>
                  <a:lnTo>
                    <a:pt x="48844" y="7454"/>
                  </a:lnTo>
                  <a:lnTo>
                    <a:pt x="48844" y="7581"/>
                  </a:lnTo>
                  <a:lnTo>
                    <a:pt x="48183" y="8089"/>
                  </a:lnTo>
                  <a:lnTo>
                    <a:pt x="47993" y="8242"/>
                  </a:lnTo>
                  <a:lnTo>
                    <a:pt x="47840" y="8356"/>
                  </a:lnTo>
                  <a:lnTo>
                    <a:pt x="46913" y="8089"/>
                  </a:lnTo>
                  <a:lnTo>
                    <a:pt x="46850" y="7962"/>
                  </a:lnTo>
                  <a:lnTo>
                    <a:pt x="46786" y="7835"/>
                  </a:lnTo>
                  <a:lnTo>
                    <a:pt x="45986" y="7835"/>
                  </a:lnTo>
                  <a:lnTo>
                    <a:pt x="45504" y="7708"/>
                  </a:lnTo>
                  <a:lnTo>
                    <a:pt x="45478" y="7581"/>
                  </a:lnTo>
                  <a:lnTo>
                    <a:pt x="48844" y="7581"/>
                  </a:lnTo>
                  <a:lnTo>
                    <a:pt x="48844" y="7454"/>
                  </a:lnTo>
                  <a:lnTo>
                    <a:pt x="45453" y="7454"/>
                  </a:lnTo>
                  <a:lnTo>
                    <a:pt x="45224" y="7454"/>
                  </a:lnTo>
                  <a:lnTo>
                    <a:pt x="44907" y="7581"/>
                  </a:lnTo>
                  <a:lnTo>
                    <a:pt x="45300" y="7581"/>
                  </a:lnTo>
                  <a:lnTo>
                    <a:pt x="45377" y="7708"/>
                  </a:lnTo>
                  <a:lnTo>
                    <a:pt x="44818" y="7835"/>
                  </a:lnTo>
                  <a:lnTo>
                    <a:pt x="44843" y="7581"/>
                  </a:lnTo>
                  <a:lnTo>
                    <a:pt x="45224" y="7454"/>
                  </a:lnTo>
                  <a:lnTo>
                    <a:pt x="44399" y="7454"/>
                  </a:lnTo>
                  <a:lnTo>
                    <a:pt x="43916" y="7454"/>
                  </a:lnTo>
                  <a:lnTo>
                    <a:pt x="43916" y="7581"/>
                  </a:lnTo>
                  <a:lnTo>
                    <a:pt x="43954" y="8089"/>
                  </a:lnTo>
                  <a:lnTo>
                    <a:pt x="43319" y="7962"/>
                  </a:lnTo>
                  <a:lnTo>
                    <a:pt x="43916" y="8470"/>
                  </a:lnTo>
                  <a:lnTo>
                    <a:pt x="44323" y="8470"/>
                  </a:lnTo>
                  <a:lnTo>
                    <a:pt x="45567" y="8470"/>
                  </a:lnTo>
                  <a:lnTo>
                    <a:pt x="45313" y="8724"/>
                  </a:lnTo>
                  <a:lnTo>
                    <a:pt x="48260" y="8724"/>
                  </a:lnTo>
                  <a:lnTo>
                    <a:pt x="48247" y="8470"/>
                  </a:lnTo>
                  <a:lnTo>
                    <a:pt x="49872" y="8470"/>
                  </a:lnTo>
                  <a:lnTo>
                    <a:pt x="49784" y="8597"/>
                  </a:lnTo>
                  <a:lnTo>
                    <a:pt x="49707" y="8724"/>
                  </a:lnTo>
                  <a:lnTo>
                    <a:pt x="51447" y="8724"/>
                  </a:lnTo>
                  <a:lnTo>
                    <a:pt x="50228" y="8293"/>
                  </a:lnTo>
                  <a:lnTo>
                    <a:pt x="50203" y="8089"/>
                  </a:lnTo>
                  <a:lnTo>
                    <a:pt x="50076" y="8242"/>
                  </a:lnTo>
                  <a:lnTo>
                    <a:pt x="49682" y="8089"/>
                  </a:lnTo>
                  <a:lnTo>
                    <a:pt x="50203" y="8089"/>
                  </a:lnTo>
                  <a:lnTo>
                    <a:pt x="50165" y="7835"/>
                  </a:lnTo>
                  <a:lnTo>
                    <a:pt x="49199" y="7708"/>
                  </a:lnTo>
                  <a:lnTo>
                    <a:pt x="49326" y="7581"/>
                  </a:lnTo>
                  <a:lnTo>
                    <a:pt x="60477" y="7581"/>
                  </a:lnTo>
                  <a:lnTo>
                    <a:pt x="58648" y="8356"/>
                  </a:lnTo>
                  <a:lnTo>
                    <a:pt x="58750" y="7962"/>
                  </a:lnTo>
                  <a:lnTo>
                    <a:pt x="58775" y="7835"/>
                  </a:lnTo>
                  <a:lnTo>
                    <a:pt x="58585" y="7962"/>
                  </a:lnTo>
                  <a:lnTo>
                    <a:pt x="58127" y="8470"/>
                  </a:lnTo>
                  <a:lnTo>
                    <a:pt x="58013" y="8597"/>
                  </a:lnTo>
                  <a:lnTo>
                    <a:pt x="57988" y="8724"/>
                  </a:lnTo>
                  <a:lnTo>
                    <a:pt x="69392" y="8724"/>
                  </a:lnTo>
                  <a:lnTo>
                    <a:pt x="69329" y="8470"/>
                  </a:lnTo>
                  <a:lnTo>
                    <a:pt x="69227" y="8089"/>
                  </a:lnTo>
                  <a:lnTo>
                    <a:pt x="70446" y="8089"/>
                  </a:lnTo>
                  <a:lnTo>
                    <a:pt x="70370" y="8724"/>
                  </a:lnTo>
                  <a:lnTo>
                    <a:pt x="77711" y="8724"/>
                  </a:lnTo>
                  <a:lnTo>
                    <a:pt x="77216" y="8089"/>
                  </a:lnTo>
                  <a:lnTo>
                    <a:pt x="75158" y="8089"/>
                  </a:lnTo>
                  <a:lnTo>
                    <a:pt x="75412" y="7962"/>
                  </a:lnTo>
                  <a:lnTo>
                    <a:pt x="77127" y="7962"/>
                  </a:lnTo>
                  <a:lnTo>
                    <a:pt x="77216" y="8089"/>
                  </a:lnTo>
                  <a:lnTo>
                    <a:pt x="79463" y="8089"/>
                  </a:lnTo>
                  <a:lnTo>
                    <a:pt x="78549" y="8724"/>
                  </a:lnTo>
                  <a:lnTo>
                    <a:pt x="85763" y="8724"/>
                  </a:lnTo>
                  <a:lnTo>
                    <a:pt x="85788" y="8470"/>
                  </a:lnTo>
                  <a:lnTo>
                    <a:pt x="85826" y="8089"/>
                  </a:lnTo>
                  <a:lnTo>
                    <a:pt x="86512" y="8089"/>
                  </a:lnTo>
                  <a:lnTo>
                    <a:pt x="85877" y="8724"/>
                  </a:lnTo>
                  <a:lnTo>
                    <a:pt x="102920" y="8724"/>
                  </a:lnTo>
                  <a:lnTo>
                    <a:pt x="102920" y="8470"/>
                  </a:lnTo>
                  <a:lnTo>
                    <a:pt x="102920" y="8089"/>
                  </a:lnTo>
                  <a:lnTo>
                    <a:pt x="105003" y="8089"/>
                  </a:lnTo>
                  <a:lnTo>
                    <a:pt x="104711" y="8470"/>
                  </a:lnTo>
                  <a:lnTo>
                    <a:pt x="104622" y="8597"/>
                  </a:lnTo>
                  <a:lnTo>
                    <a:pt x="103771" y="8724"/>
                  </a:lnTo>
                  <a:lnTo>
                    <a:pt x="111201" y="8724"/>
                  </a:lnTo>
                  <a:lnTo>
                    <a:pt x="110655" y="8470"/>
                  </a:lnTo>
                  <a:lnTo>
                    <a:pt x="109855" y="8089"/>
                  </a:lnTo>
                  <a:lnTo>
                    <a:pt x="112852" y="8089"/>
                  </a:lnTo>
                  <a:lnTo>
                    <a:pt x="111925" y="8597"/>
                  </a:lnTo>
                  <a:lnTo>
                    <a:pt x="121056" y="8597"/>
                  </a:lnTo>
                  <a:lnTo>
                    <a:pt x="121119" y="8089"/>
                  </a:lnTo>
                  <a:lnTo>
                    <a:pt x="122732" y="8089"/>
                  </a:lnTo>
                  <a:lnTo>
                    <a:pt x="121373" y="8597"/>
                  </a:lnTo>
                  <a:lnTo>
                    <a:pt x="124002" y="8597"/>
                  </a:lnTo>
                  <a:lnTo>
                    <a:pt x="123698" y="8470"/>
                  </a:lnTo>
                  <a:lnTo>
                    <a:pt x="123278" y="8089"/>
                  </a:lnTo>
                  <a:lnTo>
                    <a:pt x="124218" y="8089"/>
                  </a:lnTo>
                  <a:lnTo>
                    <a:pt x="127469" y="8089"/>
                  </a:lnTo>
                  <a:lnTo>
                    <a:pt x="127304" y="8470"/>
                  </a:lnTo>
                  <a:lnTo>
                    <a:pt x="127254" y="8597"/>
                  </a:lnTo>
                  <a:lnTo>
                    <a:pt x="124396" y="8597"/>
                  </a:lnTo>
                  <a:lnTo>
                    <a:pt x="124002" y="8597"/>
                  </a:lnTo>
                  <a:lnTo>
                    <a:pt x="125260" y="9105"/>
                  </a:lnTo>
                  <a:lnTo>
                    <a:pt x="127025" y="9105"/>
                  </a:lnTo>
                  <a:lnTo>
                    <a:pt x="127139" y="8851"/>
                  </a:lnTo>
                  <a:lnTo>
                    <a:pt x="127190" y="8724"/>
                  </a:lnTo>
                  <a:lnTo>
                    <a:pt x="128371" y="8724"/>
                  </a:lnTo>
                  <a:lnTo>
                    <a:pt x="128257" y="8597"/>
                  </a:lnTo>
                  <a:lnTo>
                    <a:pt x="128816" y="8597"/>
                  </a:lnTo>
                  <a:lnTo>
                    <a:pt x="128143" y="8470"/>
                  </a:lnTo>
                  <a:lnTo>
                    <a:pt x="127812" y="8089"/>
                  </a:lnTo>
                  <a:lnTo>
                    <a:pt x="128739" y="8089"/>
                  </a:lnTo>
                  <a:lnTo>
                    <a:pt x="128816" y="8597"/>
                  </a:lnTo>
                  <a:lnTo>
                    <a:pt x="131724" y="8597"/>
                  </a:lnTo>
                  <a:close/>
                </a:path>
                <a:path w="132715" h="28575">
                  <a:moveTo>
                    <a:pt x="132143" y="9613"/>
                  </a:moveTo>
                  <a:lnTo>
                    <a:pt x="132092" y="9359"/>
                  </a:lnTo>
                  <a:lnTo>
                    <a:pt x="131965" y="9105"/>
                  </a:lnTo>
                  <a:lnTo>
                    <a:pt x="128892" y="9105"/>
                  </a:lnTo>
                  <a:lnTo>
                    <a:pt x="128905" y="9232"/>
                  </a:lnTo>
                  <a:lnTo>
                    <a:pt x="128701" y="9105"/>
                  </a:lnTo>
                  <a:lnTo>
                    <a:pt x="127025" y="9105"/>
                  </a:lnTo>
                  <a:lnTo>
                    <a:pt x="126911" y="9359"/>
                  </a:lnTo>
                  <a:lnTo>
                    <a:pt x="125882" y="9359"/>
                  </a:lnTo>
                  <a:lnTo>
                    <a:pt x="125564" y="9232"/>
                  </a:lnTo>
                  <a:lnTo>
                    <a:pt x="125260" y="9105"/>
                  </a:lnTo>
                  <a:lnTo>
                    <a:pt x="78003" y="9105"/>
                  </a:lnTo>
                  <a:lnTo>
                    <a:pt x="57124" y="9105"/>
                  </a:lnTo>
                  <a:lnTo>
                    <a:pt x="56311" y="9105"/>
                  </a:lnTo>
                  <a:lnTo>
                    <a:pt x="56311" y="9232"/>
                  </a:lnTo>
                  <a:lnTo>
                    <a:pt x="55956" y="9105"/>
                  </a:lnTo>
                  <a:lnTo>
                    <a:pt x="54317" y="9105"/>
                  </a:lnTo>
                  <a:lnTo>
                    <a:pt x="53746" y="9359"/>
                  </a:lnTo>
                  <a:lnTo>
                    <a:pt x="53365" y="9232"/>
                  </a:lnTo>
                  <a:lnTo>
                    <a:pt x="52984" y="9105"/>
                  </a:lnTo>
                  <a:lnTo>
                    <a:pt x="54317" y="9105"/>
                  </a:lnTo>
                  <a:lnTo>
                    <a:pt x="54813" y="8724"/>
                  </a:lnTo>
                  <a:lnTo>
                    <a:pt x="52552" y="8724"/>
                  </a:lnTo>
                  <a:lnTo>
                    <a:pt x="52603" y="8978"/>
                  </a:lnTo>
                  <a:lnTo>
                    <a:pt x="52222" y="8851"/>
                  </a:lnTo>
                  <a:lnTo>
                    <a:pt x="51968" y="9105"/>
                  </a:lnTo>
                  <a:lnTo>
                    <a:pt x="51854" y="9232"/>
                  </a:lnTo>
                  <a:lnTo>
                    <a:pt x="51587" y="9105"/>
                  </a:lnTo>
                  <a:lnTo>
                    <a:pt x="51320" y="8978"/>
                  </a:lnTo>
                  <a:lnTo>
                    <a:pt x="51054" y="8851"/>
                  </a:lnTo>
                  <a:lnTo>
                    <a:pt x="49618" y="8851"/>
                  </a:lnTo>
                  <a:lnTo>
                    <a:pt x="49707" y="8724"/>
                  </a:lnTo>
                  <a:lnTo>
                    <a:pt x="49466" y="8724"/>
                  </a:lnTo>
                  <a:lnTo>
                    <a:pt x="49466" y="9105"/>
                  </a:lnTo>
                  <a:lnTo>
                    <a:pt x="49377" y="9232"/>
                  </a:lnTo>
                  <a:lnTo>
                    <a:pt x="49301" y="9359"/>
                  </a:lnTo>
                  <a:lnTo>
                    <a:pt x="48882" y="9105"/>
                  </a:lnTo>
                  <a:lnTo>
                    <a:pt x="49466" y="9105"/>
                  </a:lnTo>
                  <a:lnTo>
                    <a:pt x="49466" y="8724"/>
                  </a:lnTo>
                  <a:lnTo>
                    <a:pt x="48260" y="8724"/>
                  </a:lnTo>
                  <a:lnTo>
                    <a:pt x="48463" y="8851"/>
                  </a:lnTo>
                  <a:lnTo>
                    <a:pt x="45110" y="8851"/>
                  </a:lnTo>
                  <a:lnTo>
                    <a:pt x="45313" y="8724"/>
                  </a:lnTo>
                  <a:lnTo>
                    <a:pt x="44564" y="8724"/>
                  </a:lnTo>
                  <a:lnTo>
                    <a:pt x="44742" y="8851"/>
                  </a:lnTo>
                  <a:lnTo>
                    <a:pt x="44196" y="8851"/>
                  </a:lnTo>
                  <a:lnTo>
                    <a:pt x="44297" y="8724"/>
                  </a:lnTo>
                  <a:lnTo>
                    <a:pt x="43053" y="8724"/>
                  </a:lnTo>
                  <a:lnTo>
                    <a:pt x="43141" y="8851"/>
                  </a:lnTo>
                  <a:lnTo>
                    <a:pt x="43332" y="9105"/>
                  </a:lnTo>
                  <a:lnTo>
                    <a:pt x="44018" y="9105"/>
                  </a:lnTo>
                  <a:lnTo>
                    <a:pt x="43929" y="9232"/>
                  </a:lnTo>
                  <a:lnTo>
                    <a:pt x="43840" y="9359"/>
                  </a:lnTo>
                  <a:lnTo>
                    <a:pt x="43713" y="9613"/>
                  </a:lnTo>
                  <a:lnTo>
                    <a:pt x="132143" y="9613"/>
                  </a:lnTo>
                  <a:close/>
                </a:path>
                <a:path w="132715" h="28575">
                  <a:moveTo>
                    <a:pt x="132270" y="13296"/>
                  </a:moveTo>
                  <a:lnTo>
                    <a:pt x="132054" y="13296"/>
                  </a:lnTo>
                  <a:lnTo>
                    <a:pt x="132054" y="13042"/>
                  </a:lnTo>
                  <a:lnTo>
                    <a:pt x="132041" y="12534"/>
                  </a:lnTo>
                  <a:lnTo>
                    <a:pt x="132029" y="11899"/>
                  </a:lnTo>
                  <a:lnTo>
                    <a:pt x="132029" y="11518"/>
                  </a:lnTo>
                  <a:lnTo>
                    <a:pt x="132016" y="11391"/>
                  </a:lnTo>
                  <a:lnTo>
                    <a:pt x="132130" y="9740"/>
                  </a:lnTo>
                  <a:lnTo>
                    <a:pt x="125209" y="9740"/>
                  </a:lnTo>
                  <a:lnTo>
                    <a:pt x="125209" y="13296"/>
                  </a:lnTo>
                  <a:lnTo>
                    <a:pt x="124993" y="13436"/>
                  </a:lnTo>
                  <a:lnTo>
                    <a:pt x="124917" y="13296"/>
                  </a:lnTo>
                  <a:lnTo>
                    <a:pt x="125209" y="13296"/>
                  </a:lnTo>
                  <a:lnTo>
                    <a:pt x="125209" y="9740"/>
                  </a:lnTo>
                  <a:lnTo>
                    <a:pt x="120446" y="9740"/>
                  </a:lnTo>
                  <a:lnTo>
                    <a:pt x="120446" y="12534"/>
                  </a:lnTo>
                  <a:lnTo>
                    <a:pt x="120078" y="12661"/>
                  </a:lnTo>
                  <a:lnTo>
                    <a:pt x="119176" y="12534"/>
                  </a:lnTo>
                  <a:lnTo>
                    <a:pt x="120446" y="12534"/>
                  </a:lnTo>
                  <a:lnTo>
                    <a:pt x="120446" y="9740"/>
                  </a:lnTo>
                  <a:lnTo>
                    <a:pt x="114020" y="9740"/>
                  </a:lnTo>
                  <a:lnTo>
                    <a:pt x="114020" y="12534"/>
                  </a:lnTo>
                  <a:lnTo>
                    <a:pt x="111366" y="12534"/>
                  </a:lnTo>
                  <a:lnTo>
                    <a:pt x="112877" y="12026"/>
                  </a:lnTo>
                  <a:lnTo>
                    <a:pt x="113258" y="11899"/>
                  </a:lnTo>
                  <a:lnTo>
                    <a:pt x="114020" y="12534"/>
                  </a:lnTo>
                  <a:lnTo>
                    <a:pt x="114020" y="9740"/>
                  </a:lnTo>
                  <a:lnTo>
                    <a:pt x="78168" y="9740"/>
                  </a:lnTo>
                  <a:lnTo>
                    <a:pt x="78168" y="12534"/>
                  </a:lnTo>
                  <a:lnTo>
                    <a:pt x="77952" y="12534"/>
                  </a:lnTo>
                  <a:lnTo>
                    <a:pt x="78105" y="12407"/>
                  </a:lnTo>
                  <a:lnTo>
                    <a:pt x="78168" y="12534"/>
                  </a:lnTo>
                  <a:lnTo>
                    <a:pt x="78168" y="9740"/>
                  </a:lnTo>
                  <a:lnTo>
                    <a:pt x="77177" y="9740"/>
                  </a:lnTo>
                  <a:lnTo>
                    <a:pt x="77177" y="12534"/>
                  </a:lnTo>
                  <a:lnTo>
                    <a:pt x="76517" y="12661"/>
                  </a:lnTo>
                  <a:lnTo>
                    <a:pt x="76555" y="12534"/>
                  </a:lnTo>
                  <a:lnTo>
                    <a:pt x="77177" y="12534"/>
                  </a:lnTo>
                  <a:lnTo>
                    <a:pt x="77177" y="9740"/>
                  </a:lnTo>
                  <a:lnTo>
                    <a:pt x="73520" y="9740"/>
                  </a:lnTo>
                  <a:lnTo>
                    <a:pt x="73520" y="12534"/>
                  </a:lnTo>
                  <a:lnTo>
                    <a:pt x="72618" y="12534"/>
                  </a:lnTo>
                  <a:lnTo>
                    <a:pt x="72593" y="12712"/>
                  </a:lnTo>
                  <a:lnTo>
                    <a:pt x="72631" y="12407"/>
                  </a:lnTo>
                  <a:lnTo>
                    <a:pt x="72669" y="12153"/>
                  </a:lnTo>
                  <a:lnTo>
                    <a:pt x="73520" y="12534"/>
                  </a:lnTo>
                  <a:lnTo>
                    <a:pt x="73520" y="9740"/>
                  </a:lnTo>
                  <a:lnTo>
                    <a:pt x="71145" y="9740"/>
                  </a:lnTo>
                  <a:lnTo>
                    <a:pt x="71145" y="12534"/>
                  </a:lnTo>
                  <a:lnTo>
                    <a:pt x="70192" y="12534"/>
                  </a:lnTo>
                  <a:lnTo>
                    <a:pt x="70281" y="12280"/>
                  </a:lnTo>
                  <a:lnTo>
                    <a:pt x="70383" y="12026"/>
                  </a:lnTo>
                  <a:lnTo>
                    <a:pt x="71145" y="12534"/>
                  </a:lnTo>
                  <a:lnTo>
                    <a:pt x="71145" y="9740"/>
                  </a:lnTo>
                  <a:lnTo>
                    <a:pt x="69049" y="9740"/>
                  </a:lnTo>
                  <a:lnTo>
                    <a:pt x="69049" y="12534"/>
                  </a:lnTo>
                  <a:lnTo>
                    <a:pt x="65316" y="12534"/>
                  </a:lnTo>
                  <a:lnTo>
                    <a:pt x="61836" y="12534"/>
                  </a:lnTo>
                  <a:lnTo>
                    <a:pt x="61899" y="11899"/>
                  </a:lnTo>
                  <a:lnTo>
                    <a:pt x="62585" y="11899"/>
                  </a:lnTo>
                  <a:lnTo>
                    <a:pt x="63017" y="12153"/>
                  </a:lnTo>
                  <a:lnTo>
                    <a:pt x="62814" y="12280"/>
                  </a:lnTo>
                  <a:lnTo>
                    <a:pt x="65316" y="12534"/>
                  </a:lnTo>
                  <a:lnTo>
                    <a:pt x="68097" y="12026"/>
                  </a:lnTo>
                  <a:lnTo>
                    <a:pt x="69049" y="12534"/>
                  </a:lnTo>
                  <a:lnTo>
                    <a:pt x="69049" y="9740"/>
                  </a:lnTo>
                  <a:lnTo>
                    <a:pt x="62153" y="9740"/>
                  </a:lnTo>
                  <a:lnTo>
                    <a:pt x="62153" y="11645"/>
                  </a:lnTo>
                  <a:lnTo>
                    <a:pt x="61925" y="11645"/>
                  </a:lnTo>
                  <a:lnTo>
                    <a:pt x="61937" y="11518"/>
                  </a:lnTo>
                  <a:lnTo>
                    <a:pt x="62153" y="11645"/>
                  </a:lnTo>
                  <a:lnTo>
                    <a:pt x="62153" y="9740"/>
                  </a:lnTo>
                  <a:lnTo>
                    <a:pt x="60617" y="9740"/>
                  </a:lnTo>
                  <a:lnTo>
                    <a:pt x="60617" y="12534"/>
                  </a:lnTo>
                  <a:lnTo>
                    <a:pt x="57353" y="12534"/>
                  </a:lnTo>
                  <a:lnTo>
                    <a:pt x="56832" y="12661"/>
                  </a:lnTo>
                  <a:lnTo>
                    <a:pt x="57188" y="12534"/>
                  </a:lnTo>
                  <a:lnTo>
                    <a:pt x="57353" y="12534"/>
                  </a:lnTo>
                  <a:lnTo>
                    <a:pt x="59436" y="12026"/>
                  </a:lnTo>
                  <a:lnTo>
                    <a:pt x="60617" y="12534"/>
                  </a:lnTo>
                  <a:lnTo>
                    <a:pt x="60617" y="9740"/>
                  </a:lnTo>
                  <a:lnTo>
                    <a:pt x="55562" y="9740"/>
                  </a:lnTo>
                  <a:lnTo>
                    <a:pt x="55562" y="12534"/>
                  </a:lnTo>
                  <a:lnTo>
                    <a:pt x="55105" y="12661"/>
                  </a:lnTo>
                  <a:lnTo>
                    <a:pt x="55295" y="12534"/>
                  </a:lnTo>
                  <a:lnTo>
                    <a:pt x="55562" y="12534"/>
                  </a:lnTo>
                  <a:lnTo>
                    <a:pt x="55562" y="9740"/>
                  </a:lnTo>
                  <a:lnTo>
                    <a:pt x="49187" y="9740"/>
                  </a:lnTo>
                  <a:lnTo>
                    <a:pt x="49187" y="12026"/>
                  </a:lnTo>
                  <a:lnTo>
                    <a:pt x="48298" y="12026"/>
                  </a:lnTo>
                  <a:lnTo>
                    <a:pt x="48298" y="11899"/>
                  </a:lnTo>
                  <a:lnTo>
                    <a:pt x="48298" y="11747"/>
                  </a:lnTo>
                  <a:lnTo>
                    <a:pt x="48310" y="11518"/>
                  </a:lnTo>
                  <a:lnTo>
                    <a:pt x="48348" y="11645"/>
                  </a:lnTo>
                  <a:lnTo>
                    <a:pt x="48387" y="11772"/>
                  </a:lnTo>
                  <a:lnTo>
                    <a:pt x="48437" y="11899"/>
                  </a:lnTo>
                  <a:lnTo>
                    <a:pt x="48882" y="11899"/>
                  </a:lnTo>
                  <a:lnTo>
                    <a:pt x="49187" y="12026"/>
                  </a:lnTo>
                  <a:lnTo>
                    <a:pt x="49187" y="9740"/>
                  </a:lnTo>
                  <a:lnTo>
                    <a:pt x="47155" y="9740"/>
                  </a:lnTo>
                  <a:lnTo>
                    <a:pt x="47155" y="12280"/>
                  </a:lnTo>
                  <a:lnTo>
                    <a:pt x="47053" y="12407"/>
                  </a:lnTo>
                  <a:lnTo>
                    <a:pt x="46901" y="12534"/>
                  </a:lnTo>
                  <a:lnTo>
                    <a:pt x="46558" y="12534"/>
                  </a:lnTo>
                  <a:lnTo>
                    <a:pt x="45046" y="12534"/>
                  </a:lnTo>
                  <a:lnTo>
                    <a:pt x="45466" y="12407"/>
                  </a:lnTo>
                  <a:lnTo>
                    <a:pt x="47155" y="12280"/>
                  </a:lnTo>
                  <a:lnTo>
                    <a:pt x="47155" y="9740"/>
                  </a:lnTo>
                  <a:lnTo>
                    <a:pt x="40081" y="9740"/>
                  </a:lnTo>
                  <a:lnTo>
                    <a:pt x="40081" y="11772"/>
                  </a:lnTo>
                  <a:lnTo>
                    <a:pt x="39789" y="11645"/>
                  </a:lnTo>
                  <a:lnTo>
                    <a:pt x="40030" y="11645"/>
                  </a:lnTo>
                  <a:lnTo>
                    <a:pt x="40081" y="11772"/>
                  </a:lnTo>
                  <a:lnTo>
                    <a:pt x="40081" y="9740"/>
                  </a:lnTo>
                  <a:lnTo>
                    <a:pt x="36906" y="9740"/>
                  </a:lnTo>
                  <a:lnTo>
                    <a:pt x="36906" y="11391"/>
                  </a:lnTo>
                  <a:lnTo>
                    <a:pt x="36880" y="11518"/>
                  </a:lnTo>
                  <a:lnTo>
                    <a:pt x="36753" y="12280"/>
                  </a:lnTo>
                  <a:lnTo>
                    <a:pt x="36703" y="12534"/>
                  </a:lnTo>
                  <a:lnTo>
                    <a:pt x="34544" y="12534"/>
                  </a:lnTo>
                  <a:lnTo>
                    <a:pt x="34632" y="12407"/>
                  </a:lnTo>
                  <a:lnTo>
                    <a:pt x="34721" y="12280"/>
                  </a:lnTo>
                  <a:lnTo>
                    <a:pt x="34810" y="12153"/>
                  </a:lnTo>
                  <a:lnTo>
                    <a:pt x="36906" y="11391"/>
                  </a:lnTo>
                  <a:lnTo>
                    <a:pt x="36906" y="9740"/>
                  </a:lnTo>
                  <a:lnTo>
                    <a:pt x="33350" y="9740"/>
                  </a:lnTo>
                  <a:lnTo>
                    <a:pt x="33350" y="12407"/>
                  </a:lnTo>
                  <a:lnTo>
                    <a:pt x="32473" y="12115"/>
                  </a:lnTo>
                  <a:lnTo>
                    <a:pt x="32473" y="12534"/>
                  </a:lnTo>
                  <a:lnTo>
                    <a:pt x="31356" y="12153"/>
                  </a:lnTo>
                  <a:lnTo>
                    <a:pt x="31572" y="12534"/>
                  </a:lnTo>
                  <a:lnTo>
                    <a:pt x="31076" y="12534"/>
                  </a:lnTo>
                  <a:lnTo>
                    <a:pt x="31356" y="12788"/>
                  </a:lnTo>
                  <a:lnTo>
                    <a:pt x="31724" y="12788"/>
                  </a:lnTo>
                  <a:lnTo>
                    <a:pt x="31800" y="12915"/>
                  </a:lnTo>
                  <a:lnTo>
                    <a:pt x="31877" y="13042"/>
                  </a:lnTo>
                  <a:lnTo>
                    <a:pt x="31953" y="13169"/>
                  </a:lnTo>
                  <a:lnTo>
                    <a:pt x="32029" y="13296"/>
                  </a:lnTo>
                  <a:lnTo>
                    <a:pt x="31902" y="13296"/>
                  </a:lnTo>
                  <a:lnTo>
                    <a:pt x="30937" y="12407"/>
                  </a:lnTo>
                  <a:lnTo>
                    <a:pt x="30899" y="12534"/>
                  </a:lnTo>
                  <a:lnTo>
                    <a:pt x="30226" y="12534"/>
                  </a:lnTo>
                  <a:lnTo>
                    <a:pt x="30149" y="12331"/>
                  </a:lnTo>
                  <a:lnTo>
                    <a:pt x="30200" y="12534"/>
                  </a:lnTo>
                  <a:lnTo>
                    <a:pt x="29629" y="12534"/>
                  </a:lnTo>
                  <a:lnTo>
                    <a:pt x="29756" y="12407"/>
                  </a:lnTo>
                  <a:lnTo>
                    <a:pt x="30035" y="12153"/>
                  </a:lnTo>
                  <a:lnTo>
                    <a:pt x="29997" y="11645"/>
                  </a:lnTo>
                  <a:lnTo>
                    <a:pt x="30010" y="11264"/>
                  </a:lnTo>
                  <a:lnTo>
                    <a:pt x="30480" y="11264"/>
                  </a:lnTo>
                  <a:lnTo>
                    <a:pt x="30873" y="10629"/>
                  </a:lnTo>
                  <a:lnTo>
                    <a:pt x="30975" y="11010"/>
                  </a:lnTo>
                  <a:lnTo>
                    <a:pt x="31051" y="11264"/>
                  </a:lnTo>
                  <a:lnTo>
                    <a:pt x="30759" y="11264"/>
                  </a:lnTo>
                  <a:lnTo>
                    <a:pt x="30734" y="11391"/>
                  </a:lnTo>
                  <a:lnTo>
                    <a:pt x="30607" y="11645"/>
                  </a:lnTo>
                  <a:lnTo>
                    <a:pt x="31089" y="11391"/>
                  </a:lnTo>
                  <a:lnTo>
                    <a:pt x="31153" y="11518"/>
                  </a:lnTo>
                  <a:lnTo>
                    <a:pt x="31470" y="11772"/>
                  </a:lnTo>
                  <a:lnTo>
                    <a:pt x="31140" y="11645"/>
                  </a:lnTo>
                  <a:lnTo>
                    <a:pt x="31369" y="11899"/>
                  </a:lnTo>
                  <a:lnTo>
                    <a:pt x="31445" y="12026"/>
                  </a:lnTo>
                  <a:lnTo>
                    <a:pt x="31584" y="11899"/>
                  </a:lnTo>
                  <a:lnTo>
                    <a:pt x="32473" y="12534"/>
                  </a:lnTo>
                  <a:lnTo>
                    <a:pt x="32473" y="12115"/>
                  </a:lnTo>
                  <a:lnTo>
                    <a:pt x="31877" y="11899"/>
                  </a:lnTo>
                  <a:lnTo>
                    <a:pt x="31724" y="11861"/>
                  </a:lnTo>
                  <a:lnTo>
                    <a:pt x="32029" y="11645"/>
                  </a:lnTo>
                  <a:lnTo>
                    <a:pt x="32473" y="11391"/>
                  </a:lnTo>
                  <a:lnTo>
                    <a:pt x="33210" y="11518"/>
                  </a:lnTo>
                  <a:lnTo>
                    <a:pt x="33223" y="11645"/>
                  </a:lnTo>
                  <a:lnTo>
                    <a:pt x="33350" y="12407"/>
                  </a:lnTo>
                  <a:lnTo>
                    <a:pt x="33350" y="9740"/>
                  </a:lnTo>
                  <a:lnTo>
                    <a:pt x="29603" y="9740"/>
                  </a:lnTo>
                  <a:lnTo>
                    <a:pt x="29210" y="10515"/>
                  </a:lnTo>
                  <a:lnTo>
                    <a:pt x="28092" y="9867"/>
                  </a:lnTo>
                  <a:lnTo>
                    <a:pt x="27863" y="9740"/>
                  </a:lnTo>
                  <a:lnTo>
                    <a:pt x="27800" y="12534"/>
                  </a:lnTo>
                  <a:lnTo>
                    <a:pt x="27317" y="12534"/>
                  </a:lnTo>
                  <a:lnTo>
                    <a:pt x="27482" y="12407"/>
                  </a:lnTo>
                  <a:lnTo>
                    <a:pt x="27800" y="12534"/>
                  </a:lnTo>
                  <a:lnTo>
                    <a:pt x="27800" y="9715"/>
                  </a:lnTo>
                  <a:lnTo>
                    <a:pt x="26733" y="9105"/>
                  </a:lnTo>
                  <a:lnTo>
                    <a:pt x="27038" y="9105"/>
                  </a:lnTo>
                  <a:lnTo>
                    <a:pt x="29921" y="9105"/>
                  </a:lnTo>
                  <a:lnTo>
                    <a:pt x="29857" y="9232"/>
                  </a:lnTo>
                  <a:lnTo>
                    <a:pt x="29794" y="9359"/>
                  </a:lnTo>
                  <a:lnTo>
                    <a:pt x="29730" y="9486"/>
                  </a:lnTo>
                  <a:lnTo>
                    <a:pt x="29667" y="9613"/>
                  </a:lnTo>
                  <a:lnTo>
                    <a:pt x="43713" y="9613"/>
                  </a:lnTo>
                  <a:lnTo>
                    <a:pt x="43611" y="9486"/>
                  </a:lnTo>
                  <a:lnTo>
                    <a:pt x="43522" y="9359"/>
                  </a:lnTo>
                  <a:lnTo>
                    <a:pt x="43421" y="9232"/>
                  </a:lnTo>
                  <a:lnTo>
                    <a:pt x="43141" y="8851"/>
                  </a:lnTo>
                  <a:lnTo>
                    <a:pt x="37376" y="8851"/>
                  </a:lnTo>
                  <a:lnTo>
                    <a:pt x="37477" y="8724"/>
                  </a:lnTo>
                  <a:lnTo>
                    <a:pt x="37198" y="8724"/>
                  </a:lnTo>
                  <a:lnTo>
                    <a:pt x="37198" y="9105"/>
                  </a:lnTo>
                  <a:lnTo>
                    <a:pt x="36779" y="9232"/>
                  </a:lnTo>
                  <a:lnTo>
                    <a:pt x="36753" y="9105"/>
                  </a:lnTo>
                  <a:lnTo>
                    <a:pt x="37198" y="9105"/>
                  </a:lnTo>
                  <a:lnTo>
                    <a:pt x="37198" y="8724"/>
                  </a:lnTo>
                  <a:lnTo>
                    <a:pt x="36715" y="8724"/>
                  </a:lnTo>
                  <a:lnTo>
                    <a:pt x="36728" y="8851"/>
                  </a:lnTo>
                  <a:lnTo>
                    <a:pt x="34632" y="8851"/>
                  </a:lnTo>
                  <a:lnTo>
                    <a:pt x="34556" y="9105"/>
                  </a:lnTo>
                  <a:lnTo>
                    <a:pt x="34531" y="9232"/>
                  </a:lnTo>
                  <a:lnTo>
                    <a:pt x="34175" y="9105"/>
                  </a:lnTo>
                  <a:lnTo>
                    <a:pt x="34556" y="9105"/>
                  </a:lnTo>
                  <a:lnTo>
                    <a:pt x="34658" y="8724"/>
                  </a:lnTo>
                  <a:lnTo>
                    <a:pt x="34023" y="8724"/>
                  </a:lnTo>
                  <a:lnTo>
                    <a:pt x="33477" y="8851"/>
                  </a:lnTo>
                  <a:lnTo>
                    <a:pt x="30060" y="8851"/>
                  </a:lnTo>
                  <a:lnTo>
                    <a:pt x="30124" y="8724"/>
                  </a:lnTo>
                  <a:lnTo>
                    <a:pt x="26060" y="8724"/>
                  </a:lnTo>
                  <a:lnTo>
                    <a:pt x="25234" y="8724"/>
                  </a:lnTo>
                  <a:lnTo>
                    <a:pt x="25831" y="8851"/>
                  </a:lnTo>
                  <a:lnTo>
                    <a:pt x="24942" y="8851"/>
                  </a:lnTo>
                  <a:lnTo>
                    <a:pt x="24942" y="12407"/>
                  </a:lnTo>
                  <a:lnTo>
                    <a:pt x="24828" y="12534"/>
                  </a:lnTo>
                  <a:lnTo>
                    <a:pt x="23710" y="12534"/>
                  </a:lnTo>
                  <a:lnTo>
                    <a:pt x="24942" y="12407"/>
                  </a:lnTo>
                  <a:lnTo>
                    <a:pt x="24942" y="8851"/>
                  </a:lnTo>
                  <a:lnTo>
                    <a:pt x="22352" y="8851"/>
                  </a:lnTo>
                  <a:lnTo>
                    <a:pt x="22352" y="12534"/>
                  </a:lnTo>
                  <a:lnTo>
                    <a:pt x="22085" y="12534"/>
                  </a:lnTo>
                  <a:lnTo>
                    <a:pt x="22174" y="12407"/>
                  </a:lnTo>
                  <a:lnTo>
                    <a:pt x="22352" y="12534"/>
                  </a:lnTo>
                  <a:lnTo>
                    <a:pt x="22352" y="8851"/>
                  </a:lnTo>
                  <a:lnTo>
                    <a:pt x="21348" y="8851"/>
                  </a:lnTo>
                  <a:lnTo>
                    <a:pt x="21348" y="12534"/>
                  </a:lnTo>
                  <a:lnTo>
                    <a:pt x="21107" y="12560"/>
                  </a:lnTo>
                  <a:lnTo>
                    <a:pt x="21158" y="12280"/>
                  </a:lnTo>
                  <a:lnTo>
                    <a:pt x="21170" y="12153"/>
                  </a:lnTo>
                  <a:lnTo>
                    <a:pt x="21221" y="12280"/>
                  </a:lnTo>
                  <a:lnTo>
                    <a:pt x="21348" y="12534"/>
                  </a:lnTo>
                  <a:lnTo>
                    <a:pt x="21348" y="8851"/>
                  </a:lnTo>
                  <a:lnTo>
                    <a:pt x="21551" y="8724"/>
                  </a:lnTo>
                  <a:lnTo>
                    <a:pt x="20586" y="8724"/>
                  </a:lnTo>
                  <a:lnTo>
                    <a:pt x="20586" y="9105"/>
                  </a:lnTo>
                  <a:lnTo>
                    <a:pt x="20574" y="12611"/>
                  </a:lnTo>
                  <a:lnTo>
                    <a:pt x="20320" y="12636"/>
                  </a:lnTo>
                  <a:lnTo>
                    <a:pt x="20167" y="12280"/>
                  </a:lnTo>
                  <a:lnTo>
                    <a:pt x="20574" y="12611"/>
                  </a:lnTo>
                  <a:lnTo>
                    <a:pt x="20574" y="9118"/>
                  </a:lnTo>
                  <a:lnTo>
                    <a:pt x="18999" y="9740"/>
                  </a:lnTo>
                  <a:lnTo>
                    <a:pt x="17576" y="9232"/>
                  </a:lnTo>
                  <a:lnTo>
                    <a:pt x="17221" y="9105"/>
                  </a:lnTo>
                  <a:lnTo>
                    <a:pt x="20586" y="9105"/>
                  </a:lnTo>
                  <a:lnTo>
                    <a:pt x="20586" y="8724"/>
                  </a:lnTo>
                  <a:lnTo>
                    <a:pt x="16154" y="8724"/>
                  </a:lnTo>
                  <a:lnTo>
                    <a:pt x="16510" y="8851"/>
                  </a:lnTo>
                  <a:lnTo>
                    <a:pt x="14312" y="8851"/>
                  </a:lnTo>
                  <a:lnTo>
                    <a:pt x="14338" y="8724"/>
                  </a:lnTo>
                  <a:lnTo>
                    <a:pt x="13906" y="8724"/>
                  </a:lnTo>
                  <a:lnTo>
                    <a:pt x="13906" y="9105"/>
                  </a:lnTo>
                  <a:lnTo>
                    <a:pt x="13703" y="9232"/>
                  </a:lnTo>
                  <a:lnTo>
                    <a:pt x="13665" y="9105"/>
                  </a:lnTo>
                  <a:lnTo>
                    <a:pt x="13906" y="9105"/>
                  </a:lnTo>
                  <a:lnTo>
                    <a:pt x="13906" y="8724"/>
                  </a:lnTo>
                  <a:lnTo>
                    <a:pt x="13550" y="8724"/>
                  </a:lnTo>
                  <a:lnTo>
                    <a:pt x="13589" y="8851"/>
                  </a:lnTo>
                  <a:lnTo>
                    <a:pt x="13030" y="8851"/>
                  </a:lnTo>
                  <a:lnTo>
                    <a:pt x="13182" y="8724"/>
                  </a:lnTo>
                  <a:lnTo>
                    <a:pt x="12725" y="8724"/>
                  </a:lnTo>
                  <a:lnTo>
                    <a:pt x="12725" y="9105"/>
                  </a:lnTo>
                  <a:lnTo>
                    <a:pt x="12420" y="9359"/>
                  </a:lnTo>
                  <a:lnTo>
                    <a:pt x="10922" y="9867"/>
                  </a:lnTo>
                  <a:lnTo>
                    <a:pt x="10795" y="9613"/>
                  </a:lnTo>
                  <a:lnTo>
                    <a:pt x="10731" y="9486"/>
                  </a:lnTo>
                  <a:lnTo>
                    <a:pt x="10617" y="9232"/>
                  </a:lnTo>
                  <a:lnTo>
                    <a:pt x="10553" y="9105"/>
                  </a:lnTo>
                  <a:lnTo>
                    <a:pt x="12725" y="9105"/>
                  </a:lnTo>
                  <a:lnTo>
                    <a:pt x="12725" y="8724"/>
                  </a:lnTo>
                  <a:lnTo>
                    <a:pt x="10375" y="8724"/>
                  </a:lnTo>
                  <a:lnTo>
                    <a:pt x="10426" y="8851"/>
                  </a:lnTo>
                  <a:lnTo>
                    <a:pt x="8178" y="8851"/>
                  </a:lnTo>
                  <a:lnTo>
                    <a:pt x="8178" y="9232"/>
                  </a:lnTo>
                  <a:lnTo>
                    <a:pt x="7493" y="9105"/>
                  </a:lnTo>
                  <a:lnTo>
                    <a:pt x="6464" y="9372"/>
                  </a:lnTo>
                  <a:lnTo>
                    <a:pt x="6464" y="12407"/>
                  </a:lnTo>
                  <a:lnTo>
                    <a:pt x="6451" y="12534"/>
                  </a:lnTo>
                  <a:lnTo>
                    <a:pt x="6248" y="12534"/>
                  </a:lnTo>
                  <a:lnTo>
                    <a:pt x="6464" y="12407"/>
                  </a:lnTo>
                  <a:lnTo>
                    <a:pt x="6464" y="9372"/>
                  </a:lnTo>
                  <a:lnTo>
                    <a:pt x="6019" y="9486"/>
                  </a:lnTo>
                  <a:lnTo>
                    <a:pt x="6045" y="9359"/>
                  </a:lnTo>
                  <a:lnTo>
                    <a:pt x="6057" y="9232"/>
                  </a:lnTo>
                  <a:lnTo>
                    <a:pt x="5905" y="9359"/>
                  </a:lnTo>
                  <a:lnTo>
                    <a:pt x="5638" y="9105"/>
                  </a:lnTo>
                  <a:lnTo>
                    <a:pt x="6019" y="9105"/>
                  </a:lnTo>
                  <a:lnTo>
                    <a:pt x="6134" y="8851"/>
                  </a:lnTo>
                  <a:lnTo>
                    <a:pt x="6083" y="9105"/>
                  </a:lnTo>
                  <a:lnTo>
                    <a:pt x="7493" y="9105"/>
                  </a:lnTo>
                  <a:lnTo>
                    <a:pt x="8115" y="9105"/>
                  </a:lnTo>
                  <a:lnTo>
                    <a:pt x="8178" y="9232"/>
                  </a:lnTo>
                  <a:lnTo>
                    <a:pt x="8178" y="8851"/>
                  </a:lnTo>
                  <a:lnTo>
                    <a:pt x="7988" y="8851"/>
                  </a:lnTo>
                  <a:lnTo>
                    <a:pt x="7937" y="8724"/>
                  </a:lnTo>
                  <a:lnTo>
                    <a:pt x="5626" y="8724"/>
                  </a:lnTo>
                  <a:lnTo>
                    <a:pt x="5626" y="8851"/>
                  </a:lnTo>
                  <a:lnTo>
                    <a:pt x="5283" y="8851"/>
                  </a:lnTo>
                  <a:lnTo>
                    <a:pt x="5626" y="8724"/>
                  </a:lnTo>
                  <a:lnTo>
                    <a:pt x="4610" y="8724"/>
                  </a:lnTo>
                  <a:lnTo>
                    <a:pt x="4610" y="9105"/>
                  </a:lnTo>
                  <a:lnTo>
                    <a:pt x="3962" y="9359"/>
                  </a:lnTo>
                  <a:lnTo>
                    <a:pt x="3962" y="12534"/>
                  </a:lnTo>
                  <a:lnTo>
                    <a:pt x="3365" y="12623"/>
                  </a:lnTo>
                  <a:lnTo>
                    <a:pt x="3187" y="12636"/>
                  </a:lnTo>
                  <a:lnTo>
                    <a:pt x="3340" y="12534"/>
                  </a:lnTo>
                  <a:lnTo>
                    <a:pt x="3911" y="12534"/>
                  </a:lnTo>
                  <a:lnTo>
                    <a:pt x="3962" y="9359"/>
                  </a:lnTo>
                  <a:lnTo>
                    <a:pt x="2654" y="9105"/>
                  </a:lnTo>
                  <a:lnTo>
                    <a:pt x="4610" y="9105"/>
                  </a:lnTo>
                  <a:lnTo>
                    <a:pt x="4610" y="8724"/>
                  </a:lnTo>
                  <a:lnTo>
                    <a:pt x="3149" y="8724"/>
                  </a:lnTo>
                  <a:lnTo>
                    <a:pt x="2984" y="8851"/>
                  </a:lnTo>
                  <a:lnTo>
                    <a:pt x="419" y="8851"/>
                  </a:lnTo>
                  <a:lnTo>
                    <a:pt x="114" y="8851"/>
                  </a:lnTo>
                  <a:lnTo>
                    <a:pt x="241" y="8991"/>
                  </a:lnTo>
                  <a:lnTo>
                    <a:pt x="381" y="9105"/>
                  </a:lnTo>
                  <a:lnTo>
                    <a:pt x="520" y="9232"/>
                  </a:lnTo>
                  <a:lnTo>
                    <a:pt x="800" y="9232"/>
                  </a:lnTo>
                  <a:lnTo>
                    <a:pt x="1244" y="9359"/>
                  </a:lnTo>
                  <a:lnTo>
                    <a:pt x="1181" y="9537"/>
                  </a:lnTo>
                  <a:lnTo>
                    <a:pt x="1270" y="9740"/>
                  </a:lnTo>
                  <a:lnTo>
                    <a:pt x="622" y="9994"/>
                  </a:lnTo>
                  <a:lnTo>
                    <a:pt x="495" y="11010"/>
                  </a:lnTo>
                  <a:lnTo>
                    <a:pt x="381" y="11264"/>
                  </a:lnTo>
                  <a:lnTo>
                    <a:pt x="330" y="11391"/>
                  </a:lnTo>
                  <a:lnTo>
                    <a:pt x="215" y="11645"/>
                  </a:lnTo>
                  <a:lnTo>
                    <a:pt x="101" y="11899"/>
                  </a:lnTo>
                  <a:lnTo>
                    <a:pt x="0" y="12153"/>
                  </a:lnTo>
                  <a:lnTo>
                    <a:pt x="1574" y="12915"/>
                  </a:lnTo>
                  <a:lnTo>
                    <a:pt x="2501" y="12280"/>
                  </a:lnTo>
                  <a:lnTo>
                    <a:pt x="2654" y="12319"/>
                  </a:lnTo>
                  <a:lnTo>
                    <a:pt x="2794" y="12331"/>
                  </a:lnTo>
                  <a:lnTo>
                    <a:pt x="3022" y="12661"/>
                  </a:lnTo>
                  <a:lnTo>
                    <a:pt x="2108" y="12788"/>
                  </a:lnTo>
                  <a:lnTo>
                    <a:pt x="2628" y="13296"/>
                  </a:lnTo>
                  <a:lnTo>
                    <a:pt x="2705" y="13169"/>
                  </a:lnTo>
                  <a:lnTo>
                    <a:pt x="2794" y="13042"/>
                  </a:lnTo>
                  <a:lnTo>
                    <a:pt x="2882" y="12915"/>
                  </a:lnTo>
                  <a:lnTo>
                    <a:pt x="2971" y="12788"/>
                  </a:lnTo>
                  <a:lnTo>
                    <a:pt x="3124" y="12788"/>
                  </a:lnTo>
                  <a:lnTo>
                    <a:pt x="3429" y="12788"/>
                  </a:lnTo>
                  <a:lnTo>
                    <a:pt x="3708" y="12788"/>
                  </a:lnTo>
                  <a:lnTo>
                    <a:pt x="3505" y="12915"/>
                  </a:lnTo>
                  <a:lnTo>
                    <a:pt x="3441" y="13157"/>
                  </a:lnTo>
                  <a:lnTo>
                    <a:pt x="4064" y="13042"/>
                  </a:lnTo>
                  <a:lnTo>
                    <a:pt x="4445" y="13169"/>
                  </a:lnTo>
                  <a:lnTo>
                    <a:pt x="4356" y="13042"/>
                  </a:lnTo>
                  <a:lnTo>
                    <a:pt x="4241" y="12915"/>
                  </a:lnTo>
                  <a:lnTo>
                    <a:pt x="4127" y="12788"/>
                  </a:lnTo>
                  <a:lnTo>
                    <a:pt x="3949" y="12903"/>
                  </a:lnTo>
                  <a:lnTo>
                    <a:pt x="4127" y="12788"/>
                  </a:lnTo>
                  <a:lnTo>
                    <a:pt x="4597" y="12788"/>
                  </a:lnTo>
                  <a:lnTo>
                    <a:pt x="4394" y="12915"/>
                  </a:lnTo>
                  <a:lnTo>
                    <a:pt x="5118" y="13169"/>
                  </a:lnTo>
                  <a:lnTo>
                    <a:pt x="5499" y="12788"/>
                  </a:lnTo>
                  <a:lnTo>
                    <a:pt x="5753" y="12534"/>
                  </a:lnTo>
                  <a:lnTo>
                    <a:pt x="5372" y="12534"/>
                  </a:lnTo>
                  <a:lnTo>
                    <a:pt x="4876" y="12280"/>
                  </a:lnTo>
                  <a:lnTo>
                    <a:pt x="4978" y="12407"/>
                  </a:lnTo>
                  <a:lnTo>
                    <a:pt x="5016" y="12534"/>
                  </a:lnTo>
                  <a:lnTo>
                    <a:pt x="4699" y="12534"/>
                  </a:lnTo>
                  <a:lnTo>
                    <a:pt x="4572" y="12522"/>
                  </a:lnTo>
                  <a:lnTo>
                    <a:pt x="4343" y="12534"/>
                  </a:lnTo>
                  <a:lnTo>
                    <a:pt x="4495" y="12534"/>
                  </a:lnTo>
                  <a:lnTo>
                    <a:pt x="4699" y="12204"/>
                  </a:lnTo>
                  <a:lnTo>
                    <a:pt x="4876" y="12280"/>
                  </a:lnTo>
                  <a:lnTo>
                    <a:pt x="4914" y="12153"/>
                  </a:lnTo>
                  <a:lnTo>
                    <a:pt x="4749" y="12153"/>
                  </a:lnTo>
                  <a:lnTo>
                    <a:pt x="4889" y="12026"/>
                  </a:lnTo>
                  <a:lnTo>
                    <a:pt x="5054" y="12026"/>
                  </a:lnTo>
                  <a:lnTo>
                    <a:pt x="5473" y="11899"/>
                  </a:lnTo>
                  <a:lnTo>
                    <a:pt x="6007" y="12407"/>
                  </a:lnTo>
                  <a:lnTo>
                    <a:pt x="5829" y="12534"/>
                  </a:lnTo>
                  <a:lnTo>
                    <a:pt x="5829" y="12776"/>
                  </a:lnTo>
                  <a:lnTo>
                    <a:pt x="6426" y="12788"/>
                  </a:lnTo>
                  <a:lnTo>
                    <a:pt x="6718" y="12661"/>
                  </a:lnTo>
                  <a:lnTo>
                    <a:pt x="6451" y="12788"/>
                  </a:lnTo>
                  <a:lnTo>
                    <a:pt x="7632" y="12788"/>
                  </a:lnTo>
                  <a:lnTo>
                    <a:pt x="7772" y="12534"/>
                  </a:lnTo>
                  <a:lnTo>
                    <a:pt x="7848" y="12407"/>
                  </a:lnTo>
                  <a:lnTo>
                    <a:pt x="7924" y="12280"/>
                  </a:lnTo>
                  <a:lnTo>
                    <a:pt x="8470" y="12788"/>
                  </a:lnTo>
                  <a:lnTo>
                    <a:pt x="9334" y="12280"/>
                  </a:lnTo>
                  <a:lnTo>
                    <a:pt x="9779" y="12026"/>
                  </a:lnTo>
                  <a:lnTo>
                    <a:pt x="9715" y="12915"/>
                  </a:lnTo>
                  <a:lnTo>
                    <a:pt x="9893" y="12788"/>
                  </a:lnTo>
                  <a:lnTo>
                    <a:pt x="10693" y="12280"/>
                  </a:lnTo>
                  <a:lnTo>
                    <a:pt x="11201" y="12280"/>
                  </a:lnTo>
                  <a:lnTo>
                    <a:pt x="10782" y="12788"/>
                  </a:lnTo>
                  <a:lnTo>
                    <a:pt x="10680" y="12915"/>
                  </a:lnTo>
                  <a:lnTo>
                    <a:pt x="10579" y="13042"/>
                  </a:lnTo>
                  <a:lnTo>
                    <a:pt x="10477" y="13169"/>
                  </a:lnTo>
                  <a:lnTo>
                    <a:pt x="10375" y="13296"/>
                  </a:lnTo>
                  <a:lnTo>
                    <a:pt x="10617" y="13296"/>
                  </a:lnTo>
                  <a:lnTo>
                    <a:pt x="13093" y="12407"/>
                  </a:lnTo>
                  <a:lnTo>
                    <a:pt x="13017" y="12788"/>
                  </a:lnTo>
                  <a:lnTo>
                    <a:pt x="12941" y="13169"/>
                  </a:lnTo>
                  <a:lnTo>
                    <a:pt x="12814" y="13804"/>
                  </a:lnTo>
                  <a:lnTo>
                    <a:pt x="13068" y="13296"/>
                  </a:lnTo>
                  <a:lnTo>
                    <a:pt x="13525" y="12534"/>
                  </a:lnTo>
                  <a:lnTo>
                    <a:pt x="15303" y="13169"/>
                  </a:lnTo>
                  <a:lnTo>
                    <a:pt x="16522" y="12534"/>
                  </a:lnTo>
                  <a:lnTo>
                    <a:pt x="16319" y="12788"/>
                  </a:lnTo>
                  <a:lnTo>
                    <a:pt x="16891" y="12915"/>
                  </a:lnTo>
                  <a:lnTo>
                    <a:pt x="16992" y="13042"/>
                  </a:lnTo>
                  <a:lnTo>
                    <a:pt x="17094" y="13169"/>
                  </a:lnTo>
                  <a:lnTo>
                    <a:pt x="17310" y="13296"/>
                  </a:lnTo>
                  <a:lnTo>
                    <a:pt x="17538" y="13296"/>
                  </a:lnTo>
                  <a:lnTo>
                    <a:pt x="17614" y="12534"/>
                  </a:lnTo>
                  <a:lnTo>
                    <a:pt x="18148" y="12407"/>
                  </a:lnTo>
                  <a:lnTo>
                    <a:pt x="18681" y="12280"/>
                  </a:lnTo>
                  <a:lnTo>
                    <a:pt x="18961" y="12026"/>
                  </a:lnTo>
                  <a:lnTo>
                    <a:pt x="19100" y="11899"/>
                  </a:lnTo>
                  <a:lnTo>
                    <a:pt x="19367" y="11899"/>
                  </a:lnTo>
                  <a:lnTo>
                    <a:pt x="20078" y="12661"/>
                  </a:lnTo>
                  <a:lnTo>
                    <a:pt x="18745" y="12788"/>
                  </a:lnTo>
                  <a:lnTo>
                    <a:pt x="18846" y="13169"/>
                  </a:lnTo>
                  <a:lnTo>
                    <a:pt x="18961" y="12915"/>
                  </a:lnTo>
                  <a:lnTo>
                    <a:pt x="20459" y="12915"/>
                  </a:lnTo>
                  <a:lnTo>
                    <a:pt x="20396" y="12788"/>
                  </a:lnTo>
                  <a:lnTo>
                    <a:pt x="20815" y="12788"/>
                  </a:lnTo>
                  <a:lnTo>
                    <a:pt x="20878" y="12915"/>
                  </a:lnTo>
                  <a:lnTo>
                    <a:pt x="20993" y="13169"/>
                  </a:lnTo>
                  <a:lnTo>
                    <a:pt x="21094" y="12788"/>
                  </a:lnTo>
                  <a:lnTo>
                    <a:pt x="21463" y="12788"/>
                  </a:lnTo>
                  <a:lnTo>
                    <a:pt x="21513" y="12915"/>
                  </a:lnTo>
                  <a:lnTo>
                    <a:pt x="21640" y="13169"/>
                  </a:lnTo>
                  <a:lnTo>
                    <a:pt x="21907" y="12788"/>
                  </a:lnTo>
                  <a:lnTo>
                    <a:pt x="22720" y="12788"/>
                  </a:lnTo>
                  <a:lnTo>
                    <a:pt x="23101" y="13042"/>
                  </a:lnTo>
                  <a:lnTo>
                    <a:pt x="22415" y="13550"/>
                  </a:lnTo>
                  <a:lnTo>
                    <a:pt x="23431" y="13169"/>
                  </a:lnTo>
                  <a:lnTo>
                    <a:pt x="23583" y="13296"/>
                  </a:lnTo>
                  <a:lnTo>
                    <a:pt x="23571" y="13169"/>
                  </a:lnTo>
                  <a:lnTo>
                    <a:pt x="23596" y="12788"/>
                  </a:lnTo>
                  <a:lnTo>
                    <a:pt x="24612" y="12788"/>
                  </a:lnTo>
                  <a:lnTo>
                    <a:pt x="24498" y="12915"/>
                  </a:lnTo>
                  <a:lnTo>
                    <a:pt x="24384" y="13296"/>
                  </a:lnTo>
                  <a:lnTo>
                    <a:pt x="24688" y="13677"/>
                  </a:lnTo>
                  <a:lnTo>
                    <a:pt x="25857" y="13296"/>
                  </a:lnTo>
                  <a:lnTo>
                    <a:pt x="25565" y="13296"/>
                  </a:lnTo>
                  <a:lnTo>
                    <a:pt x="25958" y="12788"/>
                  </a:lnTo>
                  <a:lnTo>
                    <a:pt x="26644" y="12788"/>
                  </a:lnTo>
                  <a:lnTo>
                    <a:pt x="26657" y="13042"/>
                  </a:lnTo>
                  <a:lnTo>
                    <a:pt x="26987" y="12788"/>
                  </a:lnTo>
                  <a:lnTo>
                    <a:pt x="28435" y="12788"/>
                  </a:lnTo>
                  <a:lnTo>
                    <a:pt x="29083" y="13042"/>
                  </a:lnTo>
                  <a:lnTo>
                    <a:pt x="29349" y="12788"/>
                  </a:lnTo>
                  <a:lnTo>
                    <a:pt x="30175" y="12788"/>
                  </a:lnTo>
                  <a:lnTo>
                    <a:pt x="29248" y="12941"/>
                  </a:lnTo>
                  <a:lnTo>
                    <a:pt x="30467" y="12903"/>
                  </a:lnTo>
                  <a:lnTo>
                    <a:pt x="31064" y="12788"/>
                  </a:lnTo>
                  <a:lnTo>
                    <a:pt x="31140" y="12915"/>
                  </a:lnTo>
                  <a:lnTo>
                    <a:pt x="31216" y="13042"/>
                  </a:lnTo>
                  <a:lnTo>
                    <a:pt x="31292" y="13169"/>
                  </a:lnTo>
                  <a:lnTo>
                    <a:pt x="31381" y="13296"/>
                  </a:lnTo>
                  <a:lnTo>
                    <a:pt x="30721" y="13296"/>
                  </a:lnTo>
                  <a:lnTo>
                    <a:pt x="32918" y="13677"/>
                  </a:lnTo>
                  <a:lnTo>
                    <a:pt x="33032" y="13296"/>
                  </a:lnTo>
                  <a:lnTo>
                    <a:pt x="33108" y="13042"/>
                  </a:lnTo>
                  <a:lnTo>
                    <a:pt x="34582" y="13296"/>
                  </a:lnTo>
                  <a:lnTo>
                    <a:pt x="34658" y="13169"/>
                  </a:lnTo>
                  <a:lnTo>
                    <a:pt x="34747" y="13042"/>
                  </a:lnTo>
                  <a:lnTo>
                    <a:pt x="34823" y="12915"/>
                  </a:lnTo>
                  <a:lnTo>
                    <a:pt x="34912" y="12788"/>
                  </a:lnTo>
                  <a:lnTo>
                    <a:pt x="36664" y="12788"/>
                  </a:lnTo>
                  <a:lnTo>
                    <a:pt x="36626" y="13042"/>
                  </a:lnTo>
                  <a:lnTo>
                    <a:pt x="36512" y="13804"/>
                  </a:lnTo>
                  <a:lnTo>
                    <a:pt x="36449" y="14185"/>
                  </a:lnTo>
                  <a:lnTo>
                    <a:pt x="37985" y="13169"/>
                  </a:lnTo>
                  <a:lnTo>
                    <a:pt x="38493" y="12534"/>
                  </a:lnTo>
                  <a:lnTo>
                    <a:pt x="38544" y="11645"/>
                  </a:lnTo>
                  <a:lnTo>
                    <a:pt x="39649" y="12153"/>
                  </a:lnTo>
                  <a:lnTo>
                    <a:pt x="39585" y="12280"/>
                  </a:lnTo>
                  <a:lnTo>
                    <a:pt x="39484" y="12534"/>
                  </a:lnTo>
                  <a:lnTo>
                    <a:pt x="39370" y="12788"/>
                  </a:lnTo>
                  <a:lnTo>
                    <a:pt x="39268" y="13042"/>
                  </a:lnTo>
                  <a:lnTo>
                    <a:pt x="40703" y="13169"/>
                  </a:lnTo>
                  <a:lnTo>
                    <a:pt x="40589" y="12915"/>
                  </a:lnTo>
                  <a:lnTo>
                    <a:pt x="40538" y="12788"/>
                  </a:lnTo>
                  <a:lnTo>
                    <a:pt x="40259" y="12534"/>
                  </a:lnTo>
                  <a:lnTo>
                    <a:pt x="40144" y="11899"/>
                  </a:lnTo>
                  <a:lnTo>
                    <a:pt x="40386" y="11899"/>
                  </a:lnTo>
                  <a:lnTo>
                    <a:pt x="41275" y="12280"/>
                  </a:lnTo>
                  <a:lnTo>
                    <a:pt x="42113" y="12280"/>
                  </a:lnTo>
                  <a:lnTo>
                    <a:pt x="42164" y="12534"/>
                  </a:lnTo>
                  <a:lnTo>
                    <a:pt x="41440" y="12534"/>
                  </a:lnTo>
                  <a:lnTo>
                    <a:pt x="41579" y="12407"/>
                  </a:lnTo>
                  <a:lnTo>
                    <a:pt x="41275" y="12280"/>
                  </a:lnTo>
                  <a:lnTo>
                    <a:pt x="41389" y="12407"/>
                  </a:lnTo>
                  <a:lnTo>
                    <a:pt x="41427" y="12534"/>
                  </a:lnTo>
                  <a:lnTo>
                    <a:pt x="40424" y="12534"/>
                  </a:lnTo>
                  <a:lnTo>
                    <a:pt x="40259" y="12534"/>
                  </a:lnTo>
                  <a:lnTo>
                    <a:pt x="40652" y="12788"/>
                  </a:lnTo>
                  <a:lnTo>
                    <a:pt x="41440" y="13296"/>
                  </a:lnTo>
                  <a:lnTo>
                    <a:pt x="41478" y="12788"/>
                  </a:lnTo>
                  <a:lnTo>
                    <a:pt x="42214" y="12788"/>
                  </a:lnTo>
                  <a:lnTo>
                    <a:pt x="42265" y="13042"/>
                  </a:lnTo>
                  <a:lnTo>
                    <a:pt x="43789" y="12915"/>
                  </a:lnTo>
                  <a:lnTo>
                    <a:pt x="44208" y="12788"/>
                  </a:lnTo>
                  <a:lnTo>
                    <a:pt x="46609" y="12788"/>
                  </a:lnTo>
                  <a:lnTo>
                    <a:pt x="46951" y="12788"/>
                  </a:lnTo>
                  <a:lnTo>
                    <a:pt x="47155" y="12915"/>
                  </a:lnTo>
                  <a:lnTo>
                    <a:pt x="47866" y="12788"/>
                  </a:lnTo>
                  <a:lnTo>
                    <a:pt x="50495" y="12788"/>
                  </a:lnTo>
                  <a:lnTo>
                    <a:pt x="51701" y="13042"/>
                  </a:lnTo>
                  <a:lnTo>
                    <a:pt x="53733" y="13563"/>
                  </a:lnTo>
                  <a:lnTo>
                    <a:pt x="54533" y="12915"/>
                  </a:lnTo>
                  <a:lnTo>
                    <a:pt x="54724" y="12915"/>
                  </a:lnTo>
                  <a:lnTo>
                    <a:pt x="54914" y="12788"/>
                  </a:lnTo>
                  <a:lnTo>
                    <a:pt x="55626" y="12788"/>
                  </a:lnTo>
                  <a:lnTo>
                    <a:pt x="55702" y="13042"/>
                  </a:lnTo>
                  <a:lnTo>
                    <a:pt x="56121" y="12915"/>
                  </a:lnTo>
                  <a:lnTo>
                    <a:pt x="56476" y="12788"/>
                  </a:lnTo>
                  <a:lnTo>
                    <a:pt x="60769" y="12788"/>
                  </a:lnTo>
                  <a:lnTo>
                    <a:pt x="60629" y="12915"/>
                  </a:lnTo>
                  <a:lnTo>
                    <a:pt x="61785" y="13169"/>
                  </a:lnTo>
                  <a:lnTo>
                    <a:pt x="61810" y="12788"/>
                  </a:lnTo>
                  <a:lnTo>
                    <a:pt x="69532" y="12788"/>
                  </a:lnTo>
                  <a:lnTo>
                    <a:pt x="70015" y="13042"/>
                  </a:lnTo>
                  <a:lnTo>
                    <a:pt x="70104" y="12788"/>
                  </a:lnTo>
                  <a:lnTo>
                    <a:pt x="71539" y="12788"/>
                  </a:lnTo>
                  <a:lnTo>
                    <a:pt x="72313" y="13296"/>
                  </a:lnTo>
                  <a:lnTo>
                    <a:pt x="72517" y="13296"/>
                  </a:lnTo>
                  <a:lnTo>
                    <a:pt x="72580" y="12788"/>
                  </a:lnTo>
                  <a:lnTo>
                    <a:pt x="74091" y="12788"/>
                  </a:lnTo>
                  <a:lnTo>
                    <a:pt x="73685" y="13042"/>
                  </a:lnTo>
                  <a:lnTo>
                    <a:pt x="75031" y="13296"/>
                  </a:lnTo>
                  <a:lnTo>
                    <a:pt x="75171" y="13296"/>
                  </a:lnTo>
                  <a:lnTo>
                    <a:pt x="76225" y="13550"/>
                  </a:lnTo>
                  <a:lnTo>
                    <a:pt x="76314" y="13296"/>
                  </a:lnTo>
                  <a:lnTo>
                    <a:pt x="76428" y="12915"/>
                  </a:lnTo>
                  <a:lnTo>
                    <a:pt x="76466" y="12788"/>
                  </a:lnTo>
                  <a:lnTo>
                    <a:pt x="77177" y="12788"/>
                  </a:lnTo>
                  <a:lnTo>
                    <a:pt x="77177" y="13144"/>
                  </a:lnTo>
                  <a:lnTo>
                    <a:pt x="77012" y="13271"/>
                  </a:lnTo>
                  <a:lnTo>
                    <a:pt x="77190" y="13296"/>
                  </a:lnTo>
                  <a:lnTo>
                    <a:pt x="77190" y="13169"/>
                  </a:lnTo>
                  <a:lnTo>
                    <a:pt x="77647" y="12788"/>
                  </a:lnTo>
                  <a:lnTo>
                    <a:pt x="78308" y="12788"/>
                  </a:lnTo>
                  <a:lnTo>
                    <a:pt x="78371" y="12915"/>
                  </a:lnTo>
                  <a:lnTo>
                    <a:pt x="78435" y="13042"/>
                  </a:lnTo>
                  <a:lnTo>
                    <a:pt x="78498" y="13169"/>
                  </a:lnTo>
                  <a:lnTo>
                    <a:pt x="78574" y="13296"/>
                  </a:lnTo>
                  <a:lnTo>
                    <a:pt x="79209" y="13169"/>
                  </a:lnTo>
                  <a:lnTo>
                    <a:pt x="78955" y="13042"/>
                  </a:lnTo>
                  <a:lnTo>
                    <a:pt x="78676" y="12788"/>
                  </a:lnTo>
                  <a:lnTo>
                    <a:pt x="78714" y="12661"/>
                  </a:lnTo>
                  <a:lnTo>
                    <a:pt x="78752" y="12534"/>
                  </a:lnTo>
                  <a:lnTo>
                    <a:pt x="79032" y="12534"/>
                  </a:lnTo>
                  <a:lnTo>
                    <a:pt x="79362" y="12407"/>
                  </a:lnTo>
                  <a:lnTo>
                    <a:pt x="79692" y="12280"/>
                  </a:lnTo>
                  <a:lnTo>
                    <a:pt x="81102" y="13042"/>
                  </a:lnTo>
                  <a:lnTo>
                    <a:pt x="81102" y="13296"/>
                  </a:lnTo>
                  <a:lnTo>
                    <a:pt x="81686" y="13296"/>
                  </a:lnTo>
                  <a:lnTo>
                    <a:pt x="83439" y="12915"/>
                  </a:lnTo>
                  <a:lnTo>
                    <a:pt x="83718" y="12788"/>
                  </a:lnTo>
                  <a:lnTo>
                    <a:pt x="83896" y="12674"/>
                  </a:lnTo>
                  <a:lnTo>
                    <a:pt x="83159" y="13804"/>
                  </a:lnTo>
                  <a:lnTo>
                    <a:pt x="83070" y="13931"/>
                  </a:lnTo>
                  <a:lnTo>
                    <a:pt x="82981" y="14058"/>
                  </a:lnTo>
                  <a:lnTo>
                    <a:pt x="82905" y="14185"/>
                  </a:lnTo>
                  <a:lnTo>
                    <a:pt x="83591" y="13804"/>
                  </a:lnTo>
                  <a:lnTo>
                    <a:pt x="84353" y="13804"/>
                  </a:lnTo>
                  <a:lnTo>
                    <a:pt x="83743" y="13296"/>
                  </a:lnTo>
                  <a:lnTo>
                    <a:pt x="83972" y="13296"/>
                  </a:lnTo>
                  <a:lnTo>
                    <a:pt x="84048" y="13169"/>
                  </a:lnTo>
                  <a:lnTo>
                    <a:pt x="84150" y="12915"/>
                  </a:lnTo>
                  <a:lnTo>
                    <a:pt x="84569" y="13296"/>
                  </a:lnTo>
                  <a:lnTo>
                    <a:pt x="86474" y="13296"/>
                  </a:lnTo>
                  <a:lnTo>
                    <a:pt x="86944" y="13169"/>
                  </a:lnTo>
                  <a:lnTo>
                    <a:pt x="86715" y="13804"/>
                  </a:lnTo>
                  <a:lnTo>
                    <a:pt x="92989" y="13804"/>
                  </a:lnTo>
                  <a:lnTo>
                    <a:pt x="91617" y="13296"/>
                  </a:lnTo>
                  <a:lnTo>
                    <a:pt x="91643" y="13169"/>
                  </a:lnTo>
                  <a:lnTo>
                    <a:pt x="91681" y="12915"/>
                  </a:lnTo>
                  <a:lnTo>
                    <a:pt x="91757" y="12534"/>
                  </a:lnTo>
                  <a:lnTo>
                    <a:pt x="91782" y="12407"/>
                  </a:lnTo>
                  <a:lnTo>
                    <a:pt x="92341" y="12407"/>
                  </a:lnTo>
                  <a:lnTo>
                    <a:pt x="92379" y="12534"/>
                  </a:lnTo>
                  <a:lnTo>
                    <a:pt x="92532" y="12407"/>
                  </a:lnTo>
                  <a:lnTo>
                    <a:pt x="92722" y="12280"/>
                  </a:lnTo>
                  <a:lnTo>
                    <a:pt x="93446" y="12280"/>
                  </a:lnTo>
                  <a:lnTo>
                    <a:pt x="93357" y="12534"/>
                  </a:lnTo>
                  <a:lnTo>
                    <a:pt x="93903" y="12534"/>
                  </a:lnTo>
                  <a:lnTo>
                    <a:pt x="93332" y="12611"/>
                  </a:lnTo>
                  <a:lnTo>
                    <a:pt x="93052" y="12534"/>
                  </a:lnTo>
                  <a:lnTo>
                    <a:pt x="92925" y="12674"/>
                  </a:lnTo>
                  <a:lnTo>
                    <a:pt x="92456" y="12725"/>
                  </a:lnTo>
                  <a:lnTo>
                    <a:pt x="92379" y="12534"/>
                  </a:lnTo>
                  <a:lnTo>
                    <a:pt x="91973" y="12788"/>
                  </a:lnTo>
                  <a:lnTo>
                    <a:pt x="92481" y="12788"/>
                  </a:lnTo>
                  <a:lnTo>
                    <a:pt x="92570" y="13042"/>
                  </a:lnTo>
                  <a:lnTo>
                    <a:pt x="92684" y="12915"/>
                  </a:lnTo>
                  <a:lnTo>
                    <a:pt x="92811" y="12788"/>
                  </a:lnTo>
                  <a:lnTo>
                    <a:pt x="93281" y="12788"/>
                  </a:lnTo>
                  <a:lnTo>
                    <a:pt x="93205" y="13042"/>
                  </a:lnTo>
                  <a:lnTo>
                    <a:pt x="92798" y="13296"/>
                  </a:lnTo>
                  <a:lnTo>
                    <a:pt x="93675" y="13042"/>
                  </a:lnTo>
                  <a:lnTo>
                    <a:pt x="93700" y="13169"/>
                  </a:lnTo>
                  <a:lnTo>
                    <a:pt x="93827" y="13296"/>
                  </a:lnTo>
                  <a:lnTo>
                    <a:pt x="94970" y="14439"/>
                  </a:lnTo>
                  <a:lnTo>
                    <a:pt x="95059" y="14312"/>
                  </a:lnTo>
                  <a:lnTo>
                    <a:pt x="95135" y="14185"/>
                  </a:lnTo>
                  <a:lnTo>
                    <a:pt x="95224" y="14058"/>
                  </a:lnTo>
                  <a:lnTo>
                    <a:pt x="95313" y="13931"/>
                  </a:lnTo>
                  <a:lnTo>
                    <a:pt x="95402" y="13804"/>
                  </a:lnTo>
                  <a:lnTo>
                    <a:pt x="95542" y="13931"/>
                  </a:lnTo>
                  <a:lnTo>
                    <a:pt x="97459" y="13931"/>
                  </a:lnTo>
                  <a:lnTo>
                    <a:pt x="97891" y="13804"/>
                  </a:lnTo>
                  <a:lnTo>
                    <a:pt x="99885" y="13804"/>
                  </a:lnTo>
                  <a:lnTo>
                    <a:pt x="99923" y="13042"/>
                  </a:lnTo>
                  <a:lnTo>
                    <a:pt x="99936" y="12915"/>
                  </a:lnTo>
                  <a:lnTo>
                    <a:pt x="100545" y="13042"/>
                  </a:lnTo>
                  <a:lnTo>
                    <a:pt x="100660" y="12915"/>
                  </a:lnTo>
                  <a:lnTo>
                    <a:pt x="101015" y="12534"/>
                  </a:lnTo>
                  <a:lnTo>
                    <a:pt x="102171" y="12788"/>
                  </a:lnTo>
                  <a:lnTo>
                    <a:pt x="103441" y="13296"/>
                  </a:lnTo>
                  <a:lnTo>
                    <a:pt x="104838" y="13296"/>
                  </a:lnTo>
                  <a:lnTo>
                    <a:pt x="105803" y="12915"/>
                  </a:lnTo>
                  <a:lnTo>
                    <a:pt x="107010" y="12915"/>
                  </a:lnTo>
                  <a:lnTo>
                    <a:pt x="106299" y="13296"/>
                  </a:lnTo>
                  <a:lnTo>
                    <a:pt x="108419" y="13169"/>
                  </a:lnTo>
                  <a:lnTo>
                    <a:pt x="109994" y="12788"/>
                  </a:lnTo>
                  <a:lnTo>
                    <a:pt x="105613" y="12788"/>
                  </a:lnTo>
                  <a:lnTo>
                    <a:pt x="105460" y="12788"/>
                  </a:lnTo>
                  <a:lnTo>
                    <a:pt x="105613" y="12788"/>
                  </a:lnTo>
                  <a:lnTo>
                    <a:pt x="105587" y="12534"/>
                  </a:lnTo>
                  <a:lnTo>
                    <a:pt x="105257" y="12534"/>
                  </a:lnTo>
                  <a:lnTo>
                    <a:pt x="105105" y="12661"/>
                  </a:lnTo>
                  <a:lnTo>
                    <a:pt x="104775" y="12534"/>
                  </a:lnTo>
                  <a:lnTo>
                    <a:pt x="105257" y="12534"/>
                  </a:lnTo>
                  <a:lnTo>
                    <a:pt x="105562" y="12280"/>
                  </a:lnTo>
                  <a:lnTo>
                    <a:pt x="105587" y="12534"/>
                  </a:lnTo>
                  <a:lnTo>
                    <a:pt x="110413" y="12534"/>
                  </a:lnTo>
                  <a:lnTo>
                    <a:pt x="110299" y="12407"/>
                  </a:lnTo>
                  <a:lnTo>
                    <a:pt x="110045" y="12407"/>
                  </a:lnTo>
                  <a:lnTo>
                    <a:pt x="110109" y="12280"/>
                  </a:lnTo>
                  <a:lnTo>
                    <a:pt x="110185" y="12153"/>
                  </a:lnTo>
                  <a:lnTo>
                    <a:pt x="110566" y="12026"/>
                  </a:lnTo>
                  <a:lnTo>
                    <a:pt x="110883" y="12280"/>
                  </a:lnTo>
                  <a:lnTo>
                    <a:pt x="110921" y="12534"/>
                  </a:lnTo>
                  <a:lnTo>
                    <a:pt x="110413" y="12534"/>
                  </a:lnTo>
                  <a:lnTo>
                    <a:pt x="110515" y="12661"/>
                  </a:lnTo>
                  <a:lnTo>
                    <a:pt x="110629" y="12788"/>
                  </a:lnTo>
                  <a:lnTo>
                    <a:pt x="110972" y="12788"/>
                  </a:lnTo>
                  <a:lnTo>
                    <a:pt x="114338" y="12788"/>
                  </a:lnTo>
                  <a:lnTo>
                    <a:pt x="116344" y="14439"/>
                  </a:lnTo>
                  <a:lnTo>
                    <a:pt x="118237" y="13296"/>
                  </a:lnTo>
                  <a:lnTo>
                    <a:pt x="119710" y="12788"/>
                  </a:lnTo>
                  <a:lnTo>
                    <a:pt x="120980" y="12788"/>
                  </a:lnTo>
                  <a:lnTo>
                    <a:pt x="119545" y="13169"/>
                  </a:lnTo>
                  <a:lnTo>
                    <a:pt x="120192" y="13563"/>
                  </a:lnTo>
                  <a:lnTo>
                    <a:pt x="121577" y="12788"/>
                  </a:lnTo>
                  <a:lnTo>
                    <a:pt x="122516" y="12788"/>
                  </a:lnTo>
                  <a:lnTo>
                    <a:pt x="124218" y="13677"/>
                  </a:lnTo>
                  <a:lnTo>
                    <a:pt x="124333" y="13296"/>
                  </a:lnTo>
                  <a:lnTo>
                    <a:pt x="124396" y="13042"/>
                  </a:lnTo>
                  <a:lnTo>
                    <a:pt x="124320" y="13741"/>
                  </a:lnTo>
                  <a:lnTo>
                    <a:pt x="124307" y="13931"/>
                  </a:lnTo>
                  <a:lnTo>
                    <a:pt x="124447" y="13804"/>
                  </a:lnTo>
                  <a:lnTo>
                    <a:pt x="125260" y="13804"/>
                  </a:lnTo>
                  <a:lnTo>
                    <a:pt x="124968" y="13931"/>
                  </a:lnTo>
                  <a:lnTo>
                    <a:pt x="125653" y="13931"/>
                  </a:lnTo>
                  <a:lnTo>
                    <a:pt x="124612" y="14185"/>
                  </a:lnTo>
                  <a:lnTo>
                    <a:pt x="124942" y="14185"/>
                  </a:lnTo>
                  <a:lnTo>
                    <a:pt x="125374" y="14058"/>
                  </a:lnTo>
                  <a:lnTo>
                    <a:pt x="125336" y="14439"/>
                  </a:lnTo>
                  <a:lnTo>
                    <a:pt x="124891" y="14947"/>
                  </a:lnTo>
                  <a:lnTo>
                    <a:pt x="130200" y="14947"/>
                  </a:lnTo>
                  <a:lnTo>
                    <a:pt x="130327" y="14693"/>
                  </a:lnTo>
                  <a:lnTo>
                    <a:pt x="130454" y="14439"/>
                  </a:lnTo>
                  <a:lnTo>
                    <a:pt x="131051" y="14058"/>
                  </a:lnTo>
                  <a:lnTo>
                    <a:pt x="131457" y="13804"/>
                  </a:lnTo>
                  <a:lnTo>
                    <a:pt x="132270" y="13296"/>
                  </a:lnTo>
                  <a:close/>
                </a:path>
              </a:pathLst>
            </a:custGeom>
            <a:solidFill>
              <a:srgbClr val="231F20"/>
            </a:solidFill>
          </p:spPr>
          <p:txBody>
            <a:bodyPr wrap="square" lIns="0" tIns="0" rIns="0" bIns="0" rtlCol="0"/>
            <a:lstStyle/>
            <a:p>
              <a:endParaRPr/>
            </a:p>
          </p:txBody>
        </p:sp>
      </p:grpSp>
      <p:sp>
        <p:nvSpPr>
          <p:cNvPr id="52" name="object 52"/>
          <p:cNvSpPr txBox="1"/>
          <p:nvPr/>
        </p:nvSpPr>
        <p:spPr>
          <a:xfrm>
            <a:off x="5814440" y="723630"/>
            <a:ext cx="4326255" cy="1096645"/>
          </a:xfrm>
          <a:prstGeom prst="rect">
            <a:avLst/>
          </a:prstGeom>
        </p:spPr>
        <p:txBody>
          <a:bodyPr vert="horz" wrap="square" lIns="0" tIns="107314" rIns="0" bIns="0" rtlCol="0">
            <a:spAutoFit/>
          </a:bodyPr>
          <a:lstStyle/>
          <a:p>
            <a:pPr marR="24765" algn="ctr">
              <a:lnSpc>
                <a:spcPct val="100000"/>
              </a:lnSpc>
              <a:spcBef>
                <a:spcPts val="844"/>
              </a:spcBef>
            </a:pPr>
            <a:r>
              <a:rPr sz="2600" b="1" spc="595" dirty="0">
                <a:solidFill>
                  <a:srgbClr val="F05A88"/>
                </a:solidFill>
                <a:latin typeface="Microsoft YaHei UI"/>
                <a:cs typeface="Microsoft YaHei UI"/>
              </a:rPr>
              <a:t>群馬県</a:t>
            </a:r>
            <a:r>
              <a:rPr sz="2600" b="1" spc="465" dirty="0">
                <a:solidFill>
                  <a:srgbClr val="F05A88"/>
                </a:solidFill>
                <a:latin typeface="Microsoft YaHei UI"/>
                <a:cs typeface="Microsoft YaHei UI"/>
              </a:rPr>
              <a:t>ACS-</a:t>
            </a:r>
            <a:r>
              <a:rPr sz="2600" b="1" spc="365" dirty="0">
                <a:solidFill>
                  <a:srgbClr val="F05A88"/>
                </a:solidFill>
                <a:latin typeface="Microsoft YaHei UI"/>
                <a:cs typeface="Microsoft YaHei UI"/>
              </a:rPr>
              <a:t>CCS </a:t>
            </a:r>
            <a:endParaRPr sz="2600" dirty="0">
              <a:latin typeface="Microsoft YaHei UI"/>
              <a:cs typeface="Microsoft YaHei UI"/>
            </a:endParaRPr>
          </a:p>
          <a:p>
            <a:pPr algn="ctr">
              <a:lnSpc>
                <a:spcPct val="100000"/>
              </a:lnSpc>
              <a:spcBef>
                <a:spcPts val="844"/>
              </a:spcBef>
            </a:pPr>
            <a:r>
              <a:rPr sz="3100" b="1" spc="265" dirty="0">
                <a:solidFill>
                  <a:srgbClr val="F05A88"/>
                </a:solidFill>
                <a:latin typeface="Microsoft YaHei UI"/>
                <a:cs typeface="Microsoft YaHei UI"/>
              </a:rPr>
              <a:t>地域医療連携パス手帳</a:t>
            </a:r>
            <a:endParaRPr sz="3100" dirty="0">
              <a:latin typeface="Microsoft YaHei UI"/>
              <a:cs typeface="Microsoft YaHei UI"/>
            </a:endParaRPr>
          </a:p>
        </p:txBody>
      </p:sp>
      <p:pic>
        <p:nvPicPr>
          <p:cNvPr id="53" name="object 53"/>
          <p:cNvPicPr/>
          <p:nvPr/>
        </p:nvPicPr>
        <p:blipFill>
          <a:blip r:embed="rId8" cstate="print"/>
          <a:stretch>
            <a:fillRect/>
          </a:stretch>
        </p:blipFill>
        <p:spPr>
          <a:xfrm>
            <a:off x="7766050" y="2686939"/>
            <a:ext cx="212576" cy="180086"/>
          </a:xfrm>
          <a:prstGeom prst="rect">
            <a:avLst/>
          </a:prstGeom>
        </p:spPr>
      </p:pic>
      <p:sp>
        <p:nvSpPr>
          <p:cNvPr id="54" name="object 54"/>
          <p:cNvSpPr txBox="1"/>
          <p:nvPr/>
        </p:nvSpPr>
        <p:spPr>
          <a:xfrm>
            <a:off x="6922434" y="4714939"/>
            <a:ext cx="2113915" cy="212879"/>
          </a:xfrm>
          <a:prstGeom prst="rect">
            <a:avLst/>
          </a:prstGeom>
        </p:spPr>
        <p:txBody>
          <a:bodyPr vert="horz" wrap="square" lIns="0" tIns="12700" rIns="0" bIns="0" rtlCol="0">
            <a:spAutoFit/>
          </a:bodyPr>
          <a:lstStyle/>
          <a:p>
            <a:pPr marL="10795" algn="ctr">
              <a:lnSpc>
                <a:spcPct val="100000"/>
              </a:lnSpc>
              <a:spcBef>
                <a:spcPts val="100"/>
              </a:spcBef>
              <a:tabLst>
                <a:tab pos="1001394" algn="l"/>
              </a:tabLst>
            </a:pPr>
            <a:r>
              <a:rPr sz="1300" b="1" spc="-50" dirty="0">
                <a:solidFill>
                  <a:srgbClr val="414042"/>
                </a:solidFill>
                <a:latin typeface="Microsoft JhengHei"/>
                <a:cs typeface="Microsoft JhengHei"/>
              </a:rPr>
              <a:t>年</a:t>
            </a:r>
            <a:r>
              <a:rPr sz="1300" b="1" dirty="0">
                <a:solidFill>
                  <a:srgbClr val="414042"/>
                </a:solidFill>
                <a:latin typeface="Microsoft JhengHei"/>
                <a:cs typeface="Microsoft JhengHei"/>
              </a:rPr>
              <a:t>	</a:t>
            </a:r>
            <a:r>
              <a:rPr sz="1300" b="1" spc="-50" dirty="0">
                <a:solidFill>
                  <a:srgbClr val="414042"/>
                </a:solidFill>
                <a:latin typeface="Microsoft JhengHei"/>
                <a:cs typeface="Microsoft JhengHei"/>
              </a:rPr>
              <a:t>月</a:t>
            </a:r>
            <a:endParaRPr sz="1300" dirty="0">
              <a:latin typeface="Microsoft JhengHei"/>
              <a:cs typeface="Microsoft JhengHei"/>
            </a:endParaRPr>
          </a:p>
        </p:txBody>
      </p:sp>
      <p:grpSp>
        <p:nvGrpSpPr>
          <p:cNvPr id="55" name="object 55"/>
          <p:cNvGrpSpPr/>
          <p:nvPr/>
        </p:nvGrpSpPr>
        <p:grpSpPr>
          <a:xfrm>
            <a:off x="536002" y="4583793"/>
            <a:ext cx="4248150" cy="2448560"/>
            <a:chOff x="536002" y="4583793"/>
            <a:chExt cx="4248150" cy="2448560"/>
          </a:xfrm>
        </p:grpSpPr>
        <p:sp>
          <p:nvSpPr>
            <p:cNvPr id="56" name="object 56"/>
            <p:cNvSpPr/>
            <p:nvPr/>
          </p:nvSpPr>
          <p:spPr>
            <a:xfrm>
              <a:off x="536002" y="4709961"/>
              <a:ext cx="4248150" cy="2322195"/>
            </a:xfrm>
            <a:custGeom>
              <a:avLst/>
              <a:gdLst/>
              <a:ahLst/>
              <a:cxnLst/>
              <a:rect l="l" t="t" r="r" b="b"/>
              <a:pathLst>
                <a:path w="4248150" h="2322195">
                  <a:moveTo>
                    <a:pt x="4139996" y="0"/>
                  </a:moveTo>
                  <a:lnTo>
                    <a:pt x="108000" y="0"/>
                  </a:lnTo>
                  <a:lnTo>
                    <a:pt x="66067" y="8522"/>
                  </a:lnTo>
                  <a:lnTo>
                    <a:pt x="31726" y="31726"/>
                  </a:lnTo>
                  <a:lnTo>
                    <a:pt x="8522" y="66067"/>
                  </a:lnTo>
                  <a:lnTo>
                    <a:pt x="0" y="108000"/>
                  </a:lnTo>
                  <a:lnTo>
                    <a:pt x="0" y="2214003"/>
                  </a:lnTo>
                  <a:lnTo>
                    <a:pt x="8522" y="2255937"/>
                  </a:lnTo>
                  <a:lnTo>
                    <a:pt x="31726" y="2290278"/>
                  </a:lnTo>
                  <a:lnTo>
                    <a:pt x="66067" y="2313482"/>
                  </a:lnTo>
                  <a:lnTo>
                    <a:pt x="108000" y="2322004"/>
                  </a:lnTo>
                  <a:lnTo>
                    <a:pt x="4139996" y="2322004"/>
                  </a:lnTo>
                  <a:lnTo>
                    <a:pt x="4181930" y="2313482"/>
                  </a:lnTo>
                  <a:lnTo>
                    <a:pt x="4216271" y="2290278"/>
                  </a:lnTo>
                  <a:lnTo>
                    <a:pt x="4239475" y="2255937"/>
                  </a:lnTo>
                  <a:lnTo>
                    <a:pt x="4247997" y="2214003"/>
                  </a:lnTo>
                  <a:lnTo>
                    <a:pt x="4247997" y="108000"/>
                  </a:lnTo>
                  <a:lnTo>
                    <a:pt x="4239475" y="66067"/>
                  </a:lnTo>
                  <a:lnTo>
                    <a:pt x="4216271" y="31726"/>
                  </a:lnTo>
                  <a:lnTo>
                    <a:pt x="4181930" y="8522"/>
                  </a:lnTo>
                  <a:lnTo>
                    <a:pt x="4139996" y="0"/>
                  </a:lnTo>
                  <a:close/>
                </a:path>
              </a:pathLst>
            </a:custGeom>
            <a:solidFill>
              <a:srgbClr val="FFFCD9"/>
            </a:solidFill>
          </p:spPr>
          <p:txBody>
            <a:bodyPr wrap="square" lIns="0" tIns="0" rIns="0" bIns="0" rtlCol="0"/>
            <a:lstStyle/>
            <a:p>
              <a:endParaRPr/>
            </a:p>
          </p:txBody>
        </p:sp>
        <p:sp>
          <p:nvSpPr>
            <p:cNvPr id="57" name="object 57"/>
            <p:cNvSpPr/>
            <p:nvPr/>
          </p:nvSpPr>
          <p:spPr>
            <a:xfrm>
              <a:off x="1616110" y="4583793"/>
              <a:ext cx="2185035" cy="387350"/>
            </a:xfrm>
            <a:custGeom>
              <a:avLst/>
              <a:gdLst/>
              <a:ahLst/>
              <a:cxnLst/>
              <a:rect l="l" t="t" r="r" b="b"/>
              <a:pathLst>
                <a:path w="2185035" h="387350">
                  <a:moveTo>
                    <a:pt x="1991321" y="0"/>
                  </a:moveTo>
                  <a:lnTo>
                    <a:pt x="193471" y="0"/>
                  </a:lnTo>
                  <a:lnTo>
                    <a:pt x="149112" y="5110"/>
                  </a:lnTo>
                  <a:lnTo>
                    <a:pt x="108390" y="19666"/>
                  </a:lnTo>
                  <a:lnTo>
                    <a:pt x="72467" y="42506"/>
                  </a:lnTo>
                  <a:lnTo>
                    <a:pt x="42505" y="72470"/>
                  </a:lnTo>
                  <a:lnTo>
                    <a:pt x="19665" y="108395"/>
                  </a:lnTo>
                  <a:lnTo>
                    <a:pt x="5110" y="149120"/>
                  </a:lnTo>
                  <a:lnTo>
                    <a:pt x="0" y="193484"/>
                  </a:lnTo>
                  <a:lnTo>
                    <a:pt x="5110" y="237843"/>
                  </a:lnTo>
                  <a:lnTo>
                    <a:pt x="19665" y="278565"/>
                  </a:lnTo>
                  <a:lnTo>
                    <a:pt x="42505" y="314488"/>
                  </a:lnTo>
                  <a:lnTo>
                    <a:pt x="72467" y="344450"/>
                  </a:lnTo>
                  <a:lnTo>
                    <a:pt x="108390" y="367290"/>
                  </a:lnTo>
                  <a:lnTo>
                    <a:pt x="149112" y="381846"/>
                  </a:lnTo>
                  <a:lnTo>
                    <a:pt x="193471" y="386956"/>
                  </a:lnTo>
                  <a:lnTo>
                    <a:pt x="1991321" y="386956"/>
                  </a:lnTo>
                  <a:lnTo>
                    <a:pt x="2035685" y="381846"/>
                  </a:lnTo>
                  <a:lnTo>
                    <a:pt x="2076408" y="367290"/>
                  </a:lnTo>
                  <a:lnTo>
                    <a:pt x="2112331" y="344450"/>
                  </a:lnTo>
                  <a:lnTo>
                    <a:pt x="2142292" y="314488"/>
                  </a:lnTo>
                  <a:lnTo>
                    <a:pt x="2165130" y="278565"/>
                  </a:lnTo>
                  <a:lnTo>
                    <a:pt x="2179684" y="237843"/>
                  </a:lnTo>
                  <a:lnTo>
                    <a:pt x="2184793" y="193484"/>
                  </a:lnTo>
                  <a:lnTo>
                    <a:pt x="2179684" y="149120"/>
                  </a:lnTo>
                  <a:lnTo>
                    <a:pt x="2165130" y="108395"/>
                  </a:lnTo>
                  <a:lnTo>
                    <a:pt x="2142292" y="72470"/>
                  </a:lnTo>
                  <a:lnTo>
                    <a:pt x="2112331" y="42506"/>
                  </a:lnTo>
                  <a:lnTo>
                    <a:pt x="2076408" y="19666"/>
                  </a:lnTo>
                  <a:lnTo>
                    <a:pt x="2035685" y="5110"/>
                  </a:lnTo>
                  <a:lnTo>
                    <a:pt x="1991321" y="0"/>
                  </a:lnTo>
                  <a:close/>
                </a:path>
              </a:pathLst>
            </a:custGeom>
            <a:solidFill>
              <a:srgbClr val="DAD39A"/>
            </a:solidFill>
          </p:spPr>
          <p:txBody>
            <a:bodyPr wrap="square" lIns="0" tIns="0" rIns="0" bIns="0" rtlCol="0"/>
            <a:lstStyle/>
            <a:p>
              <a:endParaRPr/>
            </a:p>
          </p:txBody>
        </p:sp>
        <p:sp>
          <p:nvSpPr>
            <p:cNvPr id="58" name="object 58"/>
            <p:cNvSpPr/>
            <p:nvPr/>
          </p:nvSpPr>
          <p:spPr>
            <a:xfrm>
              <a:off x="607994" y="4763966"/>
              <a:ext cx="4104004" cy="2214245"/>
            </a:xfrm>
            <a:custGeom>
              <a:avLst/>
              <a:gdLst/>
              <a:ahLst/>
              <a:cxnLst/>
              <a:rect l="l" t="t" r="r" b="b"/>
              <a:pathLst>
                <a:path w="4104004" h="2214245">
                  <a:moveTo>
                    <a:pt x="4104004" y="2123998"/>
                  </a:moveTo>
                  <a:lnTo>
                    <a:pt x="4096903" y="2158946"/>
                  </a:lnTo>
                  <a:lnTo>
                    <a:pt x="4077566" y="2187565"/>
                  </a:lnTo>
                  <a:lnTo>
                    <a:pt x="4048948" y="2206902"/>
                  </a:lnTo>
                  <a:lnTo>
                    <a:pt x="4014000" y="2214003"/>
                  </a:lnTo>
                  <a:lnTo>
                    <a:pt x="90004" y="2214003"/>
                  </a:lnTo>
                  <a:lnTo>
                    <a:pt x="55056" y="2206902"/>
                  </a:lnTo>
                  <a:lnTo>
                    <a:pt x="26438" y="2187565"/>
                  </a:lnTo>
                  <a:lnTo>
                    <a:pt x="7101" y="2158946"/>
                  </a:lnTo>
                  <a:lnTo>
                    <a:pt x="0" y="2123998"/>
                  </a:lnTo>
                  <a:lnTo>
                    <a:pt x="0" y="90004"/>
                  </a:lnTo>
                  <a:lnTo>
                    <a:pt x="7101" y="55056"/>
                  </a:lnTo>
                  <a:lnTo>
                    <a:pt x="26438" y="26438"/>
                  </a:lnTo>
                  <a:lnTo>
                    <a:pt x="55056" y="7101"/>
                  </a:lnTo>
                  <a:lnTo>
                    <a:pt x="90004" y="0"/>
                  </a:lnTo>
                  <a:lnTo>
                    <a:pt x="4014000" y="0"/>
                  </a:lnTo>
                  <a:lnTo>
                    <a:pt x="4048948" y="7101"/>
                  </a:lnTo>
                  <a:lnTo>
                    <a:pt x="4077566" y="26438"/>
                  </a:lnTo>
                  <a:lnTo>
                    <a:pt x="4096903" y="55056"/>
                  </a:lnTo>
                  <a:lnTo>
                    <a:pt x="4104004" y="90004"/>
                  </a:lnTo>
                  <a:lnTo>
                    <a:pt x="4104004" y="2123998"/>
                  </a:lnTo>
                  <a:close/>
                </a:path>
              </a:pathLst>
            </a:custGeom>
            <a:ln w="3594">
              <a:solidFill>
                <a:srgbClr val="F05A88"/>
              </a:solidFill>
            </a:ln>
          </p:spPr>
          <p:txBody>
            <a:bodyPr wrap="square" lIns="0" tIns="0" rIns="0" bIns="0" rtlCol="0"/>
            <a:lstStyle/>
            <a:p>
              <a:endParaRPr/>
            </a:p>
          </p:txBody>
        </p:sp>
        <p:pic>
          <p:nvPicPr>
            <p:cNvPr id="59" name="object 59"/>
            <p:cNvPicPr/>
            <p:nvPr/>
          </p:nvPicPr>
          <p:blipFill>
            <a:blip r:embed="rId9" cstate="print"/>
            <a:stretch>
              <a:fillRect/>
            </a:stretch>
          </p:blipFill>
          <p:spPr>
            <a:xfrm>
              <a:off x="774961" y="5415701"/>
              <a:ext cx="125958" cy="106985"/>
            </a:xfrm>
            <a:prstGeom prst="rect">
              <a:avLst/>
            </a:prstGeom>
          </p:spPr>
        </p:pic>
        <p:pic>
          <p:nvPicPr>
            <p:cNvPr id="60" name="object 60"/>
            <p:cNvPicPr/>
            <p:nvPr/>
          </p:nvPicPr>
          <p:blipFill>
            <a:blip r:embed="rId9" cstate="print"/>
            <a:stretch>
              <a:fillRect/>
            </a:stretch>
          </p:blipFill>
          <p:spPr>
            <a:xfrm>
              <a:off x="4422992" y="5415701"/>
              <a:ext cx="125958" cy="106985"/>
            </a:xfrm>
            <a:prstGeom prst="rect">
              <a:avLst/>
            </a:prstGeom>
          </p:spPr>
        </p:pic>
        <p:sp>
          <p:nvSpPr>
            <p:cNvPr id="61" name="object 61"/>
            <p:cNvSpPr/>
            <p:nvPr/>
          </p:nvSpPr>
          <p:spPr>
            <a:xfrm>
              <a:off x="931999" y="5477333"/>
              <a:ext cx="3456304" cy="0"/>
            </a:xfrm>
            <a:custGeom>
              <a:avLst/>
              <a:gdLst/>
              <a:ahLst/>
              <a:cxnLst/>
              <a:rect l="l" t="t" r="r" b="b"/>
              <a:pathLst>
                <a:path w="3456304">
                  <a:moveTo>
                    <a:pt x="0" y="0"/>
                  </a:moveTo>
                  <a:lnTo>
                    <a:pt x="3456000" y="0"/>
                  </a:lnTo>
                </a:path>
              </a:pathLst>
            </a:custGeom>
            <a:ln w="5397">
              <a:solidFill>
                <a:srgbClr val="F05A88"/>
              </a:solidFill>
            </a:ln>
          </p:spPr>
          <p:txBody>
            <a:bodyPr wrap="square" lIns="0" tIns="0" rIns="0" bIns="0" rtlCol="0"/>
            <a:lstStyle/>
            <a:p>
              <a:endParaRPr/>
            </a:p>
          </p:txBody>
        </p:sp>
      </p:grpSp>
      <p:grpSp>
        <p:nvGrpSpPr>
          <p:cNvPr id="62" name="object 62"/>
          <p:cNvGrpSpPr/>
          <p:nvPr/>
        </p:nvGrpSpPr>
        <p:grpSpPr>
          <a:xfrm>
            <a:off x="536002" y="341998"/>
            <a:ext cx="4248150" cy="3766820"/>
            <a:chOff x="536002" y="341998"/>
            <a:chExt cx="4248150" cy="3766820"/>
          </a:xfrm>
        </p:grpSpPr>
        <p:sp>
          <p:nvSpPr>
            <p:cNvPr id="63" name="object 63"/>
            <p:cNvSpPr/>
            <p:nvPr/>
          </p:nvSpPr>
          <p:spPr>
            <a:xfrm>
              <a:off x="536002" y="598537"/>
              <a:ext cx="4248150" cy="3510279"/>
            </a:xfrm>
            <a:custGeom>
              <a:avLst/>
              <a:gdLst/>
              <a:ahLst/>
              <a:cxnLst/>
              <a:rect l="l" t="t" r="r" b="b"/>
              <a:pathLst>
                <a:path w="4248150" h="3510279">
                  <a:moveTo>
                    <a:pt x="4139996" y="0"/>
                  </a:moveTo>
                  <a:lnTo>
                    <a:pt x="108000" y="0"/>
                  </a:lnTo>
                  <a:lnTo>
                    <a:pt x="66067" y="8522"/>
                  </a:lnTo>
                  <a:lnTo>
                    <a:pt x="31726" y="31726"/>
                  </a:lnTo>
                  <a:lnTo>
                    <a:pt x="8522" y="66067"/>
                  </a:lnTo>
                  <a:lnTo>
                    <a:pt x="0" y="108000"/>
                  </a:lnTo>
                  <a:lnTo>
                    <a:pt x="0" y="3401999"/>
                  </a:lnTo>
                  <a:lnTo>
                    <a:pt x="8522" y="3443933"/>
                  </a:lnTo>
                  <a:lnTo>
                    <a:pt x="31726" y="3478274"/>
                  </a:lnTo>
                  <a:lnTo>
                    <a:pt x="66067" y="3501478"/>
                  </a:lnTo>
                  <a:lnTo>
                    <a:pt x="108000" y="3510000"/>
                  </a:lnTo>
                  <a:lnTo>
                    <a:pt x="4139996" y="3510000"/>
                  </a:lnTo>
                  <a:lnTo>
                    <a:pt x="4181930" y="3501478"/>
                  </a:lnTo>
                  <a:lnTo>
                    <a:pt x="4216271" y="3478274"/>
                  </a:lnTo>
                  <a:lnTo>
                    <a:pt x="4239475" y="3443933"/>
                  </a:lnTo>
                  <a:lnTo>
                    <a:pt x="4247997" y="3401999"/>
                  </a:lnTo>
                  <a:lnTo>
                    <a:pt x="4247997" y="108000"/>
                  </a:lnTo>
                  <a:lnTo>
                    <a:pt x="4239475" y="66067"/>
                  </a:lnTo>
                  <a:lnTo>
                    <a:pt x="4216271" y="31726"/>
                  </a:lnTo>
                  <a:lnTo>
                    <a:pt x="4181930" y="8522"/>
                  </a:lnTo>
                  <a:lnTo>
                    <a:pt x="4139996" y="0"/>
                  </a:lnTo>
                  <a:close/>
                </a:path>
              </a:pathLst>
            </a:custGeom>
            <a:solidFill>
              <a:srgbClr val="DDF1F1"/>
            </a:solidFill>
          </p:spPr>
          <p:txBody>
            <a:bodyPr wrap="square" lIns="0" tIns="0" rIns="0" bIns="0" rtlCol="0"/>
            <a:lstStyle/>
            <a:p>
              <a:endParaRPr/>
            </a:p>
          </p:txBody>
        </p:sp>
        <p:sp>
          <p:nvSpPr>
            <p:cNvPr id="64" name="object 64"/>
            <p:cNvSpPr/>
            <p:nvPr/>
          </p:nvSpPr>
          <p:spPr>
            <a:xfrm>
              <a:off x="1616110" y="472363"/>
              <a:ext cx="2185035" cy="387350"/>
            </a:xfrm>
            <a:custGeom>
              <a:avLst/>
              <a:gdLst/>
              <a:ahLst/>
              <a:cxnLst/>
              <a:rect l="l" t="t" r="r" b="b"/>
              <a:pathLst>
                <a:path w="2185035" h="387350">
                  <a:moveTo>
                    <a:pt x="1991321" y="0"/>
                  </a:moveTo>
                  <a:lnTo>
                    <a:pt x="193471" y="0"/>
                  </a:lnTo>
                  <a:lnTo>
                    <a:pt x="149112" y="5110"/>
                  </a:lnTo>
                  <a:lnTo>
                    <a:pt x="108390" y="19666"/>
                  </a:lnTo>
                  <a:lnTo>
                    <a:pt x="72467" y="42506"/>
                  </a:lnTo>
                  <a:lnTo>
                    <a:pt x="42505" y="72470"/>
                  </a:lnTo>
                  <a:lnTo>
                    <a:pt x="19665" y="108395"/>
                  </a:lnTo>
                  <a:lnTo>
                    <a:pt x="5110" y="149120"/>
                  </a:lnTo>
                  <a:lnTo>
                    <a:pt x="0" y="193484"/>
                  </a:lnTo>
                  <a:lnTo>
                    <a:pt x="5110" y="237843"/>
                  </a:lnTo>
                  <a:lnTo>
                    <a:pt x="19665" y="278565"/>
                  </a:lnTo>
                  <a:lnTo>
                    <a:pt x="42505" y="314488"/>
                  </a:lnTo>
                  <a:lnTo>
                    <a:pt x="72467" y="344450"/>
                  </a:lnTo>
                  <a:lnTo>
                    <a:pt x="108390" y="367290"/>
                  </a:lnTo>
                  <a:lnTo>
                    <a:pt x="149112" y="381846"/>
                  </a:lnTo>
                  <a:lnTo>
                    <a:pt x="193471" y="386956"/>
                  </a:lnTo>
                  <a:lnTo>
                    <a:pt x="1991321" y="386956"/>
                  </a:lnTo>
                  <a:lnTo>
                    <a:pt x="2035685" y="381846"/>
                  </a:lnTo>
                  <a:lnTo>
                    <a:pt x="2076408" y="367290"/>
                  </a:lnTo>
                  <a:lnTo>
                    <a:pt x="2112331" y="344450"/>
                  </a:lnTo>
                  <a:lnTo>
                    <a:pt x="2142292" y="314488"/>
                  </a:lnTo>
                  <a:lnTo>
                    <a:pt x="2165130" y="278565"/>
                  </a:lnTo>
                  <a:lnTo>
                    <a:pt x="2179684" y="237843"/>
                  </a:lnTo>
                  <a:lnTo>
                    <a:pt x="2184793" y="193484"/>
                  </a:lnTo>
                  <a:lnTo>
                    <a:pt x="2179684" y="149120"/>
                  </a:lnTo>
                  <a:lnTo>
                    <a:pt x="2165130" y="108395"/>
                  </a:lnTo>
                  <a:lnTo>
                    <a:pt x="2142292" y="72470"/>
                  </a:lnTo>
                  <a:lnTo>
                    <a:pt x="2112331" y="42506"/>
                  </a:lnTo>
                  <a:lnTo>
                    <a:pt x="2076408" y="19666"/>
                  </a:lnTo>
                  <a:lnTo>
                    <a:pt x="2035685" y="5110"/>
                  </a:lnTo>
                  <a:lnTo>
                    <a:pt x="1991321" y="0"/>
                  </a:lnTo>
                  <a:close/>
                </a:path>
              </a:pathLst>
            </a:custGeom>
            <a:solidFill>
              <a:srgbClr val="7CB2CA"/>
            </a:solidFill>
          </p:spPr>
          <p:txBody>
            <a:bodyPr wrap="square" lIns="0" tIns="0" rIns="0" bIns="0" rtlCol="0"/>
            <a:lstStyle/>
            <a:p>
              <a:endParaRPr/>
            </a:p>
          </p:txBody>
        </p:sp>
        <p:sp>
          <p:nvSpPr>
            <p:cNvPr id="65" name="object 65"/>
            <p:cNvSpPr/>
            <p:nvPr/>
          </p:nvSpPr>
          <p:spPr>
            <a:xfrm>
              <a:off x="769999" y="1905336"/>
              <a:ext cx="3780154" cy="0"/>
            </a:xfrm>
            <a:custGeom>
              <a:avLst/>
              <a:gdLst/>
              <a:ahLst/>
              <a:cxnLst/>
              <a:rect l="l" t="t" r="r" b="b"/>
              <a:pathLst>
                <a:path w="3780154">
                  <a:moveTo>
                    <a:pt x="0" y="0"/>
                  </a:moveTo>
                  <a:lnTo>
                    <a:pt x="3780002" y="0"/>
                  </a:lnTo>
                </a:path>
              </a:pathLst>
            </a:custGeom>
            <a:ln w="5397">
              <a:solidFill>
                <a:srgbClr val="F05A88"/>
              </a:solidFill>
            </a:ln>
          </p:spPr>
          <p:txBody>
            <a:bodyPr wrap="square" lIns="0" tIns="0" rIns="0" bIns="0" rtlCol="0"/>
            <a:lstStyle/>
            <a:p>
              <a:endParaRPr/>
            </a:p>
          </p:txBody>
        </p:sp>
        <p:sp>
          <p:nvSpPr>
            <p:cNvPr id="66" name="object 66"/>
            <p:cNvSpPr/>
            <p:nvPr/>
          </p:nvSpPr>
          <p:spPr>
            <a:xfrm>
              <a:off x="769999" y="1185340"/>
              <a:ext cx="3780154" cy="0"/>
            </a:xfrm>
            <a:custGeom>
              <a:avLst/>
              <a:gdLst/>
              <a:ahLst/>
              <a:cxnLst/>
              <a:rect l="l" t="t" r="r" b="b"/>
              <a:pathLst>
                <a:path w="3780154">
                  <a:moveTo>
                    <a:pt x="0" y="0"/>
                  </a:moveTo>
                  <a:lnTo>
                    <a:pt x="3780002" y="0"/>
                  </a:lnTo>
                </a:path>
              </a:pathLst>
            </a:custGeom>
            <a:ln w="5397">
              <a:solidFill>
                <a:srgbClr val="F05A88"/>
              </a:solidFill>
            </a:ln>
          </p:spPr>
          <p:txBody>
            <a:bodyPr wrap="square" lIns="0" tIns="0" rIns="0" bIns="0" rtlCol="0"/>
            <a:lstStyle/>
            <a:p>
              <a:endParaRPr/>
            </a:p>
          </p:txBody>
        </p:sp>
        <p:pic>
          <p:nvPicPr>
            <p:cNvPr id="67" name="object 67"/>
            <p:cNvPicPr/>
            <p:nvPr/>
          </p:nvPicPr>
          <p:blipFill>
            <a:blip r:embed="rId10" cstate="print"/>
            <a:stretch>
              <a:fillRect/>
            </a:stretch>
          </p:blipFill>
          <p:spPr>
            <a:xfrm>
              <a:off x="606197" y="341998"/>
              <a:ext cx="4107599" cy="3696340"/>
            </a:xfrm>
            <a:prstGeom prst="rect">
              <a:avLst/>
            </a:prstGeom>
          </p:spPr>
        </p:pic>
      </p:grpSp>
      <p:sp>
        <p:nvSpPr>
          <p:cNvPr id="68" name="object 68"/>
          <p:cNvSpPr txBox="1"/>
          <p:nvPr/>
        </p:nvSpPr>
        <p:spPr>
          <a:xfrm>
            <a:off x="1504298" y="5036054"/>
            <a:ext cx="2235200" cy="391160"/>
          </a:xfrm>
          <a:prstGeom prst="rect">
            <a:avLst/>
          </a:prstGeom>
        </p:spPr>
        <p:txBody>
          <a:bodyPr vert="horz" wrap="square" lIns="0" tIns="32384" rIns="0" bIns="0" rtlCol="0">
            <a:spAutoFit/>
          </a:bodyPr>
          <a:lstStyle/>
          <a:p>
            <a:pPr marL="327025">
              <a:lnSpc>
                <a:spcPct val="100000"/>
              </a:lnSpc>
              <a:spcBef>
                <a:spcPts val="254"/>
              </a:spcBef>
            </a:pPr>
            <a:r>
              <a:rPr sz="900" spc="-10" dirty="0">
                <a:solidFill>
                  <a:srgbClr val="231F20"/>
                </a:solidFill>
                <a:latin typeface="BIZ UDPゴシック"/>
                <a:cs typeface="BIZ UDPゴシック"/>
              </a:rPr>
              <a:t>心不全に関するご質問・ご相談先</a:t>
            </a:r>
            <a:endParaRPr sz="900">
              <a:latin typeface="BIZ UDPゴシック"/>
              <a:cs typeface="BIZ UDPゴシック"/>
            </a:endParaRPr>
          </a:p>
          <a:p>
            <a:pPr marL="12700">
              <a:lnSpc>
                <a:spcPct val="100000"/>
              </a:lnSpc>
              <a:spcBef>
                <a:spcPts val="204"/>
              </a:spcBef>
            </a:pPr>
            <a:r>
              <a:rPr sz="1200" b="1" spc="-55" dirty="0">
                <a:solidFill>
                  <a:srgbClr val="231F20"/>
                </a:solidFill>
                <a:latin typeface="Microsoft JhengHei"/>
                <a:cs typeface="Microsoft JhengHei"/>
              </a:rPr>
              <a:t>「ハートメール」開設のお知らせ</a:t>
            </a:r>
            <a:endParaRPr sz="1200">
              <a:latin typeface="Microsoft JhengHei"/>
              <a:cs typeface="Microsoft JhengHei"/>
            </a:endParaRPr>
          </a:p>
        </p:txBody>
      </p:sp>
      <p:sp>
        <p:nvSpPr>
          <p:cNvPr id="69" name="object 69"/>
          <p:cNvSpPr txBox="1"/>
          <p:nvPr/>
        </p:nvSpPr>
        <p:spPr>
          <a:xfrm>
            <a:off x="1526542" y="7040546"/>
            <a:ext cx="3273425" cy="163195"/>
          </a:xfrm>
          <a:prstGeom prst="rect">
            <a:avLst/>
          </a:prstGeom>
        </p:spPr>
        <p:txBody>
          <a:bodyPr vert="horz" wrap="square" lIns="0" tIns="12700" rIns="0" bIns="0" rtlCol="0">
            <a:spAutoFit/>
          </a:bodyPr>
          <a:lstStyle/>
          <a:p>
            <a:pPr marL="114300" indent="-101600">
              <a:lnSpc>
                <a:spcPct val="100000"/>
              </a:lnSpc>
              <a:spcBef>
                <a:spcPts val="100"/>
              </a:spcBef>
              <a:buClr>
                <a:srgbClr val="F05A88"/>
              </a:buClr>
              <a:buSzPct val="72222"/>
              <a:buFont typeface="Microsoft JhengHei"/>
              <a:buChar char="◆"/>
              <a:tabLst>
                <a:tab pos="114300" algn="l"/>
              </a:tabLst>
            </a:pPr>
            <a:r>
              <a:rPr sz="900" b="1" spc="45" dirty="0">
                <a:solidFill>
                  <a:srgbClr val="231F20"/>
                </a:solidFill>
                <a:latin typeface="Calibri"/>
                <a:cs typeface="Calibri"/>
              </a:rPr>
              <a:t>https://gunma-</a:t>
            </a:r>
            <a:r>
              <a:rPr sz="900" b="1" dirty="0">
                <a:solidFill>
                  <a:srgbClr val="231F20"/>
                </a:solidFill>
                <a:latin typeface="Calibri"/>
                <a:cs typeface="Calibri"/>
              </a:rPr>
              <a:t>heart-brain-support.org/medical-</a:t>
            </a:r>
            <a:r>
              <a:rPr sz="900" b="1" spc="-10" dirty="0">
                <a:solidFill>
                  <a:srgbClr val="231F20"/>
                </a:solidFill>
                <a:latin typeface="Calibri"/>
                <a:cs typeface="Calibri"/>
              </a:rPr>
              <a:t>relations/</a:t>
            </a:r>
            <a:endParaRPr sz="900">
              <a:latin typeface="Calibri"/>
              <a:cs typeface="Calibri"/>
            </a:endParaRPr>
          </a:p>
        </p:txBody>
      </p:sp>
      <p:sp>
        <p:nvSpPr>
          <p:cNvPr id="70" name="object 70"/>
          <p:cNvSpPr txBox="1"/>
          <p:nvPr/>
        </p:nvSpPr>
        <p:spPr>
          <a:xfrm>
            <a:off x="757299" y="5565132"/>
            <a:ext cx="3862704" cy="1295400"/>
          </a:xfrm>
          <a:prstGeom prst="rect">
            <a:avLst/>
          </a:prstGeom>
        </p:spPr>
        <p:txBody>
          <a:bodyPr vert="horz" wrap="square" lIns="0" tIns="12700" rIns="0" bIns="0" rtlCol="0">
            <a:spAutoFit/>
          </a:bodyPr>
          <a:lstStyle/>
          <a:p>
            <a:pPr marL="12700" marR="60325" indent="106680" algn="just">
              <a:lnSpc>
                <a:spcPct val="130200"/>
              </a:lnSpc>
              <a:spcBef>
                <a:spcPts val="100"/>
              </a:spcBef>
            </a:pPr>
            <a:r>
              <a:rPr sz="800" spc="5" dirty="0">
                <a:solidFill>
                  <a:srgbClr val="231F20"/>
                </a:solidFill>
                <a:latin typeface="BIZ UDPゴシック"/>
                <a:cs typeface="BIZ UDPゴシック"/>
              </a:rPr>
              <a:t>群馬県内かかりつけ医の先生方向けに心不全に関するご質問・お問い合わせにお</a:t>
            </a:r>
            <a:r>
              <a:rPr sz="800" spc="10" dirty="0">
                <a:solidFill>
                  <a:srgbClr val="231F20"/>
                </a:solidFill>
                <a:latin typeface="BIZ UDPゴシック"/>
                <a:cs typeface="BIZ UDPゴシック"/>
              </a:rPr>
              <a:t>答えさせていただく窓口「ハートメール」を開設しております。群馬大学医学部附属</a:t>
            </a:r>
            <a:r>
              <a:rPr sz="800" spc="-5" dirty="0">
                <a:solidFill>
                  <a:srgbClr val="231F20"/>
                </a:solidFill>
                <a:latin typeface="BIZ UDPゴシック"/>
                <a:cs typeface="BIZ UDPゴシック"/>
              </a:rPr>
              <a:t>病院 脳卒中・心臓病等総合支援センターとの共同事業になります。</a:t>
            </a:r>
            <a:endParaRPr sz="800">
              <a:latin typeface="BIZ UDPゴシック"/>
              <a:cs typeface="BIZ UDPゴシック"/>
            </a:endParaRPr>
          </a:p>
          <a:p>
            <a:pPr marL="12700" marR="5080" indent="107950">
              <a:lnSpc>
                <a:spcPct val="130200"/>
              </a:lnSpc>
            </a:pPr>
            <a:r>
              <a:rPr sz="800" spc="40" dirty="0">
                <a:solidFill>
                  <a:srgbClr val="231F20"/>
                </a:solidFill>
                <a:latin typeface="BIZ UDPゴシック"/>
                <a:cs typeface="BIZ UDPゴシック"/>
              </a:rPr>
              <a:t>先生方の日常診療の中では、心不全に関連する診断や治療方針に迷う症例や、紹介すべきか迷うような症例が多数あるかと思います。そのようなご相談を中心</a:t>
            </a:r>
            <a:r>
              <a:rPr sz="800" spc="25" dirty="0">
                <a:solidFill>
                  <a:srgbClr val="231F20"/>
                </a:solidFill>
                <a:latin typeface="BIZ UDPゴシック"/>
                <a:cs typeface="BIZ UDPゴシック"/>
              </a:rPr>
              <a:t>としまして、気になることがありましたら、ぜひお気軽にお問い合わせくださいま</a:t>
            </a:r>
            <a:r>
              <a:rPr sz="800" spc="30" dirty="0">
                <a:solidFill>
                  <a:srgbClr val="231F20"/>
                </a:solidFill>
                <a:latin typeface="BIZ UDPゴシック"/>
                <a:cs typeface="BIZ UDPゴシック"/>
              </a:rPr>
              <a:t>すようお願い申し上げます。なお、原則メールでの対応になりますので、緊急性の</a:t>
            </a:r>
            <a:r>
              <a:rPr sz="800" spc="35" dirty="0">
                <a:solidFill>
                  <a:srgbClr val="231F20"/>
                </a:solidFill>
                <a:latin typeface="BIZ UDPゴシック"/>
                <a:cs typeface="BIZ UDPゴシック"/>
              </a:rPr>
              <a:t>ある相談には対応できかねますことを、予めご了承ください。</a:t>
            </a:r>
            <a:endParaRPr sz="800">
              <a:latin typeface="BIZ UDPゴシック"/>
              <a:cs typeface="BIZ UDPゴシック"/>
            </a:endParaRPr>
          </a:p>
        </p:txBody>
      </p:sp>
      <p:sp>
        <p:nvSpPr>
          <p:cNvPr id="71" name="object 71"/>
          <p:cNvSpPr txBox="1"/>
          <p:nvPr/>
        </p:nvSpPr>
        <p:spPr>
          <a:xfrm>
            <a:off x="1542398" y="1665494"/>
            <a:ext cx="2235200" cy="208279"/>
          </a:xfrm>
          <a:prstGeom prst="rect">
            <a:avLst/>
          </a:prstGeom>
        </p:spPr>
        <p:txBody>
          <a:bodyPr vert="horz" wrap="square" lIns="0" tIns="12700" rIns="0" bIns="0" rtlCol="0">
            <a:spAutoFit/>
          </a:bodyPr>
          <a:lstStyle/>
          <a:p>
            <a:pPr marL="12700">
              <a:lnSpc>
                <a:spcPct val="100000"/>
              </a:lnSpc>
              <a:spcBef>
                <a:spcPts val="100"/>
              </a:spcBef>
            </a:pPr>
            <a:r>
              <a:rPr sz="1200" b="1" spc="-60" dirty="0">
                <a:solidFill>
                  <a:srgbClr val="231F20"/>
                </a:solidFill>
                <a:latin typeface="Microsoft JhengHei"/>
                <a:cs typeface="Microsoft JhengHei"/>
              </a:rPr>
              <a:t>脳卒中・心臓病相談窓口について</a:t>
            </a:r>
            <a:endParaRPr sz="1200">
              <a:latin typeface="Microsoft JhengHei"/>
              <a:cs typeface="Microsoft JhengHei"/>
            </a:endParaRPr>
          </a:p>
        </p:txBody>
      </p:sp>
      <p:sp>
        <p:nvSpPr>
          <p:cNvPr id="72" name="object 72"/>
          <p:cNvSpPr txBox="1"/>
          <p:nvPr/>
        </p:nvSpPr>
        <p:spPr>
          <a:xfrm>
            <a:off x="757299" y="1220858"/>
            <a:ext cx="3811904" cy="342900"/>
          </a:xfrm>
          <a:prstGeom prst="rect">
            <a:avLst/>
          </a:prstGeom>
        </p:spPr>
        <p:txBody>
          <a:bodyPr vert="horz" wrap="square" lIns="0" tIns="12700" rIns="0" bIns="0" rtlCol="0">
            <a:spAutoFit/>
          </a:bodyPr>
          <a:lstStyle/>
          <a:p>
            <a:pPr marL="12700" marR="5080" indent="106045">
              <a:lnSpc>
                <a:spcPct val="130200"/>
              </a:lnSpc>
              <a:spcBef>
                <a:spcPts val="100"/>
              </a:spcBef>
            </a:pPr>
            <a:r>
              <a:rPr sz="800" spc="25" dirty="0">
                <a:solidFill>
                  <a:srgbClr val="231F20"/>
                </a:solidFill>
                <a:latin typeface="BIZ UDPゴシック"/>
                <a:cs typeface="BIZ UDPゴシック"/>
              </a:rPr>
              <a:t>群馬大学医学部附属病院では、脳卒中や心臓病等の患者さんやご家族からの相</a:t>
            </a:r>
            <a:r>
              <a:rPr sz="800" spc="40" dirty="0">
                <a:solidFill>
                  <a:srgbClr val="231F20"/>
                </a:solidFill>
                <a:latin typeface="BIZ UDPゴシック"/>
                <a:cs typeface="BIZ UDPゴシック"/>
              </a:rPr>
              <a:t>談に対応する窓口を下記のとおり設置しています。</a:t>
            </a:r>
            <a:endParaRPr sz="800">
              <a:latin typeface="BIZ UDPゴシック"/>
              <a:cs typeface="BIZ UDPゴシック"/>
            </a:endParaRPr>
          </a:p>
        </p:txBody>
      </p:sp>
      <p:sp>
        <p:nvSpPr>
          <p:cNvPr id="73" name="object 73"/>
          <p:cNvSpPr txBox="1"/>
          <p:nvPr/>
        </p:nvSpPr>
        <p:spPr>
          <a:xfrm>
            <a:off x="706492" y="1940796"/>
            <a:ext cx="3886200" cy="1454150"/>
          </a:xfrm>
          <a:prstGeom prst="rect">
            <a:avLst/>
          </a:prstGeom>
        </p:spPr>
        <p:txBody>
          <a:bodyPr vert="horz" wrap="square" lIns="0" tIns="12700" rIns="0" bIns="0" rtlCol="0">
            <a:spAutoFit/>
          </a:bodyPr>
          <a:lstStyle/>
          <a:p>
            <a:pPr marL="63500" marR="31115" indent="106045">
              <a:lnSpc>
                <a:spcPct val="130200"/>
              </a:lnSpc>
              <a:spcBef>
                <a:spcPts val="100"/>
              </a:spcBef>
            </a:pPr>
            <a:r>
              <a:rPr sz="800" spc="20" dirty="0">
                <a:solidFill>
                  <a:srgbClr val="231F20"/>
                </a:solidFill>
                <a:latin typeface="BIZ UDPゴシック"/>
                <a:cs typeface="BIZ UDPゴシック"/>
              </a:rPr>
              <a:t>脳卒中や心臓病等の一般的な情報提供、療養中の相談、後遺症やリハビリ、治療と仕事や学校の両立に関する相談について、院内の相談員が対応します。</a:t>
            </a:r>
            <a:endParaRPr sz="800">
              <a:latin typeface="BIZ UDPゴシック"/>
              <a:cs typeface="BIZ UDPゴシック"/>
            </a:endParaRPr>
          </a:p>
          <a:p>
            <a:pPr marL="63500" marR="31115" indent="106045">
              <a:lnSpc>
                <a:spcPct val="130200"/>
              </a:lnSpc>
            </a:pPr>
            <a:r>
              <a:rPr sz="800" spc="20" dirty="0">
                <a:solidFill>
                  <a:srgbClr val="231F20"/>
                </a:solidFill>
                <a:latin typeface="BIZ UDPゴシック"/>
                <a:cs typeface="BIZ UDPゴシック"/>
              </a:rPr>
              <a:t>相談内容については、秘密を厳守いたします。また、相談により不利益を受ける</a:t>
            </a:r>
            <a:r>
              <a:rPr sz="800" spc="85" dirty="0">
                <a:solidFill>
                  <a:srgbClr val="231F20"/>
                </a:solidFill>
                <a:latin typeface="BIZ UDPゴシック"/>
                <a:cs typeface="BIZ UDPゴシック"/>
              </a:rPr>
              <a:t>ことはありません。</a:t>
            </a:r>
            <a:endParaRPr sz="800">
              <a:latin typeface="BIZ UDPゴシック"/>
              <a:cs typeface="BIZ UDPゴシック"/>
            </a:endParaRPr>
          </a:p>
          <a:p>
            <a:pPr marL="173355" algn="just">
              <a:lnSpc>
                <a:spcPct val="100000"/>
              </a:lnSpc>
              <a:spcBef>
                <a:spcPts val="290"/>
              </a:spcBef>
            </a:pPr>
            <a:r>
              <a:rPr sz="800" spc="40" dirty="0">
                <a:solidFill>
                  <a:srgbClr val="231F20"/>
                </a:solidFill>
                <a:latin typeface="BIZ UDPゴシック"/>
                <a:cs typeface="BIZ UDPゴシック"/>
              </a:rPr>
              <a:t>なお、群馬大学医学部附属病院 脳卒中・心臓病等総合支援センターでの相談</a:t>
            </a:r>
            <a:endParaRPr sz="800">
              <a:latin typeface="BIZ UDPゴシック"/>
              <a:cs typeface="BIZ UDPゴシック"/>
            </a:endParaRPr>
          </a:p>
          <a:p>
            <a:pPr marL="63500" marR="5080" indent="-50800" algn="just">
              <a:lnSpc>
                <a:spcPct val="130200"/>
              </a:lnSpc>
            </a:pPr>
            <a:r>
              <a:rPr sz="800" spc="35" dirty="0">
                <a:solidFill>
                  <a:srgbClr val="231F20"/>
                </a:solidFill>
                <a:latin typeface="BIZ UDPゴシック"/>
                <a:cs typeface="BIZ UDPゴシック"/>
              </a:rPr>
              <a:t>（</a:t>
            </a:r>
            <a:r>
              <a:rPr sz="800" spc="45" dirty="0">
                <a:solidFill>
                  <a:srgbClr val="231F20"/>
                </a:solidFill>
                <a:latin typeface="BIZ UDPゴシック"/>
                <a:cs typeface="BIZ UDPゴシック"/>
              </a:rPr>
              <a:t>ホームページに記載がある窓口やメールでお受けいたします</a:t>
            </a:r>
            <a:r>
              <a:rPr sz="800" spc="15" dirty="0">
                <a:solidFill>
                  <a:srgbClr val="231F20"/>
                </a:solidFill>
                <a:latin typeface="BIZ UDPゴシック"/>
                <a:cs typeface="BIZ UDPゴシック"/>
              </a:rPr>
              <a:t>）</a:t>
            </a:r>
            <a:r>
              <a:rPr sz="800" spc="5" dirty="0">
                <a:solidFill>
                  <a:srgbClr val="231F20"/>
                </a:solidFill>
                <a:latin typeface="BIZ UDPゴシック"/>
                <a:cs typeface="BIZ UDPゴシック"/>
              </a:rPr>
              <a:t>は、医師による検査</a:t>
            </a:r>
            <a:r>
              <a:rPr sz="800" spc="10" dirty="0">
                <a:solidFill>
                  <a:srgbClr val="231F20"/>
                </a:solidFill>
                <a:latin typeface="BIZ UDPゴシック"/>
                <a:cs typeface="BIZ UDPゴシック"/>
              </a:rPr>
              <a:t>や診察といった診療を行うものではないことをご承知おきください。相談員による</a:t>
            </a:r>
            <a:r>
              <a:rPr sz="800" spc="40" dirty="0">
                <a:solidFill>
                  <a:srgbClr val="231F20"/>
                </a:solidFill>
                <a:latin typeface="BIZ UDPゴシック"/>
                <a:cs typeface="BIZ UDPゴシック"/>
              </a:rPr>
              <a:t>一般的な情報提供や相談支援を行いますが、内容によりましては医師、脳卒中や</a:t>
            </a:r>
            <a:r>
              <a:rPr sz="800" spc="15" dirty="0">
                <a:solidFill>
                  <a:srgbClr val="231F20"/>
                </a:solidFill>
                <a:latin typeface="BIZ UDPゴシック"/>
                <a:cs typeface="BIZ UDPゴシック"/>
              </a:rPr>
              <a:t>心臓病に対する資格を有しているスタッフと情報共有し、返答させていただきます。</a:t>
            </a:r>
            <a:endParaRPr sz="800">
              <a:latin typeface="BIZ UDPゴシック"/>
              <a:cs typeface="BIZ UDPゴシック"/>
            </a:endParaRPr>
          </a:p>
        </p:txBody>
      </p:sp>
      <p:sp>
        <p:nvSpPr>
          <p:cNvPr id="74" name="object 74"/>
          <p:cNvSpPr txBox="1"/>
          <p:nvPr/>
        </p:nvSpPr>
        <p:spPr>
          <a:xfrm>
            <a:off x="744637" y="3787848"/>
            <a:ext cx="4067810" cy="516255"/>
          </a:xfrm>
          <a:prstGeom prst="rect">
            <a:avLst/>
          </a:prstGeom>
        </p:spPr>
        <p:txBody>
          <a:bodyPr vert="horz" wrap="square" lIns="0" tIns="12700" rIns="0" bIns="0" rtlCol="0">
            <a:spAutoFit/>
          </a:bodyPr>
          <a:lstStyle/>
          <a:p>
            <a:pPr marL="25400">
              <a:lnSpc>
                <a:spcPct val="100000"/>
              </a:lnSpc>
              <a:spcBef>
                <a:spcPts val="100"/>
              </a:spcBef>
            </a:pPr>
            <a:r>
              <a:rPr sz="750" dirty="0">
                <a:solidFill>
                  <a:srgbClr val="144E8C"/>
                </a:solidFill>
                <a:latin typeface="BIZ UDPゴシック"/>
                <a:cs typeface="BIZ UDPゴシック"/>
              </a:rPr>
              <a:t>受付場所：外来棟</a:t>
            </a:r>
            <a:r>
              <a:rPr sz="800" spc="-25" dirty="0">
                <a:solidFill>
                  <a:srgbClr val="144E8C"/>
                </a:solidFill>
                <a:latin typeface="Arial"/>
                <a:cs typeface="Arial"/>
              </a:rPr>
              <a:t>1</a:t>
            </a:r>
            <a:r>
              <a:rPr sz="750" spc="-20" dirty="0">
                <a:solidFill>
                  <a:srgbClr val="144E8C"/>
                </a:solidFill>
                <a:latin typeface="BIZ UDPゴシック"/>
                <a:cs typeface="BIZ UDPゴシック"/>
              </a:rPr>
              <a:t>階 患者支援センター  相談方法</a:t>
            </a:r>
            <a:r>
              <a:rPr sz="750" dirty="0">
                <a:solidFill>
                  <a:srgbClr val="144E8C"/>
                </a:solidFill>
                <a:latin typeface="BIZ UDPゴシック"/>
                <a:cs typeface="BIZ UDPゴシック"/>
              </a:rPr>
              <a:t>：対面面談・電話・メール  相談料：無料</a:t>
            </a:r>
            <a:endParaRPr sz="750">
              <a:latin typeface="BIZ UDPゴシック"/>
              <a:cs typeface="BIZ UDPゴシック"/>
            </a:endParaRPr>
          </a:p>
          <a:p>
            <a:pPr>
              <a:lnSpc>
                <a:spcPct val="100000"/>
              </a:lnSpc>
              <a:spcBef>
                <a:spcPts val="844"/>
              </a:spcBef>
            </a:pPr>
            <a:endParaRPr sz="750">
              <a:latin typeface="BIZ UDPゴシック"/>
              <a:cs typeface="BIZ UDPゴシック"/>
            </a:endParaRPr>
          </a:p>
          <a:p>
            <a:pPr marL="1310640" indent="-101600">
              <a:lnSpc>
                <a:spcPct val="100000"/>
              </a:lnSpc>
              <a:spcBef>
                <a:spcPts val="5"/>
              </a:spcBef>
              <a:buClr>
                <a:srgbClr val="F05A88"/>
              </a:buClr>
              <a:buSzPct val="72222"/>
              <a:buFont typeface="Microsoft JhengHei"/>
              <a:buChar char="◆"/>
              <a:tabLst>
                <a:tab pos="1310640" algn="l"/>
              </a:tabLst>
            </a:pPr>
            <a:r>
              <a:rPr sz="900" b="1" spc="45" dirty="0">
                <a:solidFill>
                  <a:srgbClr val="231F20"/>
                </a:solidFill>
                <a:latin typeface="Calibri"/>
                <a:cs typeface="Calibri"/>
              </a:rPr>
              <a:t>https://gunma-</a:t>
            </a:r>
            <a:r>
              <a:rPr sz="900" b="1" dirty="0">
                <a:solidFill>
                  <a:srgbClr val="231F20"/>
                </a:solidFill>
                <a:latin typeface="Calibri"/>
                <a:cs typeface="Calibri"/>
              </a:rPr>
              <a:t>heart-brain-</a:t>
            </a:r>
            <a:r>
              <a:rPr sz="900" b="1" spc="-10" dirty="0">
                <a:solidFill>
                  <a:srgbClr val="231F20"/>
                </a:solidFill>
                <a:latin typeface="Calibri"/>
                <a:cs typeface="Calibri"/>
              </a:rPr>
              <a:t>support.org/initiatives/</a:t>
            </a:r>
            <a:endParaRPr sz="900">
              <a:latin typeface="Calibri"/>
              <a:cs typeface="Calibri"/>
            </a:endParaRPr>
          </a:p>
        </p:txBody>
      </p:sp>
      <p:sp>
        <p:nvSpPr>
          <p:cNvPr id="75" name="object 75"/>
          <p:cNvSpPr txBox="1"/>
          <p:nvPr/>
        </p:nvSpPr>
        <p:spPr>
          <a:xfrm>
            <a:off x="712849" y="3455198"/>
            <a:ext cx="3040380" cy="340360"/>
          </a:xfrm>
          <a:prstGeom prst="rect">
            <a:avLst/>
          </a:prstGeom>
        </p:spPr>
        <p:txBody>
          <a:bodyPr vert="horz" wrap="square" lIns="0" tIns="52705" rIns="0" bIns="0" rtlCol="0">
            <a:spAutoFit/>
          </a:bodyPr>
          <a:lstStyle/>
          <a:p>
            <a:pPr marL="12700">
              <a:lnSpc>
                <a:spcPct val="100000"/>
              </a:lnSpc>
              <a:spcBef>
                <a:spcPts val="415"/>
              </a:spcBef>
            </a:pPr>
            <a:r>
              <a:rPr sz="700" b="1" spc="-10" dirty="0">
                <a:solidFill>
                  <a:srgbClr val="144E8C"/>
                </a:solidFill>
                <a:latin typeface="Microsoft JhengHei"/>
                <a:cs typeface="Microsoft JhengHei"/>
              </a:rPr>
              <a:t>〈ご利用について〉</a:t>
            </a:r>
            <a:endParaRPr sz="700">
              <a:latin typeface="Microsoft JhengHei"/>
              <a:cs typeface="Microsoft JhengHei"/>
            </a:endParaRPr>
          </a:p>
          <a:p>
            <a:pPr marL="57150">
              <a:lnSpc>
                <a:spcPct val="100000"/>
              </a:lnSpc>
              <a:spcBef>
                <a:spcPts val="360"/>
              </a:spcBef>
            </a:pPr>
            <a:r>
              <a:rPr sz="750" spc="5" dirty="0">
                <a:solidFill>
                  <a:srgbClr val="144E8C"/>
                </a:solidFill>
                <a:latin typeface="BIZ UDPゴシック"/>
                <a:cs typeface="BIZ UDPゴシック"/>
              </a:rPr>
              <a:t>受付日時：月曜日</a:t>
            </a:r>
            <a:r>
              <a:rPr sz="750" spc="-15" dirty="0">
                <a:solidFill>
                  <a:srgbClr val="144E8C"/>
                </a:solidFill>
                <a:latin typeface="BIZ UDPゴシック"/>
                <a:cs typeface="BIZ UDPゴシック"/>
              </a:rPr>
              <a:t>～</a:t>
            </a:r>
            <a:r>
              <a:rPr sz="750" spc="65" dirty="0">
                <a:solidFill>
                  <a:srgbClr val="144E8C"/>
                </a:solidFill>
                <a:latin typeface="BIZ UDPゴシック"/>
                <a:cs typeface="BIZ UDPゴシック"/>
              </a:rPr>
              <a:t>金曜日 </a:t>
            </a:r>
            <a:r>
              <a:rPr sz="800" spc="-20" dirty="0">
                <a:solidFill>
                  <a:srgbClr val="144E8C"/>
                </a:solidFill>
                <a:latin typeface="Arial"/>
                <a:cs typeface="Arial"/>
              </a:rPr>
              <a:t>8</a:t>
            </a:r>
            <a:r>
              <a:rPr sz="750" spc="-20" dirty="0">
                <a:solidFill>
                  <a:srgbClr val="144E8C"/>
                </a:solidFill>
                <a:latin typeface="BIZ UDPゴシック"/>
                <a:cs typeface="BIZ UDPゴシック"/>
              </a:rPr>
              <a:t>：</a:t>
            </a:r>
            <a:r>
              <a:rPr sz="800" spc="-20" dirty="0">
                <a:solidFill>
                  <a:srgbClr val="144E8C"/>
                </a:solidFill>
                <a:latin typeface="Arial"/>
                <a:cs typeface="Arial"/>
              </a:rPr>
              <a:t>30</a:t>
            </a:r>
            <a:r>
              <a:rPr sz="750" spc="-20" dirty="0">
                <a:solidFill>
                  <a:srgbClr val="144E8C"/>
                </a:solidFill>
                <a:latin typeface="BIZ UDPゴシック"/>
                <a:cs typeface="BIZ UDPゴシック"/>
              </a:rPr>
              <a:t>～</a:t>
            </a:r>
            <a:r>
              <a:rPr sz="800" spc="-20" dirty="0">
                <a:solidFill>
                  <a:srgbClr val="144E8C"/>
                </a:solidFill>
                <a:latin typeface="Arial"/>
                <a:cs typeface="Arial"/>
              </a:rPr>
              <a:t>16</a:t>
            </a:r>
            <a:r>
              <a:rPr sz="750" spc="-20" dirty="0">
                <a:solidFill>
                  <a:srgbClr val="144E8C"/>
                </a:solidFill>
                <a:latin typeface="BIZ UDPゴシック"/>
                <a:cs typeface="BIZ UDPゴシック"/>
              </a:rPr>
              <a:t>：</a:t>
            </a:r>
            <a:r>
              <a:rPr sz="800" spc="-20" dirty="0">
                <a:solidFill>
                  <a:srgbClr val="144E8C"/>
                </a:solidFill>
                <a:latin typeface="Arial"/>
                <a:cs typeface="Arial"/>
              </a:rPr>
              <a:t>30</a:t>
            </a:r>
            <a:r>
              <a:rPr sz="750" spc="-20" dirty="0">
                <a:solidFill>
                  <a:srgbClr val="144E8C"/>
                </a:solidFill>
                <a:latin typeface="BIZ UDPゴシック"/>
                <a:cs typeface="BIZ UDPゴシック"/>
              </a:rPr>
              <a:t>（</a:t>
            </a:r>
            <a:r>
              <a:rPr sz="750" spc="10" dirty="0">
                <a:solidFill>
                  <a:srgbClr val="144E8C"/>
                </a:solidFill>
                <a:latin typeface="BIZ UDPゴシック"/>
                <a:cs typeface="BIZ UDPゴシック"/>
              </a:rPr>
              <a:t>土日祝日・年末年始を除く</a:t>
            </a:r>
            <a:r>
              <a:rPr sz="750" spc="-50" dirty="0">
                <a:solidFill>
                  <a:srgbClr val="144E8C"/>
                </a:solidFill>
                <a:latin typeface="BIZ UDPゴシック"/>
                <a:cs typeface="BIZ UDPゴシック"/>
              </a:rPr>
              <a:t>）</a:t>
            </a:r>
            <a:endParaRPr sz="750">
              <a:latin typeface="BIZ UDPゴシック"/>
              <a:cs typeface="BIZ UDPゴシック"/>
            </a:endParaRPr>
          </a:p>
        </p:txBody>
      </p:sp>
      <p:grpSp>
        <p:nvGrpSpPr>
          <p:cNvPr id="76" name="object 76"/>
          <p:cNvGrpSpPr/>
          <p:nvPr/>
        </p:nvGrpSpPr>
        <p:grpSpPr>
          <a:xfrm>
            <a:off x="1556487" y="4518851"/>
            <a:ext cx="2207260" cy="409575"/>
            <a:chOff x="1556487" y="4518851"/>
            <a:chExt cx="2207260" cy="409575"/>
          </a:xfrm>
        </p:grpSpPr>
        <p:sp>
          <p:nvSpPr>
            <p:cNvPr id="77" name="object 77"/>
            <p:cNvSpPr/>
            <p:nvPr/>
          </p:nvSpPr>
          <p:spPr>
            <a:xfrm>
              <a:off x="1567600" y="4529964"/>
              <a:ext cx="2185035" cy="387350"/>
            </a:xfrm>
            <a:custGeom>
              <a:avLst/>
              <a:gdLst/>
              <a:ahLst/>
              <a:cxnLst/>
              <a:rect l="l" t="t" r="r" b="b"/>
              <a:pathLst>
                <a:path w="2185035" h="387350">
                  <a:moveTo>
                    <a:pt x="1991321" y="0"/>
                  </a:moveTo>
                  <a:lnTo>
                    <a:pt x="193471" y="0"/>
                  </a:lnTo>
                  <a:lnTo>
                    <a:pt x="149112" y="5110"/>
                  </a:lnTo>
                  <a:lnTo>
                    <a:pt x="108390" y="19666"/>
                  </a:lnTo>
                  <a:lnTo>
                    <a:pt x="72467" y="42506"/>
                  </a:lnTo>
                  <a:lnTo>
                    <a:pt x="42505" y="72470"/>
                  </a:lnTo>
                  <a:lnTo>
                    <a:pt x="19665" y="108395"/>
                  </a:lnTo>
                  <a:lnTo>
                    <a:pt x="5110" y="149120"/>
                  </a:lnTo>
                  <a:lnTo>
                    <a:pt x="0" y="193484"/>
                  </a:lnTo>
                  <a:lnTo>
                    <a:pt x="5110" y="237843"/>
                  </a:lnTo>
                  <a:lnTo>
                    <a:pt x="19665" y="278565"/>
                  </a:lnTo>
                  <a:lnTo>
                    <a:pt x="42505" y="314488"/>
                  </a:lnTo>
                  <a:lnTo>
                    <a:pt x="72467" y="344450"/>
                  </a:lnTo>
                  <a:lnTo>
                    <a:pt x="108390" y="367290"/>
                  </a:lnTo>
                  <a:lnTo>
                    <a:pt x="149112" y="381846"/>
                  </a:lnTo>
                  <a:lnTo>
                    <a:pt x="193471" y="386956"/>
                  </a:lnTo>
                  <a:lnTo>
                    <a:pt x="1991321" y="386956"/>
                  </a:lnTo>
                  <a:lnTo>
                    <a:pt x="2035685" y="381846"/>
                  </a:lnTo>
                  <a:lnTo>
                    <a:pt x="2076408" y="367290"/>
                  </a:lnTo>
                  <a:lnTo>
                    <a:pt x="2112331" y="344450"/>
                  </a:lnTo>
                  <a:lnTo>
                    <a:pt x="2142292" y="314488"/>
                  </a:lnTo>
                  <a:lnTo>
                    <a:pt x="2165130" y="278565"/>
                  </a:lnTo>
                  <a:lnTo>
                    <a:pt x="2179684" y="237843"/>
                  </a:lnTo>
                  <a:lnTo>
                    <a:pt x="2184793" y="193484"/>
                  </a:lnTo>
                  <a:lnTo>
                    <a:pt x="2179684" y="149120"/>
                  </a:lnTo>
                  <a:lnTo>
                    <a:pt x="2165130" y="108395"/>
                  </a:lnTo>
                  <a:lnTo>
                    <a:pt x="2142292" y="72470"/>
                  </a:lnTo>
                  <a:lnTo>
                    <a:pt x="2112331" y="42506"/>
                  </a:lnTo>
                  <a:lnTo>
                    <a:pt x="2076408" y="19666"/>
                  </a:lnTo>
                  <a:lnTo>
                    <a:pt x="2035685" y="5110"/>
                  </a:lnTo>
                  <a:lnTo>
                    <a:pt x="1991321" y="0"/>
                  </a:lnTo>
                  <a:close/>
                </a:path>
              </a:pathLst>
            </a:custGeom>
            <a:solidFill>
              <a:srgbClr val="FFFCD9"/>
            </a:solidFill>
          </p:spPr>
          <p:txBody>
            <a:bodyPr wrap="square" lIns="0" tIns="0" rIns="0" bIns="0" rtlCol="0"/>
            <a:lstStyle/>
            <a:p>
              <a:endParaRPr/>
            </a:p>
          </p:txBody>
        </p:sp>
        <p:sp>
          <p:nvSpPr>
            <p:cNvPr id="78" name="object 78"/>
            <p:cNvSpPr/>
            <p:nvPr/>
          </p:nvSpPr>
          <p:spPr>
            <a:xfrm>
              <a:off x="1567600" y="4529964"/>
              <a:ext cx="2185035" cy="387350"/>
            </a:xfrm>
            <a:custGeom>
              <a:avLst/>
              <a:gdLst/>
              <a:ahLst/>
              <a:cxnLst/>
              <a:rect l="l" t="t" r="r" b="b"/>
              <a:pathLst>
                <a:path w="2185035" h="387350">
                  <a:moveTo>
                    <a:pt x="1991321" y="386956"/>
                  </a:moveTo>
                  <a:lnTo>
                    <a:pt x="193471" y="386956"/>
                  </a:lnTo>
                  <a:lnTo>
                    <a:pt x="149112" y="381846"/>
                  </a:lnTo>
                  <a:lnTo>
                    <a:pt x="108390" y="367290"/>
                  </a:lnTo>
                  <a:lnTo>
                    <a:pt x="72467" y="344450"/>
                  </a:lnTo>
                  <a:lnTo>
                    <a:pt x="42505" y="314488"/>
                  </a:lnTo>
                  <a:lnTo>
                    <a:pt x="19665" y="278565"/>
                  </a:lnTo>
                  <a:lnTo>
                    <a:pt x="5110" y="237843"/>
                  </a:lnTo>
                  <a:lnTo>
                    <a:pt x="0" y="193484"/>
                  </a:lnTo>
                  <a:lnTo>
                    <a:pt x="5110" y="149120"/>
                  </a:lnTo>
                  <a:lnTo>
                    <a:pt x="19665" y="108395"/>
                  </a:lnTo>
                  <a:lnTo>
                    <a:pt x="42505" y="72470"/>
                  </a:lnTo>
                  <a:lnTo>
                    <a:pt x="72467" y="42506"/>
                  </a:lnTo>
                  <a:lnTo>
                    <a:pt x="108390" y="19666"/>
                  </a:lnTo>
                  <a:lnTo>
                    <a:pt x="149112" y="5110"/>
                  </a:lnTo>
                  <a:lnTo>
                    <a:pt x="193471" y="0"/>
                  </a:lnTo>
                  <a:lnTo>
                    <a:pt x="1991321" y="0"/>
                  </a:lnTo>
                  <a:lnTo>
                    <a:pt x="2035685" y="5110"/>
                  </a:lnTo>
                  <a:lnTo>
                    <a:pt x="2076408" y="19666"/>
                  </a:lnTo>
                  <a:lnTo>
                    <a:pt x="2112331" y="42506"/>
                  </a:lnTo>
                  <a:lnTo>
                    <a:pt x="2142292" y="72470"/>
                  </a:lnTo>
                  <a:lnTo>
                    <a:pt x="2165130" y="108395"/>
                  </a:lnTo>
                  <a:lnTo>
                    <a:pt x="2179684" y="149120"/>
                  </a:lnTo>
                  <a:lnTo>
                    <a:pt x="2184793" y="193484"/>
                  </a:lnTo>
                  <a:lnTo>
                    <a:pt x="2179684" y="237843"/>
                  </a:lnTo>
                  <a:lnTo>
                    <a:pt x="2165130" y="278565"/>
                  </a:lnTo>
                  <a:lnTo>
                    <a:pt x="2142292" y="314488"/>
                  </a:lnTo>
                  <a:lnTo>
                    <a:pt x="2112331" y="344450"/>
                  </a:lnTo>
                  <a:lnTo>
                    <a:pt x="2076408" y="367290"/>
                  </a:lnTo>
                  <a:lnTo>
                    <a:pt x="2035685" y="381846"/>
                  </a:lnTo>
                  <a:lnTo>
                    <a:pt x="1991321" y="386956"/>
                  </a:lnTo>
                  <a:close/>
                </a:path>
              </a:pathLst>
            </a:custGeom>
            <a:ln w="21602">
              <a:solidFill>
                <a:srgbClr val="F05A88"/>
              </a:solidFill>
            </a:ln>
          </p:spPr>
          <p:txBody>
            <a:bodyPr wrap="square" lIns="0" tIns="0" rIns="0" bIns="0" rtlCol="0"/>
            <a:lstStyle/>
            <a:p>
              <a:endParaRPr/>
            </a:p>
          </p:txBody>
        </p:sp>
      </p:grpSp>
      <p:sp>
        <p:nvSpPr>
          <p:cNvPr id="79" name="object 79"/>
          <p:cNvSpPr txBox="1"/>
          <p:nvPr/>
        </p:nvSpPr>
        <p:spPr>
          <a:xfrm>
            <a:off x="1780523" y="498309"/>
            <a:ext cx="1758950" cy="655955"/>
          </a:xfrm>
          <a:prstGeom prst="rect">
            <a:avLst/>
          </a:prstGeom>
        </p:spPr>
        <p:txBody>
          <a:bodyPr vert="horz" wrap="square" lIns="0" tIns="12700" rIns="0" bIns="0" rtlCol="0">
            <a:spAutoFit/>
          </a:bodyPr>
          <a:lstStyle/>
          <a:p>
            <a:pPr algn="ctr">
              <a:lnSpc>
                <a:spcPct val="100000"/>
              </a:lnSpc>
              <a:spcBef>
                <a:spcPts val="100"/>
              </a:spcBef>
            </a:pPr>
            <a:r>
              <a:rPr sz="1300" b="1" spc="-75" dirty="0">
                <a:solidFill>
                  <a:srgbClr val="F05A88"/>
                </a:solidFill>
                <a:latin typeface="Microsoft JhengHei"/>
                <a:cs typeface="Microsoft JhengHei"/>
              </a:rPr>
              <a:t>患者さん・ご家族の方へ</a:t>
            </a:r>
            <a:endParaRPr sz="1300">
              <a:latin typeface="Microsoft JhengHei"/>
              <a:cs typeface="Microsoft JhengHei"/>
            </a:endParaRPr>
          </a:p>
          <a:p>
            <a:pPr algn="ctr">
              <a:lnSpc>
                <a:spcPct val="100000"/>
              </a:lnSpc>
              <a:spcBef>
                <a:spcPts val="1960"/>
              </a:spcBef>
            </a:pPr>
            <a:r>
              <a:rPr sz="1200" b="1" spc="-10" dirty="0">
                <a:solidFill>
                  <a:srgbClr val="231F20"/>
                </a:solidFill>
                <a:latin typeface="Microsoft JhengHei"/>
                <a:cs typeface="Microsoft JhengHei"/>
              </a:rPr>
              <a:t>相談窓口について</a:t>
            </a:r>
            <a:endParaRPr sz="1200">
              <a:latin typeface="Microsoft JhengHei"/>
              <a:cs typeface="Microsoft JhengHei"/>
            </a:endParaRPr>
          </a:p>
        </p:txBody>
      </p:sp>
      <p:sp>
        <p:nvSpPr>
          <p:cNvPr id="80" name="object 80"/>
          <p:cNvSpPr txBox="1"/>
          <p:nvPr/>
        </p:nvSpPr>
        <p:spPr>
          <a:xfrm>
            <a:off x="1739248" y="4609795"/>
            <a:ext cx="1841500" cy="223520"/>
          </a:xfrm>
          <a:prstGeom prst="rect">
            <a:avLst/>
          </a:prstGeom>
        </p:spPr>
        <p:txBody>
          <a:bodyPr vert="horz" wrap="square" lIns="0" tIns="12700" rIns="0" bIns="0" rtlCol="0">
            <a:spAutoFit/>
          </a:bodyPr>
          <a:lstStyle/>
          <a:p>
            <a:pPr marL="12700">
              <a:lnSpc>
                <a:spcPct val="100000"/>
              </a:lnSpc>
              <a:spcBef>
                <a:spcPts val="100"/>
              </a:spcBef>
            </a:pPr>
            <a:r>
              <a:rPr sz="1300" b="1" spc="-5" dirty="0">
                <a:solidFill>
                  <a:srgbClr val="F05A88"/>
                </a:solidFill>
                <a:latin typeface="Microsoft JhengHei"/>
                <a:cs typeface="Microsoft JhengHei"/>
              </a:rPr>
              <a:t>かかりつけ医の先生方へ</a:t>
            </a:r>
            <a:endParaRPr sz="1300">
              <a:latin typeface="Microsoft JhengHei"/>
              <a:cs typeface="Microsoft JhengHei"/>
            </a:endParaRPr>
          </a:p>
        </p:txBody>
      </p:sp>
      <p:grpSp>
        <p:nvGrpSpPr>
          <p:cNvPr id="81" name="object 81"/>
          <p:cNvGrpSpPr/>
          <p:nvPr/>
        </p:nvGrpSpPr>
        <p:grpSpPr>
          <a:xfrm>
            <a:off x="943686" y="4453427"/>
            <a:ext cx="540385" cy="540385"/>
            <a:chOff x="943686" y="4453427"/>
            <a:chExt cx="540385" cy="540385"/>
          </a:xfrm>
        </p:grpSpPr>
        <p:sp>
          <p:nvSpPr>
            <p:cNvPr id="82" name="object 82"/>
            <p:cNvSpPr/>
            <p:nvPr/>
          </p:nvSpPr>
          <p:spPr>
            <a:xfrm>
              <a:off x="943686" y="4453427"/>
              <a:ext cx="540385" cy="540385"/>
            </a:xfrm>
            <a:custGeom>
              <a:avLst/>
              <a:gdLst/>
              <a:ahLst/>
              <a:cxnLst/>
              <a:rect l="l" t="t" r="r" b="b"/>
              <a:pathLst>
                <a:path w="540385" h="540385">
                  <a:moveTo>
                    <a:pt x="270002" y="0"/>
                  </a:moveTo>
                  <a:lnTo>
                    <a:pt x="221467" y="4350"/>
                  </a:lnTo>
                  <a:lnTo>
                    <a:pt x="175787" y="16892"/>
                  </a:lnTo>
                  <a:lnTo>
                    <a:pt x="133724" y="36864"/>
                  </a:lnTo>
                  <a:lnTo>
                    <a:pt x="96040" y="63503"/>
                  </a:lnTo>
                  <a:lnTo>
                    <a:pt x="63499" y="96046"/>
                  </a:lnTo>
                  <a:lnTo>
                    <a:pt x="36861" y="133730"/>
                  </a:lnTo>
                  <a:lnTo>
                    <a:pt x="16891" y="175792"/>
                  </a:lnTo>
                  <a:lnTo>
                    <a:pt x="4349" y="221470"/>
                  </a:lnTo>
                  <a:lnTo>
                    <a:pt x="0" y="270001"/>
                  </a:lnTo>
                  <a:lnTo>
                    <a:pt x="4349" y="318533"/>
                  </a:lnTo>
                  <a:lnTo>
                    <a:pt x="16891" y="364211"/>
                  </a:lnTo>
                  <a:lnTo>
                    <a:pt x="36861" y="406273"/>
                  </a:lnTo>
                  <a:lnTo>
                    <a:pt x="63499" y="443957"/>
                  </a:lnTo>
                  <a:lnTo>
                    <a:pt x="96040" y="476500"/>
                  </a:lnTo>
                  <a:lnTo>
                    <a:pt x="133724" y="503139"/>
                  </a:lnTo>
                  <a:lnTo>
                    <a:pt x="175787" y="523111"/>
                  </a:lnTo>
                  <a:lnTo>
                    <a:pt x="221467" y="535653"/>
                  </a:lnTo>
                  <a:lnTo>
                    <a:pt x="270002" y="540004"/>
                  </a:lnTo>
                  <a:lnTo>
                    <a:pt x="318533" y="535653"/>
                  </a:lnTo>
                  <a:lnTo>
                    <a:pt x="364211" y="523111"/>
                  </a:lnTo>
                  <a:lnTo>
                    <a:pt x="406273" y="503139"/>
                  </a:lnTo>
                  <a:lnTo>
                    <a:pt x="443957" y="476500"/>
                  </a:lnTo>
                  <a:lnTo>
                    <a:pt x="476500" y="443957"/>
                  </a:lnTo>
                  <a:lnTo>
                    <a:pt x="503139" y="406273"/>
                  </a:lnTo>
                  <a:lnTo>
                    <a:pt x="523111" y="364211"/>
                  </a:lnTo>
                  <a:lnTo>
                    <a:pt x="535653" y="318533"/>
                  </a:lnTo>
                  <a:lnTo>
                    <a:pt x="540004" y="270001"/>
                  </a:lnTo>
                  <a:lnTo>
                    <a:pt x="535653" y="221470"/>
                  </a:lnTo>
                  <a:lnTo>
                    <a:pt x="523111" y="175792"/>
                  </a:lnTo>
                  <a:lnTo>
                    <a:pt x="503139" y="133730"/>
                  </a:lnTo>
                  <a:lnTo>
                    <a:pt x="476500" y="96046"/>
                  </a:lnTo>
                  <a:lnTo>
                    <a:pt x="443957" y="63503"/>
                  </a:lnTo>
                  <a:lnTo>
                    <a:pt x="406273" y="36864"/>
                  </a:lnTo>
                  <a:lnTo>
                    <a:pt x="364211" y="16892"/>
                  </a:lnTo>
                  <a:lnTo>
                    <a:pt x="318533" y="4350"/>
                  </a:lnTo>
                  <a:lnTo>
                    <a:pt x="270002" y="0"/>
                  </a:lnTo>
                  <a:close/>
                </a:path>
              </a:pathLst>
            </a:custGeom>
            <a:solidFill>
              <a:srgbClr val="FFF450"/>
            </a:solidFill>
          </p:spPr>
          <p:txBody>
            <a:bodyPr wrap="square" lIns="0" tIns="0" rIns="0" bIns="0" rtlCol="0"/>
            <a:lstStyle/>
            <a:p>
              <a:endParaRPr/>
            </a:p>
          </p:txBody>
        </p:sp>
        <p:sp>
          <p:nvSpPr>
            <p:cNvPr id="83" name="object 83"/>
            <p:cNvSpPr/>
            <p:nvPr/>
          </p:nvSpPr>
          <p:spPr>
            <a:xfrm>
              <a:off x="1323844" y="4935202"/>
              <a:ext cx="40640" cy="34290"/>
            </a:xfrm>
            <a:custGeom>
              <a:avLst/>
              <a:gdLst/>
              <a:ahLst/>
              <a:cxnLst/>
              <a:rect l="l" t="t" r="r" b="b"/>
              <a:pathLst>
                <a:path w="40640" h="34289">
                  <a:moveTo>
                    <a:pt x="21186" y="0"/>
                  </a:moveTo>
                  <a:lnTo>
                    <a:pt x="2437" y="26103"/>
                  </a:lnTo>
                  <a:lnTo>
                    <a:pt x="0" y="33770"/>
                  </a:lnTo>
                  <a:lnTo>
                    <a:pt x="26119" y="21366"/>
                  </a:lnTo>
                  <a:lnTo>
                    <a:pt x="40386" y="11281"/>
                  </a:lnTo>
                  <a:lnTo>
                    <a:pt x="21186" y="0"/>
                  </a:lnTo>
                  <a:close/>
                </a:path>
              </a:pathLst>
            </a:custGeom>
            <a:solidFill>
              <a:srgbClr val="C7EAFB"/>
            </a:solidFill>
          </p:spPr>
          <p:txBody>
            <a:bodyPr wrap="square" lIns="0" tIns="0" rIns="0" bIns="0" rtlCol="0"/>
            <a:lstStyle/>
            <a:p>
              <a:endParaRPr/>
            </a:p>
          </p:txBody>
        </p:sp>
        <p:sp>
          <p:nvSpPr>
            <p:cNvPr id="84" name="object 84"/>
            <p:cNvSpPr/>
            <p:nvPr/>
          </p:nvSpPr>
          <p:spPr>
            <a:xfrm>
              <a:off x="1315438" y="4695536"/>
              <a:ext cx="45085" cy="76200"/>
            </a:xfrm>
            <a:custGeom>
              <a:avLst/>
              <a:gdLst/>
              <a:ahLst/>
              <a:cxnLst/>
              <a:rect l="l" t="t" r="r" b="b"/>
              <a:pathLst>
                <a:path w="45084" h="76200">
                  <a:moveTo>
                    <a:pt x="24031" y="0"/>
                  </a:moveTo>
                  <a:lnTo>
                    <a:pt x="15303" y="7112"/>
                  </a:lnTo>
                  <a:lnTo>
                    <a:pt x="0" y="75768"/>
                  </a:lnTo>
                  <a:lnTo>
                    <a:pt x="13253" y="70521"/>
                  </a:lnTo>
                  <a:lnTo>
                    <a:pt x="26163" y="60879"/>
                  </a:lnTo>
                  <a:lnTo>
                    <a:pt x="37170" y="46734"/>
                  </a:lnTo>
                  <a:lnTo>
                    <a:pt x="44716" y="27978"/>
                  </a:lnTo>
                  <a:lnTo>
                    <a:pt x="44146" y="10716"/>
                  </a:lnTo>
                  <a:lnTo>
                    <a:pt x="35448" y="1295"/>
                  </a:lnTo>
                  <a:lnTo>
                    <a:pt x="24031" y="0"/>
                  </a:lnTo>
                  <a:close/>
                </a:path>
              </a:pathLst>
            </a:custGeom>
            <a:solidFill>
              <a:srgbClr val="F69896"/>
            </a:solidFill>
          </p:spPr>
          <p:txBody>
            <a:bodyPr wrap="square" lIns="0" tIns="0" rIns="0" bIns="0" rtlCol="0"/>
            <a:lstStyle/>
            <a:p>
              <a:endParaRPr/>
            </a:p>
          </p:txBody>
        </p:sp>
        <p:sp>
          <p:nvSpPr>
            <p:cNvPr id="85" name="object 85"/>
            <p:cNvSpPr/>
            <p:nvPr/>
          </p:nvSpPr>
          <p:spPr>
            <a:xfrm>
              <a:off x="1041787" y="4744562"/>
              <a:ext cx="277495" cy="248920"/>
            </a:xfrm>
            <a:custGeom>
              <a:avLst/>
              <a:gdLst/>
              <a:ahLst/>
              <a:cxnLst/>
              <a:rect l="l" t="t" r="r" b="b"/>
              <a:pathLst>
                <a:path w="277494" h="248920">
                  <a:moveTo>
                    <a:pt x="85824" y="0"/>
                  </a:moveTo>
                  <a:lnTo>
                    <a:pt x="76446" y="78728"/>
                  </a:lnTo>
                  <a:lnTo>
                    <a:pt x="66212" y="117405"/>
                  </a:lnTo>
                  <a:lnTo>
                    <a:pt x="20849" y="170084"/>
                  </a:lnTo>
                  <a:lnTo>
                    <a:pt x="0" y="186821"/>
                  </a:lnTo>
                  <a:lnTo>
                    <a:pt x="35627" y="212006"/>
                  </a:lnTo>
                  <a:lnTo>
                    <a:pt x="77692" y="231979"/>
                  </a:lnTo>
                  <a:lnTo>
                    <a:pt x="123375" y="244523"/>
                  </a:lnTo>
                  <a:lnTo>
                    <a:pt x="171913" y="248874"/>
                  </a:lnTo>
                  <a:lnTo>
                    <a:pt x="220441" y="244523"/>
                  </a:lnTo>
                  <a:lnTo>
                    <a:pt x="266116" y="231979"/>
                  </a:lnTo>
                  <a:lnTo>
                    <a:pt x="276941" y="226839"/>
                  </a:lnTo>
                  <a:lnTo>
                    <a:pt x="276845" y="205054"/>
                  </a:lnTo>
                  <a:lnTo>
                    <a:pt x="273356" y="198962"/>
                  </a:lnTo>
                  <a:lnTo>
                    <a:pt x="259469" y="184981"/>
                  </a:lnTo>
                  <a:lnTo>
                    <a:pt x="239799" y="167267"/>
                  </a:lnTo>
                  <a:lnTo>
                    <a:pt x="218958" y="149974"/>
                  </a:lnTo>
                  <a:lnTo>
                    <a:pt x="216020" y="134823"/>
                  </a:lnTo>
                  <a:lnTo>
                    <a:pt x="219690" y="109010"/>
                  </a:lnTo>
                  <a:lnTo>
                    <a:pt x="225943" y="79244"/>
                  </a:lnTo>
                  <a:lnTo>
                    <a:pt x="230756" y="52235"/>
                  </a:lnTo>
                  <a:lnTo>
                    <a:pt x="85824" y="0"/>
                  </a:lnTo>
                  <a:close/>
                </a:path>
              </a:pathLst>
            </a:custGeom>
            <a:solidFill>
              <a:srgbClr val="FCD3C9"/>
            </a:solidFill>
          </p:spPr>
          <p:txBody>
            <a:bodyPr wrap="square" lIns="0" tIns="0" rIns="0" bIns="0" rtlCol="0"/>
            <a:lstStyle/>
            <a:p>
              <a:endParaRPr/>
            </a:p>
          </p:txBody>
        </p:sp>
        <p:pic>
          <p:nvPicPr>
            <p:cNvPr id="86" name="object 86"/>
            <p:cNvPicPr/>
            <p:nvPr/>
          </p:nvPicPr>
          <p:blipFill>
            <a:blip r:embed="rId11" cstate="print"/>
            <a:stretch>
              <a:fillRect/>
            </a:stretch>
          </p:blipFill>
          <p:spPr>
            <a:xfrm>
              <a:off x="1112869" y="4744556"/>
              <a:ext cx="171919" cy="176949"/>
            </a:xfrm>
            <a:prstGeom prst="rect">
              <a:avLst/>
            </a:prstGeom>
          </p:spPr>
        </p:pic>
        <p:sp>
          <p:nvSpPr>
            <p:cNvPr id="87" name="object 87"/>
            <p:cNvSpPr/>
            <p:nvPr/>
          </p:nvSpPr>
          <p:spPr>
            <a:xfrm>
              <a:off x="1056417" y="4480803"/>
              <a:ext cx="335280" cy="330835"/>
            </a:xfrm>
            <a:custGeom>
              <a:avLst/>
              <a:gdLst/>
              <a:ahLst/>
              <a:cxnLst/>
              <a:rect l="l" t="t" r="r" b="b"/>
              <a:pathLst>
                <a:path w="335280" h="330835">
                  <a:moveTo>
                    <a:pt x="154597" y="0"/>
                  </a:moveTo>
                  <a:lnTo>
                    <a:pt x="132780" y="8431"/>
                  </a:lnTo>
                  <a:lnTo>
                    <a:pt x="122042" y="19172"/>
                  </a:lnTo>
                  <a:lnTo>
                    <a:pt x="119176" y="24474"/>
                  </a:lnTo>
                  <a:lnTo>
                    <a:pt x="83982" y="21922"/>
                  </a:lnTo>
                  <a:lnTo>
                    <a:pt x="51189" y="39926"/>
                  </a:lnTo>
                  <a:lnTo>
                    <a:pt x="24077" y="72583"/>
                  </a:lnTo>
                  <a:lnTo>
                    <a:pt x="5921" y="113990"/>
                  </a:lnTo>
                  <a:lnTo>
                    <a:pt x="0" y="158243"/>
                  </a:lnTo>
                  <a:lnTo>
                    <a:pt x="5973" y="195839"/>
                  </a:lnTo>
                  <a:lnTo>
                    <a:pt x="17786" y="222994"/>
                  </a:lnTo>
                  <a:lnTo>
                    <a:pt x="30103" y="240843"/>
                  </a:lnTo>
                  <a:lnTo>
                    <a:pt x="37592" y="250521"/>
                  </a:lnTo>
                  <a:lnTo>
                    <a:pt x="50408" y="273143"/>
                  </a:lnTo>
                  <a:lnTo>
                    <a:pt x="84023" y="330798"/>
                  </a:lnTo>
                  <a:lnTo>
                    <a:pt x="100507" y="194794"/>
                  </a:lnTo>
                  <a:lnTo>
                    <a:pt x="286232" y="222594"/>
                  </a:lnTo>
                  <a:lnTo>
                    <a:pt x="312861" y="209297"/>
                  </a:lnTo>
                  <a:lnTo>
                    <a:pt x="326817" y="197848"/>
                  </a:lnTo>
                  <a:lnTo>
                    <a:pt x="332668" y="181932"/>
                  </a:lnTo>
                  <a:lnTo>
                    <a:pt x="334987" y="155233"/>
                  </a:lnTo>
                  <a:lnTo>
                    <a:pt x="330789" y="120187"/>
                  </a:lnTo>
                  <a:lnTo>
                    <a:pt x="314224" y="83435"/>
                  </a:lnTo>
                  <a:lnTo>
                    <a:pt x="285331" y="48845"/>
                  </a:lnTo>
                  <a:lnTo>
                    <a:pt x="244145" y="20286"/>
                  </a:lnTo>
                  <a:lnTo>
                    <a:pt x="190703" y="1627"/>
                  </a:lnTo>
                  <a:lnTo>
                    <a:pt x="154597" y="0"/>
                  </a:lnTo>
                  <a:close/>
                </a:path>
              </a:pathLst>
            </a:custGeom>
            <a:solidFill>
              <a:srgbClr val="343460"/>
            </a:solidFill>
          </p:spPr>
          <p:txBody>
            <a:bodyPr wrap="square" lIns="0" tIns="0" rIns="0" bIns="0" rtlCol="0"/>
            <a:lstStyle/>
            <a:p>
              <a:endParaRPr/>
            </a:p>
          </p:txBody>
        </p:sp>
        <p:sp>
          <p:nvSpPr>
            <p:cNvPr id="88" name="object 88"/>
            <p:cNvSpPr/>
            <p:nvPr/>
          </p:nvSpPr>
          <p:spPr>
            <a:xfrm>
              <a:off x="1117448" y="4563483"/>
              <a:ext cx="234315" cy="309245"/>
            </a:xfrm>
            <a:custGeom>
              <a:avLst/>
              <a:gdLst/>
              <a:ahLst/>
              <a:cxnLst/>
              <a:rect l="l" t="t" r="r" b="b"/>
              <a:pathLst>
                <a:path w="234315" h="309245">
                  <a:moveTo>
                    <a:pt x="143294" y="0"/>
                  </a:moveTo>
                  <a:lnTo>
                    <a:pt x="120858" y="1292"/>
                  </a:lnTo>
                  <a:lnTo>
                    <a:pt x="105887" y="7156"/>
                  </a:lnTo>
                  <a:lnTo>
                    <a:pt x="97529" y="13601"/>
                  </a:lnTo>
                  <a:lnTo>
                    <a:pt x="94932" y="16636"/>
                  </a:lnTo>
                  <a:lnTo>
                    <a:pt x="43382" y="26275"/>
                  </a:lnTo>
                  <a:lnTo>
                    <a:pt x="14828" y="62672"/>
                  </a:lnTo>
                  <a:lnTo>
                    <a:pt x="2594" y="101992"/>
                  </a:lnTo>
                  <a:lnTo>
                    <a:pt x="0" y="120395"/>
                  </a:lnTo>
                  <a:lnTo>
                    <a:pt x="4240" y="160915"/>
                  </a:lnTo>
                  <a:lnTo>
                    <a:pt x="15116" y="209016"/>
                  </a:lnTo>
                  <a:lnTo>
                    <a:pt x="49185" y="269094"/>
                  </a:lnTo>
                  <a:lnTo>
                    <a:pt x="82383" y="291739"/>
                  </a:lnTo>
                  <a:lnTo>
                    <a:pt x="139623" y="309219"/>
                  </a:lnTo>
                  <a:lnTo>
                    <a:pt x="153625" y="304602"/>
                  </a:lnTo>
                  <a:lnTo>
                    <a:pt x="193184" y="277274"/>
                  </a:lnTo>
                  <a:lnTo>
                    <a:pt x="221170" y="236423"/>
                  </a:lnTo>
                  <a:lnTo>
                    <a:pt x="230964" y="183574"/>
                  </a:lnTo>
                  <a:lnTo>
                    <a:pt x="233812" y="107725"/>
                  </a:lnTo>
                  <a:lnTo>
                    <a:pt x="229104" y="77100"/>
                  </a:lnTo>
                  <a:lnTo>
                    <a:pt x="205103" y="35609"/>
                  </a:lnTo>
                  <a:lnTo>
                    <a:pt x="166984" y="6005"/>
                  </a:lnTo>
                  <a:lnTo>
                    <a:pt x="143294" y="0"/>
                  </a:lnTo>
                  <a:close/>
                </a:path>
              </a:pathLst>
            </a:custGeom>
            <a:solidFill>
              <a:srgbClr val="FCD3C9"/>
            </a:solidFill>
          </p:spPr>
          <p:txBody>
            <a:bodyPr wrap="square" lIns="0" tIns="0" rIns="0" bIns="0" rtlCol="0"/>
            <a:lstStyle/>
            <a:p>
              <a:endParaRPr/>
            </a:p>
          </p:txBody>
        </p:sp>
        <p:sp>
          <p:nvSpPr>
            <p:cNvPr id="89" name="object 89"/>
            <p:cNvSpPr/>
            <p:nvPr/>
          </p:nvSpPr>
          <p:spPr>
            <a:xfrm>
              <a:off x="1111694" y="4577761"/>
              <a:ext cx="116839" cy="289560"/>
            </a:xfrm>
            <a:custGeom>
              <a:avLst/>
              <a:gdLst/>
              <a:ahLst/>
              <a:cxnLst/>
              <a:rect l="l" t="t" r="r" b="b"/>
              <a:pathLst>
                <a:path w="116840" h="289560">
                  <a:moveTo>
                    <a:pt x="106198" y="0"/>
                  </a:moveTo>
                  <a:lnTo>
                    <a:pt x="104143" y="2035"/>
                  </a:lnTo>
                  <a:lnTo>
                    <a:pt x="102069" y="5109"/>
                  </a:lnTo>
                  <a:lnTo>
                    <a:pt x="49404" y="14550"/>
                  </a:lnTo>
                  <a:lnTo>
                    <a:pt x="18397" y="50539"/>
                  </a:lnTo>
                  <a:lnTo>
                    <a:pt x="3709" y="89454"/>
                  </a:lnTo>
                  <a:lnTo>
                    <a:pt x="0" y="107674"/>
                  </a:lnTo>
                  <a:lnTo>
                    <a:pt x="4981" y="146541"/>
                  </a:lnTo>
                  <a:lnTo>
                    <a:pt x="16378" y="193476"/>
                  </a:lnTo>
                  <a:lnTo>
                    <a:pt x="50641" y="253492"/>
                  </a:lnTo>
                  <a:lnTo>
                    <a:pt x="84501" y="276227"/>
                  </a:lnTo>
                  <a:lnTo>
                    <a:pt x="116478" y="289177"/>
                  </a:lnTo>
                  <a:lnTo>
                    <a:pt x="94029" y="277457"/>
                  </a:lnTo>
                  <a:lnTo>
                    <a:pt x="63800" y="256807"/>
                  </a:lnTo>
                  <a:lnTo>
                    <a:pt x="35416" y="215818"/>
                  </a:lnTo>
                  <a:lnTo>
                    <a:pt x="24795" y="162556"/>
                  </a:lnTo>
                  <a:lnTo>
                    <a:pt x="22782" y="133872"/>
                  </a:lnTo>
                  <a:lnTo>
                    <a:pt x="23148" y="118134"/>
                  </a:lnTo>
                  <a:lnTo>
                    <a:pt x="25414" y="108237"/>
                  </a:lnTo>
                  <a:lnTo>
                    <a:pt x="35457" y="86641"/>
                  </a:lnTo>
                  <a:lnTo>
                    <a:pt x="38239" y="78439"/>
                  </a:lnTo>
                  <a:lnTo>
                    <a:pt x="56602" y="36209"/>
                  </a:lnTo>
                  <a:lnTo>
                    <a:pt x="87076" y="12208"/>
                  </a:lnTo>
                  <a:lnTo>
                    <a:pt x="106334" y="12208"/>
                  </a:lnTo>
                  <a:lnTo>
                    <a:pt x="111301" y="3481"/>
                  </a:lnTo>
                  <a:lnTo>
                    <a:pt x="106198" y="0"/>
                  </a:lnTo>
                  <a:close/>
                </a:path>
                <a:path w="116840" h="289560">
                  <a:moveTo>
                    <a:pt x="106334" y="12208"/>
                  </a:moveTo>
                  <a:lnTo>
                    <a:pt x="87076" y="12208"/>
                  </a:lnTo>
                  <a:lnTo>
                    <a:pt x="104824" y="14860"/>
                  </a:lnTo>
                  <a:lnTo>
                    <a:pt x="106334" y="12208"/>
                  </a:lnTo>
                  <a:close/>
                </a:path>
              </a:pathLst>
            </a:custGeom>
            <a:solidFill>
              <a:srgbClr val="F8ABAA"/>
            </a:solidFill>
          </p:spPr>
          <p:txBody>
            <a:bodyPr wrap="square" lIns="0" tIns="0" rIns="0" bIns="0" rtlCol="0"/>
            <a:lstStyle/>
            <a:p>
              <a:endParaRPr/>
            </a:p>
          </p:txBody>
        </p:sp>
        <p:pic>
          <p:nvPicPr>
            <p:cNvPr id="90" name="object 90"/>
            <p:cNvPicPr/>
            <p:nvPr/>
          </p:nvPicPr>
          <p:blipFill>
            <a:blip r:embed="rId12" cstate="print"/>
            <a:stretch>
              <a:fillRect/>
            </a:stretch>
          </p:blipFill>
          <p:spPr>
            <a:xfrm>
              <a:off x="1216397" y="4563964"/>
              <a:ext cx="134871" cy="251556"/>
            </a:xfrm>
            <a:prstGeom prst="rect">
              <a:avLst/>
            </a:prstGeom>
          </p:spPr>
        </p:pic>
        <p:pic>
          <p:nvPicPr>
            <p:cNvPr id="91" name="object 91"/>
            <p:cNvPicPr/>
            <p:nvPr/>
          </p:nvPicPr>
          <p:blipFill>
            <a:blip r:embed="rId13" cstate="print"/>
            <a:stretch>
              <a:fillRect/>
            </a:stretch>
          </p:blipFill>
          <p:spPr>
            <a:xfrm>
              <a:off x="1045236" y="4902259"/>
              <a:ext cx="84705" cy="77155"/>
            </a:xfrm>
            <a:prstGeom prst="rect">
              <a:avLst/>
            </a:prstGeom>
          </p:spPr>
        </p:pic>
        <p:sp>
          <p:nvSpPr>
            <p:cNvPr id="92" name="object 92"/>
            <p:cNvSpPr/>
            <p:nvPr/>
          </p:nvSpPr>
          <p:spPr>
            <a:xfrm>
              <a:off x="1047582" y="4928250"/>
              <a:ext cx="306070" cy="65405"/>
            </a:xfrm>
            <a:custGeom>
              <a:avLst/>
              <a:gdLst/>
              <a:ahLst/>
              <a:cxnLst/>
              <a:rect l="l" t="t" r="r" b="b"/>
              <a:pathLst>
                <a:path w="306069" h="65404">
                  <a:moveTo>
                    <a:pt x="26112" y="0"/>
                  </a:moveTo>
                  <a:lnTo>
                    <a:pt x="71897" y="48292"/>
                  </a:lnTo>
                  <a:lnTo>
                    <a:pt x="117580" y="60835"/>
                  </a:lnTo>
                  <a:lnTo>
                    <a:pt x="166118" y="65186"/>
                  </a:lnTo>
                  <a:lnTo>
                    <a:pt x="214646" y="60835"/>
                  </a:lnTo>
                  <a:lnTo>
                    <a:pt x="260321" y="48292"/>
                  </a:lnTo>
                  <a:lnTo>
                    <a:pt x="283950" y="37071"/>
                  </a:lnTo>
                  <a:lnTo>
                    <a:pt x="165977" y="37071"/>
                  </a:lnTo>
                  <a:lnTo>
                    <a:pt x="101470" y="32698"/>
                  </a:lnTo>
                  <a:lnTo>
                    <a:pt x="58130" y="19797"/>
                  </a:lnTo>
                  <a:lnTo>
                    <a:pt x="33748" y="6265"/>
                  </a:lnTo>
                  <a:lnTo>
                    <a:pt x="26112" y="0"/>
                  </a:lnTo>
                  <a:close/>
                </a:path>
                <a:path w="306069" h="65404">
                  <a:moveTo>
                    <a:pt x="255296" y="18529"/>
                  </a:moveTo>
                  <a:lnTo>
                    <a:pt x="226440" y="28491"/>
                  </a:lnTo>
                  <a:lnTo>
                    <a:pt x="207517" y="33743"/>
                  </a:lnTo>
                  <a:lnTo>
                    <a:pt x="190154" y="36024"/>
                  </a:lnTo>
                  <a:lnTo>
                    <a:pt x="165977" y="37071"/>
                  </a:lnTo>
                  <a:lnTo>
                    <a:pt x="283950" y="37071"/>
                  </a:lnTo>
                  <a:lnTo>
                    <a:pt x="302381" y="28318"/>
                  </a:lnTo>
                  <a:lnTo>
                    <a:pt x="305978" y="25775"/>
                  </a:lnTo>
                  <a:lnTo>
                    <a:pt x="255296" y="18529"/>
                  </a:lnTo>
                  <a:close/>
                </a:path>
              </a:pathLst>
            </a:custGeom>
            <a:solidFill>
              <a:srgbClr val="BBD976"/>
            </a:solidFill>
          </p:spPr>
          <p:txBody>
            <a:bodyPr wrap="square" lIns="0" tIns="0" rIns="0" bIns="0" rtlCol="0"/>
            <a:lstStyle/>
            <a:p>
              <a:endParaRPr/>
            </a:p>
          </p:txBody>
        </p:sp>
        <p:sp>
          <p:nvSpPr>
            <p:cNvPr id="93" name="object 93"/>
            <p:cNvSpPr/>
            <p:nvPr/>
          </p:nvSpPr>
          <p:spPr>
            <a:xfrm>
              <a:off x="1260744" y="4940043"/>
              <a:ext cx="73025" cy="48895"/>
            </a:xfrm>
            <a:custGeom>
              <a:avLst/>
              <a:gdLst/>
              <a:ahLst/>
              <a:cxnLst/>
              <a:rect l="l" t="t" r="r" b="b"/>
              <a:pathLst>
                <a:path w="73025" h="48895">
                  <a:moveTo>
                    <a:pt x="62356" y="0"/>
                  </a:moveTo>
                  <a:lnTo>
                    <a:pt x="0" y="21907"/>
                  </a:lnTo>
                  <a:lnTo>
                    <a:pt x="2269" y="45081"/>
                  </a:lnTo>
                  <a:lnTo>
                    <a:pt x="2424" y="48784"/>
                  </a:lnTo>
                  <a:lnTo>
                    <a:pt x="47159" y="36499"/>
                  </a:lnTo>
                  <a:lnTo>
                    <a:pt x="72795" y="24325"/>
                  </a:lnTo>
                  <a:lnTo>
                    <a:pt x="70396" y="18467"/>
                  </a:lnTo>
                  <a:lnTo>
                    <a:pt x="62356" y="0"/>
                  </a:lnTo>
                  <a:close/>
                </a:path>
              </a:pathLst>
            </a:custGeom>
            <a:solidFill>
              <a:srgbClr val="A1BD67"/>
            </a:solidFill>
          </p:spPr>
          <p:txBody>
            <a:bodyPr wrap="square" lIns="0" tIns="0" rIns="0" bIns="0" rtlCol="0"/>
            <a:lstStyle/>
            <a:p>
              <a:endParaRPr/>
            </a:p>
          </p:txBody>
        </p:sp>
        <p:sp>
          <p:nvSpPr>
            <p:cNvPr id="94" name="object 94"/>
            <p:cNvSpPr/>
            <p:nvPr/>
          </p:nvSpPr>
          <p:spPr>
            <a:xfrm>
              <a:off x="1014552" y="4879378"/>
              <a:ext cx="347345" cy="104775"/>
            </a:xfrm>
            <a:custGeom>
              <a:avLst/>
              <a:gdLst/>
              <a:ahLst/>
              <a:cxnLst/>
              <a:rect l="l" t="t" r="r" b="b"/>
              <a:pathLst>
                <a:path w="347344" h="104775">
                  <a:moveTo>
                    <a:pt x="83553" y="87020"/>
                  </a:moveTo>
                  <a:lnTo>
                    <a:pt x="77622" y="67716"/>
                  </a:lnTo>
                  <a:lnTo>
                    <a:pt x="72910" y="51028"/>
                  </a:lnTo>
                  <a:lnTo>
                    <a:pt x="68046" y="31267"/>
                  </a:lnTo>
                  <a:lnTo>
                    <a:pt x="60807" y="0"/>
                  </a:lnTo>
                  <a:lnTo>
                    <a:pt x="2933" y="24015"/>
                  </a:lnTo>
                  <a:lnTo>
                    <a:pt x="0" y="25387"/>
                  </a:lnTo>
                  <a:lnTo>
                    <a:pt x="25171" y="50558"/>
                  </a:lnTo>
                  <a:lnTo>
                    <a:pt x="62852" y="77203"/>
                  </a:lnTo>
                  <a:lnTo>
                    <a:pt x="83553" y="87020"/>
                  </a:lnTo>
                  <a:close/>
                </a:path>
                <a:path w="347344" h="104775">
                  <a:moveTo>
                    <a:pt x="347306" y="68783"/>
                  </a:moveTo>
                  <a:lnTo>
                    <a:pt x="340969" y="60667"/>
                  </a:lnTo>
                  <a:lnTo>
                    <a:pt x="257543" y="25285"/>
                  </a:lnTo>
                  <a:lnTo>
                    <a:pt x="260616" y="41998"/>
                  </a:lnTo>
                  <a:lnTo>
                    <a:pt x="263042" y="64808"/>
                  </a:lnTo>
                  <a:lnTo>
                    <a:pt x="265772" y="104736"/>
                  </a:lnTo>
                  <a:lnTo>
                    <a:pt x="293344" y="97167"/>
                  </a:lnTo>
                  <a:lnTo>
                    <a:pt x="335407" y="77203"/>
                  </a:lnTo>
                  <a:lnTo>
                    <a:pt x="347306" y="68783"/>
                  </a:lnTo>
                  <a:close/>
                </a:path>
              </a:pathLst>
            </a:custGeom>
            <a:solidFill>
              <a:srgbClr val="E1F4FD"/>
            </a:solidFill>
          </p:spPr>
          <p:txBody>
            <a:bodyPr wrap="square" lIns="0" tIns="0" rIns="0" bIns="0" rtlCol="0"/>
            <a:lstStyle/>
            <a:p>
              <a:endParaRPr/>
            </a:p>
          </p:txBody>
        </p:sp>
        <p:sp>
          <p:nvSpPr>
            <p:cNvPr id="95" name="object 95"/>
            <p:cNvSpPr/>
            <p:nvPr/>
          </p:nvSpPr>
          <p:spPr>
            <a:xfrm>
              <a:off x="1035862" y="4852835"/>
              <a:ext cx="280670" cy="133985"/>
            </a:xfrm>
            <a:custGeom>
              <a:avLst/>
              <a:gdLst/>
              <a:ahLst/>
              <a:cxnLst/>
              <a:rect l="l" t="t" r="r" b="b"/>
              <a:pathLst>
                <a:path w="280669" h="133985">
                  <a:moveTo>
                    <a:pt x="106540" y="130009"/>
                  </a:moveTo>
                  <a:lnTo>
                    <a:pt x="97294" y="103822"/>
                  </a:lnTo>
                  <a:lnTo>
                    <a:pt x="81584" y="55333"/>
                  </a:lnTo>
                  <a:lnTo>
                    <a:pt x="70256" y="13906"/>
                  </a:lnTo>
                  <a:lnTo>
                    <a:pt x="75311" y="0"/>
                  </a:lnTo>
                  <a:lnTo>
                    <a:pt x="58877" y="3797"/>
                  </a:lnTo>
                  <a:lnTo>
                    <a:pt x="5791" y="40449"/>
                  </a:lnTo>
                  <a:lnTo>
                    <a:pt x="0" y="62014"/>
                  </a:lnTo>
                  <a:lnTo>
                    <a:pt x="1079" y="74320"/>
                  </a:lnTo>
                  <a:lnTo>
                    <a:pt x="3860" y="77101"/>
                  </a:lnTo>
                  <a:lnTo>
                    <a:pt x="41706" y="103822"/>
                  </a:lnTo>
                  <a:lnTo>
                    <a:pt x="83604" y="123710"/>
                  </a:lnTo>
                  <a:lnTo>
                    <a:pt x="106540" y="130009"/>
                  </a:lnTo>
                  <a:close/>
                </a:path>
                <a:path w="280669" h="133985">
                  <a:moveTo>
                    <a:pt x="280314" y="119786"/>
                  </a:moveTo>
                  <a:lnTo>
                    <a:pt x="263677" y="77368"/>
                  </a:lnTo>
                  <a:lnTo>
                    <a:pt x="221932" y="27813"/>
                  </a:lnTo>
                  <a:lnTo>
                    <a:pt x="221932" y="36029"/>
                  </a:lnTo>
                  <a:lnTo>
                    <a:pt x="225094" y="44881"/>
                  </a:lnTo>
                  <a:lnTo>
                    <a:pt x="226783" y="56603"/>
                  </a:lnTo>
                  <a:lnTo>
                    <a:pt x="230835" y="88950"/>
                  </a:lnTo>
                  <a:lnTo>
                    <a:pt x="235369" y="133781"/>
                  </a:lnTo>
                  <a:lnTo>
                    <a:pt x="272034" y="123710"/>
                  </a:lnTo>
                  <a:lnTo>
                    <a:pt x="280314" y="119786"/>
                  </a:lnTo>
                  <a:close/>
                </a:path>
              </a:pathLst>
            </a:custGeom>
            <a:solidFill>
              <a:srgbClr val="C7EAFB"/>
            </a:solidFill>
          </p:spPr>
          <p:txBody>
            <a:bodyPr wrap="square" lIns="0" tIns="0" rIns="0" bIns="0" rtlCol="0"/>
            <a:lstStyle/>
            <a:p>
              <a:endParaRPr/>
            </a:p>
          </p:txBody>
        </p:sp>
        <p:sp>
          <p:nvSpPr>
            <p:cNvPr id="96" name="object 96"/>
            <p:cNvSpPr/>
            <p:nvPr/>
          </p:nvSpPr>
          <p:spPr>
            <a:xfrm>
              <a:off x="1164666" y="4723028"/>
              <a:ext cx="174625" cy="27305"/>
            </a:xfrm>
            <a:custGeom>
              <a:avLst/>
              <a:gdLst/>
              <a:ahLst/>
              <a:cxnLst/>
              <a:rect l="l" t="t" r="r" b="b"/>
              <a:pathLst>
                <a:path w="174625" h="27304">
                  <a:moveTo>
                    <a:pt x="39573" y="5918"/>
                  </a:moveTo>
                  <a:lnTo>
                    <a:pt x="30810" y="228"/>
                  </a:lnTo>
                  <a:lnTo>
                    <a:pt x="9029" y="0"/>
                  </a:lnTo>
                  <a:lnTo>
                    <a:pt x="152" y="5486"/>
                  </a:lnTo>
                  <a:lnTo>
                    <a:pt x="0" y="19291"/>
                  </a:lnTo>
                  <a:lnTo>
                    <a:pt x="8763" y="24968"/>
                  </a:lnTo>
                  <a:lnTo>
                    <a:pt x="30543" y="25209"/>
                  </a:lnTo>
                  <a:lnTo>
                    <a:pt x="39420" y="19710"/>
                  </a:lnTo>
                  <a:lnTo>
                    <a:pt x="39497" y="12814"/>
                  </a:lnTo>
                  <a:lnTo>
                    <a:pt x="39573" y="5918"/>
                  </a:lnTo>
                  <a:close/>
                </a:path>
                <a:path w="174625" h="27304">
                  <a:moveTo>
                    <a:pt x="174409" y="7366"/>
                  </a:moveTo>
                  <a:lnTo>
                    <a:pt x="167728" y="1701"/>
                  </a:lnTo>
                  <a:lnTo>
                    <a:pt x="151079" y="1524"/>
                  </a:lnTo>
                  <a:lnTo>
                    <a:pt x="144272" y="7035"/>
                  </a:lnTo>
                  <a:lnTo>
                    <a:pt x="144132" y="20840"/>
                  </a:lnTo>
                  <a:lnTo>
                    <a:pt x="150812" y="26504"/>
                  </a:lnTo>
                  <a:lnTo>
                    <a:pt x="167449" y="26682"/>
                  </a:lnTo>
                  <a:lnTo>
                    <a:pt x="174256" y="21158"/>
                  </a:lnTo>
                  <a:lnTo>
                    <a:pt x="174332" y="14262"/>
                  </a:lnTo>
                  <a:lnTo>
                    <a:pt x="174409" y="7366"/>
                  </a:lnTo>
                  <a:close/>
                </a:path>
              </a:pathLst>
            </a:custGeom>
            <a:solidFill>
              <a:srgbClr val="F8ABAA"/>
            </a:solidFill>
          </p:spPr>
          <p:txBody>
            <a:bodyPr wrap="square" lIns="0" tIns="0" rIns="0" bIns="0" rtlCol="0"/>
            <a:lstStyle/>
            <a:p>
              <a:endParaRPr/>
            </a:p>
          </p:txBody>
        </p:sp>
        <p:sp>
          <p:nvSpPr>
            <p:cNvPr id="97" name="object 97"/>
            <p:cNvSpPr/>
            <p:nvPr/>
          </p:nvSpPr>
          <p:spPr>
            <a:xfrm>
              <a:off x="1294625" y="4655997"/>
              <a:ext cx="45085" cy="64769"/>
            </a:xfrm>
            <a:custGeom>
              <a:avLst/>
              <a:gdLst/>
              <a:ahLst/>
              <a:cxnLst/>
              <a:rect l="l" t="t" r="r" b="b"/>
              <a:pathLst>
                <a:path w="45084" h="64770">
                  <a:moveTo>
                    <a:pt x="22225" y="50927"/>
                  </a:moveTo>
                  <a:lnTo>
                    <a:pt x="19888" y="47040"/>
                  </a:lnTo>
                  <a:lnTo>
                    <a:pt x="14008" y="46977"/>
                  </a:lnTo>
                  <a:lnTo>
                    <a:pt x="11582" y="50812"/>
                  </a:lnTo>
                  <a:lnTo>
                    <a:pt x="11531" y="55562"/>
                  </a:lnTo>
                  <a:lnTo>
                    <a:pt x="11480" y="60312"/>
                  </a:lnTo>
                  <a:lnTo>
                    <a:pt x="13817" y="64198"/>
                  </a:lnTo>
                  <a:lnTo>
                    <a:pt x="19697" y="64262"/>
                  </a:lnTo>
                  <a:lnTo>
                    <a:pt x="22123" y="60426"/>
                  </a:lnTo>
                  <a:lnTo>
                    <a:pt x="22225" y="50927"/>
                  </a:lnTo>
                  <a:close/>
                </a:path>
                <a:path w="45084" h="64770">
                  <a:moveTo>
                    <a:pt x="45059" y="6858"/>
                  </a:moveTo>
                  <a:lnTo>
                    <a:pt x="36398" y="0"/>
                  </a:lnTo>
                  <a:lnTo>
                    <a:pt x="23774" y="1981"/>
                  </a:lnTo>
                  <a:lnTo>
                    <a:pt x="10629" y="8432"/>
                  </a:lnTo>
                  <a:lnTo>
                    <a:pt x="419" y="15011"/>
                  </a:lnTo>
                  <a:lnTo>
                    <a:pt x="0" y="15303"/>
                  </a:lnTo>
                  <a:lnTo>
                    <a:pt x="393" y="15963"/>
                  </a:lnTo>
                  <a:lnTo>
                    <a:pt x="8115" y="12865"/>
                  </a:lnTo>
                  <a:lnTo>
                    <a:pt x="15633" y="10210"/>
                  </a:lnTo>
                  <a:lnTo>
                    <a:pt x="22974" y="8737"/>
                  </a:lnTo>
                  <a:lnTo>
                    <a:pt x="31178" y="7861"/>
                  </a:lnTo>
                  <a:lnTo>
                    <a:pt x="36487" y="9207"/>
                  </a:lnTo>
                  <a:lnTo>
                    <a:pt x="45059" y="6858"/>
                  </a:lnTo>
                  <a:close/>
                </a:path>
              </a:pathLst>
            </a:custGeom>
            <a:solidFill>
              <a:srgbClr val="343460"/>
            </a:solidFill>
          </p:spPr>
          <p:txBody>
            <a:bodyPr wrap="square" lIns="0" tIns="0" rIns="0" bIns="0" rtlCol="0"/>
            <a:lstStyle/>
            <a:p>
              <a:endParaRPr/>
            </a:p>
          </p:txBody>
        </p:sp>
        <p:sp>
          <p:nvSpPr>
            <p:cNvPr id="98" name="object 98"/>
            <p:cNvSpPr/>
            <p:nvPr/>
          </p:nvSpPr>
          <p:spPr>
            <a:xfrm>
              <a:off x="1306113" y="4702966"/>
              <a:ext cx="10795" cy="17780"/>
            </a:xfrm>
            <a:custGeom>
              <a:avLst/>
              <a:gdLst/>
              <a:ahLst/>
              <a:cxnLst/>
              <a:rect l="l" t="t" r="r" b="b"/>
              <a:pathLst>
                <a:path w="10794" h="17779">
                  <a:moveTo>
                    <a:pt x="50" y="8585"/>
                  </a:moveTo>
                  <a:lnTo>
                    <a:pt x="0" y="13334"/>
                  </a:lnTo>
                  <a:lnTo>
                    <a:pt x="2336" y="17221"/>
                  </a:lnTo>
                  <a:lnTo>
                    <a:pt x="5283" y="17259"/>
                  </a:lnTo>
                  <a:lnTo>
                    <a:pt x="8216" y="17284"/>
                  </a:lnTo>
                  <a:lnTo>
                    <a:pt x="10642" y="13449"/>
                  </a:lnTo>
                  <a:lnTo>
                    <a:pt x="10693" y="8699"/>
                  </a:lnTo>
                  <a:lnTo>
                    <a:pt x="10744" y="3949"/>
                  </a:lnTo>
                  <a:lnTo>
                    <a:pt x="8407" y="63"/>
                  </a:lnTo>
                  <a:lnTo>
                    <a:pt x="5461" y="38"/>
                  </a:lnTo>
                  <a:lnTo>
                    <a:pt x="2527" y="0"/>
                  </a:lnTo>
                  <a:lnTo>
                    <a:pt x="101" y="3835"/>
                  </a:lnTo>
                  <a:lnTo>
                    <a:pt x="50" y="8585"/>
                  </a:lnTo>
                </a:path>
              </a:pathLst>
            </a:custGeom>
            <a:ln w="8521">
              <a:solidFill>
                <a:srgbClr val="343460"/>
              </a:solidFill>
            </a:ln>
          </p:spPr>
          <p:txBody>
            <a:bodyPr wrap="square" lIns="0" tIns="0" rIns="0" bIns="0" rtlCol="0"/>
            <a:lstStyle/>
            <a:p>
              <a:endParaRPr/>
            </a:p>
          </p:txBody>
        </p:sp>
        <p:sp>
          <p:nvSpPr>
            <p:cNvPr id="99" name="object 99"/>
            <p:cNvSpPr/>
            <p:nvPr/>
          </p:nvSpPr>
          <p:spPr>
            <a:xfrm>
              <a:off x="1266432" y="4720234"/>
              <a:ext cx="15240" cy="60325"/>
            </a:xfrm>
            <a:custGeom>
              <a:avLst/>
              <a:gdLst/>
              <a:ahLst/>
              <a:cxnLst/>
              <a:rect l="l" t="t" r="r" b="b"/>
              <a:pathLst>
                <a:path w="15240" h="60325">
                  <a:moveTo>
                    <a:pt x="4394" y="0"/>
                  </a:moveTo>
                  <a:lnTo>
                    <a:pt x="2867" y="4387"/>
                  </a:lnTo>
                  <a:lnTo>
                    <a:pt x="1698" y="14839"/>
                  </a:lnTo>
                  <a:lnTo>
                    <a:pt x="886" y="27292"/>
                  </a:lnTo>
                  <a:lnTo>
                    <a:pt x="0" y="49606"/>
                  </a:lnTo>
                  <a:lnTo>
                    <a:pt x="2793" y="59436"/>
                  </a:lnTo>
                  <a:lnTo>
                    <a:pt x="9944" y="59715"/>
                  </a:lnTo>
                  <a:lnTo>
                    <a:pt x="14986" y="49911"/>
                  </a:lnTo>
                  <a:lnTo>
                    <a:pt x="15036" y="41910"/>
                  </a:lnTo>
                  <a:lnTo>
                    <a:pt x="13715" y="31991"/>
                  </a:lnTo>
                  <a:lnTo>
                    <a:pt x="10587" y="17959"/>
                  </a:lnTo>
                  <a:lnTo>
                    <a:pt x="7023" y="5425"/>
                  </a:lnTo>
                  <a:lnTo>
                    <a:pt x="4394" y="0"/>
                  </a:lnTo>
                  <a:close/>
                </a:path>
              </a:pathLst>
            </a:custGeom>
            <a:solidFill>
              <a:srgbClr val="F6989A"/>
            </a:solidFill>
          </p:spPr>
          <p:txBody>
            <a:bodyPr wrap="square" lIns="0" tIns="0" rIns="0" bIns="0" rtlCol="0"/>
            <a:lstStyle/>
            <a:p>
              <a:endParaRPr/>
            </a:p>
          </p:txBody>
        </p:sp>
        <p:sp>
          <p:nvSpPr>
            <p:cNvPr id="100" name="object 100"/>
            <p:cNvSpPr/>
            <p:nvPr/>
          </p:nvSpPr>
          <p:spPr>
            <a:xfrm>
              <a:off x="1167244" y="4661560"/>
              <a:ext cx="69215" cy="62230"/>
            </a:xfrm>
            <a:custGeom>
              <a:avLst/>
              <a:gdLst/>
              <a:ahLst/>
              <a:cxnLst/>
              <a:rect l="l" t="t" r="r" b="b"/>
              <a:pathLst>
                <a:path w="69215" h="62229">
                  <a:moveTo>
                    <a:pt x="53505" y="57797"/>
                  </a:moveTo>
                  <a:lnTo>
                    <a:pt x="53390" y="52971"/>
                  </a:lnTo>
                  <a:lnTo>
                    <a:pt x="53276" y="48145"/>
                  </a:lnTo>
                  <a:lnTo>
                    <a:pt x="49987" y="44310"/>
                  </a:lnTo>
                  <a:lnTo>
                    <a:pt x="42075" y="44500"/>
                  </a:lnTo>
                  <a:lnTo>
                    <a:pt x="38963" y="48488"/>
                  </a:lnTo>
                  <a:lnTo>
                    <a:pt x="39192" y="58127"/>
                  </a:lnTo>
                  <a:lnTo>
                    <a:pt x="42481" y="61963"/>
                  </a:lnTo>
                  <a:lnTo>
                    <a:pt x="50393" y="61772"/>
                  </a:lnTo>
                  <a:lnTo>
                    <a:pt x="53505" y="57797"/>
                  </a:lnTo>
                  <a:close/>
                </a:path>
                <a:path w="69215" h="62229">
                  <a:moveTo>
                    <a:pt x="69126" y="12750"/>
                  </a:moveTo>
                  <a:lnTo>
                    <a:pt x="53022" y="4279"/>
                  </a:lnTo>
                  <a:lnTo>
                    <a:pt x="34671" y="0"/>
                  </a:lnTo>
                  <a:lnTo>
                    <a:pt x="16268" y="1498"/>
                  </a:lnTo>
                  <a:lnTo>
                    <a:pt x="0" y="10350"/>
                  </a:lnTo>
                  <a:lnTo>
                    <a:pt x="6311" y="11049"/>
                  </a:lnTo>
                  <a:lnTo>
                    <a:pt x="16243" y="9766"/>
                  </a:lnTo>
                  <a:lnTo>
                    <a:pt x="26670" y="7962"/>
                  </a:lnTo>
                  <a:lnTo>
                    <a:pt x="34455" y="7099"/>
                  </a:lnTo>
                  <a:lnTo>
                    <a:pt x="43230" y="7416"/>
                  </a:lnTo>
                  <a:lnTo>
                    <a:pt x="52044" y="8686"/>
                  </a:lnTo>
                  <a:lnTo>
                    <a:pt x="60731" y="10591"/>
                  </a:lnTo>
                  <a:lnTo>
                    <a:pt x="69126" y="12750"/>
                  </a:lnTo>
                  <a:close/>
                </a:path>
              </a:pathLst>
            </a:custGeom>
            <a:solidFill>
              <a:srgbClr val="343460"/>
            </a:solidFill>
          </p:spPr>
          <p:txBody>
            <a:bodyPr wrap="square" lIns="0" tIns="0" rIns="0" bIns="0" rtlCol="0"/>
            <a:lstStyle/>
            <a:p>
              <a:endParaRPr/>
            </a:p>
          </p:txBody>
        </p:sp>
        <p:sp>
          <p:nvSpPr>
            <p:cNvPr id="101" name="object 101"/>
            <p:cNvSpPr/>
            <p:nvPr/>
          </p:nvSpPr>
          <p:spPr>
            <a:xfrm>
              <a:off x="1206211" y="4705869"/>
              <a:ext cx="14604" cy="17780"/>
            </a:xfrm>
            <a:custGeom>
              <a:avLst/>
              <a:gdLst/>
              <a:ahLst/>
              <a:cxnLst/>
              <a:rect l="l" t="t" r="r" b="b"/>
              <a:pathLst>
                <a:path w="14605" h="17779">
                  <a:moveTo>
                    <a:pt x="14427" y="8661"/>
                  </a:moveTo>
                  <a:lnTo>
                    <a:pt x="14541" y="13487"/>
                  </a:lnTo>
                  <a:lnTo>
                    <a:pt x="11429" y="17462"/>
                  </a:lnTo>
                  <a:lnTo>
                    <a:pt x="7480" y="17564"/>
                  </a:lnTo>
                  <a:lnTo>
                    <a:pt x="3517" y="17652"/>
                  </a:lnTo>
                  <a:lnTo>
                    <a:pt x="228" y="13817"/>
                  </a:lnTo>
                  <a:lnTo>
                    <a:pt x="114" y="8991"/>
                  </a:lnTo>
                  <a:lnTo>
                    <a:pt x="0" y="4178"/>
                  </a:lnTo>
                  <a:lnTo>
                    <a:pt x="3111" y="190"/>
                  </a:lnTo>
                  <a:lnTo>
                    <a:pt x="7073" y="101"/>
                  </a:lnTo>
                  <a:lnTo>
                    <a:pt x="11023" y="0"/>
                  </a:lnTo>
                  <a:lnTo>
                    <a:pt x="14312" y="3835"/>
                  </a:lnTo>
                  <a:lnTo>
                    <a:pt x="14427" y="8661"/>
                  </a:lnTo>
                </a:path>
              </a:pathLst>
            </a:custGeom>
            <a:ln w="8521">
              <a:solidFill>
                <a:srgbClr val="343460"/>
              </a:solidFill>
            </a:ln>
          </p:spPr>
          <p:txBody>
            <a:bodyPr wrap="square" lIns="0" tIns="0" rIns="0" bIns="0" rtlCol="0"/>
            <a:lstStyle/>
            <a:p>
              <a:endParaRPr/>
            </a:p>
          </p:txBody>
        </p:sp>
        <p:sp>
          <p:nvSpPr>
            <p:cNvPr id="102" name="object 102"/>
            <p:cNvSpPr/>
            <p:nvPr/>
          </p:nvSpPr>
          <p:spPr>
            <a:xfrm>
              <a:off x="1082909" y="4695505"/>
              <a:ext cx="51435" cy="79375"/>
            </a:xfrm>
            <a:custGeom>
              <a:avLst/>
              <a:gdLst/>
              <a:ahLst/>
              <a:cxnLst/>
              <a:rect l="l" t="t" r="r" b="b"/>
              <a:pathLst>
                <a:path w="51434" h="79375">
                  <a:moveTo>
                    <a:pt x="23038" y="0"/>
                  </a:moveTo>
                  <a:lnTo>
                    <a:pt x="9883" y="1336"/>
                  </a:lnTo>
                  <a:lnTo>
                    <a:pt x="486" y="12091"/>
                  </a:lnTo>
                  <a:lnTo>
                    <a:pt x="0" y="30262"/>
                  </a:lnTo>
                  <a:lnTo>
                    <a:pt x="8364" y="49186"/>
                  </a:lnTo>
                  <a:lnTo>
                    <a:pt x="20872" y="63582"/>
                  </a:lnTo>
                  <a:lnTo>
                    <a:pt x="35704" y="73523"/>
                  </a:lnTo>
                  <a:lnTo>
                    <a:pt x="51041" y="79081"/>
                  </a:lnTo>
                  <a:lnTo>
                    <a:pt x="34797" y="10082"/>
                  </a:lnTo>
                  <a:lnTo>
                    <a:pt x="23038" y="0"/>
                  </a:lnTo>
                  <a:close/>
                </a:path>
              </a:pathLst>
            </a:custGeom>
            <a:solidFill>
              <a:srgbClr val="F69896"/>
            </a:solidFill>
          </p:spPr>
          <p:txBody>
            <a:bodyPr wrap="square" lIns="0" tIns="0" rIns="0" bIns="0" rtlCol="0"/>
            <a:lstStyle/>
            <a:p>
              <a:endParaRPr/>
            </a:p>
          </p:txBody>
        </p:sp>
        <p:sp>
          <p:nvSpPr>
            <p:cNvPr id="103" name="object 103"/>
            <p:cNvSpPr/>
            <p:nvPr/>
          </p:nvSpPr>
          <p:spPr>
            <a:xfrm>
              <a:off x="1223107" y="4804190"/>
              <a:ext cx="69215" cy="17780"/>
            </a:xfrm>
            <a:custGeom>
              <a:avLst/>
              <a:gdLst/>
              <a:ahLst/>
              <a:cxnLst/>
              <a:rect l="l" t="t" r="r" b="b"/>
              <a:pathLst>
                <a:path w="69215" h="17779">
                  <a:moveTo>
                    <a:pt x="0" y="0"/>
                  </a:moveTo>
                  <a:lnTo>
                    <a:pt x="14018" y="13142"/>
                  </a:lnTo>
                  <a:lnTo>
                    <a:pt x="34091" y="17479"/>
                  </a:lnTo>
                  <a:lnTo>
                    <a:pt x="54305" y="13185"/>
                  </a:lnTo>
                  <a:lnTo>
                    <a:pt x="68745" y="431"/>
                  </a:lnTo>
                  <a:lnTo>
                    <a:pt x="51602" y="4341"/>
                  </a:lnTo>
                  <a:lnTo>
                    <a:pt x="34286" y="5716"/>
                  </a:lnTo>
                  <a:lnTo>
                    <a:pt x="17013" y="4341"/>
                  </a:lnTo>
                  <a:lnTo>
                    <a:pt x="0" y="0"/>
                  </a:lnTo>
                  <a:close/>
                </a:path>
              </a:pathLst>
            </a:custGeom>
            <a:solidFill>
              <a:srgbClr val="F4858B"/>
            </a:solidFill>
          </p:spPr>
          <p:txBody>
            <a:bodyPr wrap="square" lIns="0" tIns="0" rIns="0" bIns="0" rtlCol="0"/>
            <a:lstStyle/>
            <a:p>
              <a:endParaRPr/>
            </a:p>
          </p:txBody>
        </p:sp>
        <p:sp>
          <p:nvSpPr>
            <p:cNvPr id="104" name="object 104"/>
            <p:cNvSpPr/>
            <p:nvPr/>
          </p:nvSpPr>
          <p:spPr>
            <a:xfrm>
              <a:off x="1099794" y="4544212"/>
              <a:ext cx="263525" cy="148590"/>
            </a:xfrm>
            <a:custGeom>
              <a:avLst/>
              <a:gdLst/>
              <a:ahLst/>
              <a:cxnLst/>
              <a:rect l="l" t="t" r="r" b="b"/>
              <a:pathLst>
                <a:path w="263525" h="148589">
                  <a:moveTo>
                    <a:pt x="263334" y="89573"/>
                  </a:moveTo>
                  <a:lnTo>
                    <a:pt x="241058" y="50114"/>
                  </a:lnTo>
                  <a:lnTo>
                    <a:pt x="199275" y="8801"/>
                  </a:lnTo>
                  <a:lnTo>
                    <a:pt x="154114" y="0"/>
                  </a:lnTo>
                  <a:lnTo>
                    <a:pt x="127431" y="8280"/>
                  </a:lnTo>
                  <a:lnTo>
                    <a:pt x="116611" y="23126"/>
                  </a:lnTo>
                  <a:lnTo>
                    <a:pt x="114998" y="37325"/>
                  </a:lnTo>
                  <a:lnTo>
                    <a:pt x="113538" y="27495"/>
                  </a:lnTo>
                  <a:lnTo>
                    <a:pt x="73545" y="28930"/>
                  </a:lnTo>
                  <a:lnTo>
                    <a:pt x="34264" y="56870"/>
                  </a:lnTo>
                  <a:lnTo>
                    <a:pt x="12814" y="89535"/>
                  </a:lnTo>
                  <a:lnTo>
                    <a:pt x="8267" y="111760"/>
                  </a:lnTo>
                  <a:lnTo>
                    <a:pt x="6997" y="119519"/>
                  </a:lnTo>
                  <a:lnTo>
                    <a:pt x="4521" y="130263"/>
                  </a:lnTo>
                  <a:lnTo>
                    <a:pt x="0" y="148234"/>
                  </a:lnTo>
                  <a:lnTo>
                    <a:pt x="16548" y="145605"/>
                  </a:lnTo>
                  <a:lnTo>
                    <a:pt x="31191" y="134797"/>
                  </a:lnTo>
                  <a:lnTo>
                    <a:pt x="43078" y="118910"/>
                  </a:lnTo>
                  <a:lnTo>
                    <a:pt x="51358" y="100965"/>
                  </a:lnTo>
                  <a:lnTo>
                    <a:pt x="56718" y="85966"/>
                  </a:lnTo>
                  <a:lnTo>
                    <a:pt x="61341" y="75222"/>
                  </a:lnTo>
                  <a:lnTo>
                    <a:pt x="66548" y="66281"/>
                  </a:lnTo>
                  <a:lnTo>
                    <a:pt x="73698" y="56730"/>
                  </a:lnTo>
                  <a:lnTo>
                    <a:pt x="81254" y="47320"/>
                  </a:lnTo>
                  <a:lnTo>
                    <a:pt x="95415" y="46951"/>
                  </a:lnTo>
                  <a:lnTo>
                    <a:pt x="90716" y="44856"/>
                  </a:lnTo>
                  <a:lnTo>
                    <a:pt x="96342" y="42913"/>
                  </a:lnTo>
                  <a:lnTo>
                    <a:pt x="105092" y="43789"/>
                  </a:lnTo>
                  <a:lnTo>
                    <a:pt x="102311" y="40474"/>
                  </a:lnTo>
                  <a:lnTo>
                    <a:pt x="107518" y="40754"/>
                  </a:lnTo>
                  <a:lnTo>
                    <a:pt x="115925" y="43649"/>
                  </a:lnTo>
                  <a:lnTo>
                    <a:pt x="122656" y="36982"/>
                  </a:lnTo>
                  <a:lnTo>
                    <a:pt x="125018" y="35877"/>
                  </a:lnTo>
                  <a:lnTo>
                    <a:pt x="125298" y="40652"/>
                  </a:lnTo>
                  <a:lnTo>
                    <a:pt x="129781" y="37211"/>
                  </a:lnTo>
                  <a:lnTo>
                    <a:pt x="133616" y="37109"/>
                  </a:lnTo>
                  <a:lnTo>
                    <a:pt x="132092" y="42557"/>
                  </a:lnTo>
                  <a:lnTo>
                    <a:pt x="134404" y="41135"/>
                  </a:lnTo>
                  <a:lnTo>
                    <a:pt x="147294" y="41224"/>
                  </a:lnTo>
                  <a:lnTo>
                    <a:pt x="153314" y="49072"/>
                  </a:lnTo>
                  <a:lnTo>
                    <a:pt x="155994" y="56273"/>
                  </a:lnTo>
                  <a:lnTo>
                    <a:pt x="163296" y="74028"/>
                  </a:lnTo>
                  <a:lnTo>
                    <a:pt x="173697" y="92163"/>
                  </a:lnTo>
                  <a:lnTo>
                    <a:pt x="187871" y="105994"/>
                  </a:lnTo>
                  <a:lnTo>
                    <a:pt x="206463" y="110871"/>
                  </a:lnTo>
                  <a:lnTo>
                    <a:pt x="195618" y="101384"/>
                  </a:lnTo>
                  <a:lnTo>
                    <a:pt x="196418" y="92227"/>
                  </a:lnTo>
                  <a:lnTo>
                    <a:pt x="216052" y="110744"/>
                  </a:lnTo>
                  <a:lnTo>
                    <a:pt x="228777" y="119748"/>
                  </a:lnTo>
                  <a:lnTo>
                    <a:pt x="240157" y="121780"/>
                  </a:lnTo>
                  <a:lnTo>
                    <a:pt x="255739" y="119367"/>
                  </a:lnTo>
                  <a:lnTo>
                    <a:pt x="262585" y="102425"/>
                  </a:lnTo>
                  <a:lnTo>
                    <a:pt x="263334" y="89573"/>
                  </a:lnTo>
                  <a:close/>
                </a:path>
              </a:pathLst>
            </a:custGeom>
            <a:solidFill>
              <a:srgbClr val="343460"/>
            </a:solidFill>
          </p:spPr>
          <p:txBody>
            <a:bodyPr wrap="square" lIns="0" tIns="0" rIns="0" bIns="0" rtlCol="0"/>
            <a:lstStyle/>
            <a:p>
              <a:endParaRPr/>
            </a:p>
          </p:txBody>
        </p:sp>
      </p:grpSp>
      <p:sp>
        <p:nvSpPr>
          <p:cNvPr id="106" name="テキスト ボックス 105">
            <a:extLst>
              <a:ext uri="{FF2B5EF4-FFF2-40B4-BE49-F238E27FC236}">
                <a16:creationId xmlns:a16="http://schemas.microsoft.com/office/drawing/2014/main" id="{6B72DAFD-F5C4-E547-F0DA-32E47A5E3D35}"/>
              </a:ext>
            </a:extLst>
          </p:cNvPr>
          <p:cNvSpPr txBox="1"/>
          <p:nvPr/>
        </p:nvSpPr>
        <p:spPr>
          <a:xfrm>
            <a:off x="6434317" y="1909882"/>
            <a:ext cx="5326910" cy="861774"/>
          </a:xfrm>
          <a:prstGeom prst="rect">
            <a:avLst/>
          </a:prstGeom>
          <a:noFill/>
        </p:spPr>
        <p:txBody>
          <a:bodyPr wrap="square">
            <a:spAutoFit/>
          </a:bodyPr>
          <a:lstStyle/>
          <a:p>
            <a:pPr marL="245110">
              <a:lnSpc>
                <a:spcPct val="100000"/>
              </a:lnSpc>
            </a:pPr>
            <a:r>
              <a:rPr lang="en-US" altLang="ja-JP" sz="1600" spc="40" dirty="0">
                <a:solidFill>
                  <a:srgbClr val="231F20"/>
                </a:solidFill>
                <a:latin typeface="BIZ UDPゴシック"/>
                <a:cs typeface="BIZ UDPゴシック"/>
              </a:rPr>
              <a:t>ACS:</a:t>
            </a:r>
            <a:r>
              <a:rPr lang="ja-JP" altLang="en-US" sz="1600" spc="40" dirty="0">
                <a:solidFill>
                  <a:srgbClr val="231F20"/>
                </a:solidFill>
                <a:latin typeface="BIZ UDPゴシック"/>
                <a:cs typeface="BIZ UDPゴシック"/>
              </a:rPr>
              <a:t>　急性冠症候群</a:t>
            </a:r>
            <a:endParaRPr lang="en-US" altLang="ja-JP" sz="1600" spc="40" dirty="0">
              <a:solidFill>
                <a:srgbClr val="231F20"/>
              </a:solidFill>
              <a:latin typeface="BIZ UDPゴシック"/>
              <a:cs typeface="BIZ UDPゴシック"/>
            </a:endParaRPr>
          </a:p>
          <a:p>
            <a:pPr marL="245110">
              <a:lnSpc>
                <a:spcPct val="100000"/>
              </a:lnSpc>
            </a:pPr>
            <a:r>
              <a:rPr lang="en-US" altLang="ja-JP" sz="1600" spc="40" dirty="0">
                <a:solidFill>
                  <a:srgbClr val="231F20"/>
                </a:solidFill>
                <a:latin typeface="BIZ UDPゴシック"/>
                <a:cs typeface="BIZ UDPゴシック"/>
              </a:rPr>
              <a:t>CCS:</a:t>
            </a:r>
            <a:r>
              <a:rPr lang="ja-JP" altLang="en-US" sz="1600" spc="40" dirty="0">
                <a:solidFill>
                  <a:srgbClr val="231F20"/>
                </a:solidFill>
                <a:latin typeface="BIZ UDPゴシック"/>
                <a:cs typeface="BIZ UDPゴシック"/>
              </a:rPr>
              <a:t>　慢性冠症候群</a:t>
            </a:r>
          </a:p>
          <a:p>
            <a:pPr marL="245110">
              <a:lnSpc>
                <a:spcPct val="100000"/>
              </a:lnSpc>
            </a:pPr>
            <a:endParaRPr lang="en-US" altLang="ja-JP" spc="90" dirty="0">
              <a:solidFill>
                <a:srgbClr val="231F20"/>
              </a:solidFill>
              <a:latin typeface="BIZ UDPゴシック"/>
              <a:cs typeface="BIZ UDPゴシック"/>
            </a:endParaRPr>
          </a:p>
        </p:txBody>
      </p:sp>
      <p:sp>
        <p:nvSpPr>
          <p:cNvPr id="108" name="object 54">
            <a:extLst>
              <a:ext uri="{FF2B5EF4-FFF2-40B4-BE49-F238E27FC236}">
                <a16:creationId xmlns:a16="http://schemas.microsoft.com/office/drawing/2014/main" id="{A6E422EE-6193-C5F2-63FB-24C0B5299CA4}"/>
              </a:ext>
            </a:extLst>
          </p:cNvPr>
          <p:cNvSpPr txBox="1"/>
          <p:nvPr/>
        </p:nvSpPr>
        <p:spPr>
          <a:xfrm>
            <a:off x="5888582" y="5082362"/>
            <a:ext cx="4239668" cy="166712"/>
          </a:xfrm>
          <a:prstGeom prst="rect">
            <a:avLst/>
          </a:prstGeom>
        </p:spPr>
        <p:txBody>
          <a:bodyPr vert="horz" wrap="square" lIns="0" tIns="12700" rIns="0" bIns="0" rtlCol="0">
            <a:spAutoFit/>
          </a:bodyPr>
          <a:lstStyle/>
          <a:p>
            <a:pPr algn="ctr">
              <a:lnSpc>
                <a:spcPct val="100000"/>
              </a:lnSpc>
              <a:spcBef>
                <a:spcPts val="1864"/>
              </a:spcBef>
            </a:pPr>
            <a:r>
              <a:rPr lang="ja-JP" altLang="en-US" sz="1000" b="1" dirty="0">
                <a:latin typeface="Microsoft JhengHei"/>
                <a:cs typeface="Microsoft JhengHei"/>
              </a:rPr>
              <a:t>作成：群馬大学医学部附属病院 脳卒中・心臓病等総合支援センター</a:t>
            </a:r>
            <a:endParaRPr sz="1000" b="1" dirty="0">
              <a:latin typeface="Microsoft JhengHei"/>
              <a:cs typeface="Microsoft JhengHe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335773" y="5619949"/>
            <a:ext cx="320675" cy="381000"/>
          </a:xfrm>
          <a:custGeom>
            <a:avLst/>
            <a:gdLst/>
            <a:ahLst/>
            <a:cxnLst/>
            <a:rect l="l" t="t" r="r" b="b"/>
            <a:pathLst>
              <a:path w="320675" h="381000">
                <a:moveTo>
                  <a:pt x="190195" y="0"/>
                </a:moveTo>
                <a:lnTo>
                  <a:pt x="146585" y="5023"/>
                </a:lnTo>
                <a:lnTo>
                  <a:pt x="106552" y="19334"/>
                </a:lnTo>
                <a:lnTo>
                  <a:pt x="71237" y="41788"/>
                </a:lnTo>
                <a:lnTo>
                  <a:pt x="41783" y="71245"/>
                </a:lnTo>
                <a:lnTo>
                  <a:pt x="19331" y="106562"/>
                </a:lnTo>
                <a:lnTo>
                  <a:pt x="5023" y="146597"/>
                </a:lnTo>
                <a:lnTo>
                  <a:pt x="0" y="190207"/>
                </a:lnTo>
                <a:lnTo>
                  <a:pt x="5023" y="233818"/>
                </a:lnTo>
                <a:lnTo>
                  <a:pt x="19331" y="273853"/>
                </a:lnTo>
                <a:lnTo>
                  <a:pt x="41783" y="309170"/>
                </a:lnTo>
                <a:lnTo>
                  <a:pt x="71237" y="338626"/>
                </a:lnTo>
                <a:lnTo>
                  <a:pt x="106552" y="361081"/>
                </a:lnTo>
                <a:lnTo>
                  <a:pt x="146585" y="375391"/>
                </a:lnTo>
                <a:lnTo>
                  <a:pt x="190195" y="380415"/>
                </a:lnTo>
                <a:lnTo>
                  <a:pt x="233809" y="375391"/>
                </a:lnTo>
                <a:lnTo>
                  <a:pt x="273846" y="361081"/>
                </a:lnTo>
                <a:lnTo>
                  <a:pt x="309162" y="338626"/>
                </a:lnTo>
                <a:lnTo>
                  <a:pt x="320224" y="327565"/>
                </a:lnTo>
                <a:lnTo>
                  <a:pt x="320224" y="52850"/>
                </a:lnTo>
                <a:lnTo>
                  <a:pt x="309162" y="41788"/>
                </a:lnTo>
                <a:lnTo>
                  <a:pt x="273846" y="19334"/>
                </a:lnTo>
                <a:lnTo>
                  <a:pt x="233809" y="5023"/>
                </a:lnTo>
                <a:lnTo>
                  <a:pt x="190195" y="0"/>
                </a:lnTo>
                <a:close/>
              </a:path>
            </a:pathLst>
          </a:custGeom>
          <a:solidFill>
            <a:srgbClr val="F05A94">
              <a:alpha val="14999"/>
            </a:srgbClr>
          </a:solidFill>
        </p:spPr>
        <p:txBody>
          <a:bodyPr wrap="square" lIns="0" tIns="0" rIns="0" bIns="0" rtlCol="0"/>
          <a:lstStyle/>
          <a:p>
            <a:endParaRPr/>
          </a:p>
        </p:txBody>
      </p:sp>
      <p:grpSp>
        <p:nvGrpSpPr>
          <p:cNvPr id="3" name="object 3"/>
          <p:cNvGrpSpPr/>
          <p:nvPr/>
        </p:nvGrpSpPr>
        <p:grpSpPr>
          <a:xfrm>
            <a:off x="342002"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sp>
        <p:nvSpPr>
          <p:cNvPr id="7" name="object 7"/>
          <p:cNvSpPr/>
          <p:nvPr/>
        </p:nvSpPr>
        <p:spPr>
          <a:xfrm>
            <a:off x="341985" y="2015998"/>
            <a:ext cx="9972040" cy="5184140"/>
          </a:xfrm>
          <a:custGeom>
            <a:avLst/>
            <a:gdLst/>
            <a:ahLst/>
            <a:cxnLst/>
            <a:rect l="l" t="t" r="r" b="b"/>
            <a:pathLst>
              <a:path w="9972040" h="5184140">
                <a:moveTo>
                  <a:pt x="0" y="5184000"/>
                </a:moveTo>
                <a:lnTo>
                  <a:pt x="9972001" y="5184000"/>
                </a:lnTo>
                <a:lnTo>
                  <a:pt x="9972001" y="0"/>
                </a:lnTo>
                <a:lnTo>
                  <a:pt x="0" y="0"/>
                </a:lnTo>
                <a:lnTo>
                  <a:pt x="0" y="5184000"/>
                </a:lnTo>
                <a:close/>
              </a:path>
            </a:pathLst>
          </a:custGeom>
          <a:solidFill>
            <a:srgbClr val="FFFFFF"/>
          </a:solidFill>
        </p:spPr>
        <p:txBody>
          <a:bodyPr wrap="square" lIns="0" tIns="0" rIns="0" bIns="0" rtlCol="0"/>
          <a:lstStyle/>
          <a:p>
            <a:endParaRPr/>
          </a:p>
        </p:txBody>
      </p:sp>
      <p:graphicFrame>
        <p:nvGraphicFramePr>
          <p:cNvPr id="8" name="object 8"/>
          <p:cNvGraphicFramePr>
            <a:graphicFrameLocks noGrp="1"/>
          </p:cNvGraphicFramePr>
          <p:nvPr/>
        </p:nvGraphicFramePr>
        <p:xfrm>
          <a:off x="336589" y="1794605"/>
          <a:ext cx="9968224" cy="5394960"/>
        </p:xfrm>
        <a:graphic>
          <a:graphicData uri="http://schemas.openxmlformats.org/drawingml/2006/table">
            <a:tbl>
              <a:tblPr firstRow="1" bandRow="1">
                <a:tableStyleId>{2D5ABB26-0587-4C30-8999-92F81FD0307C}</a:tableStyleId>
              </a:tblPr>
              <a:tblGrid>
                <a:gridCol w="756285">
                  <a:extLst>
                    <a:ext uri="{9D8B030D-6E8A-4147-A177-3AD203B41FA5}">
                      <a16:colId xmlns:a16="http://schemas.microsoft.com/office/drawing/2014/main" val="20000"/>
                    </a:ext>
                  </a:extLst>
                </a:gridCol>
                <a:gridCol w="1983739">
                  <a:extLst>
                    <a:ext uri="{9D8B030D-6E8A-4147-A177-3AD203B41FA5}">
                      <a16:colId xmlns:a16="http://schemas.microsoft.com/office/drawing/2014/main" val="20001"/>
                    </a:ext>
                  </a:extLst>
                </a:gridCol>
                <a:gridCol w="925195">
                  <a:extLst>
                    <a:ext uri="{9D8B030D-6E8A-4147-A177-3AD203B41FA5}">
                      <a16:colId xmlns:a16="http://schemas.microsoft.com/office/drawing/2014/main" val="20002"/>
                    </a:ext>
                  </a:extLst>
                </a:gridCol>
                <a:gridCol w="370839">
                  <a:extLst>
                    <a:ext uri="{9D8B030D-6E8A-4147-A177-3AD203B41FA5}">
                      <a16:colId xmlns:a16="http://schemas.microsoft.com/office/drawing/2014/main" val="20003"/>
                    </a:ext>
                  </a:extLst>
                </a:gridCol>
                <a:gridCol w="316864">
                  <a:extLst>
                    <a:ext uri="{9D8B030D-6E8A-4147-A177-3AD203B41FA5}">
                      <a16:colId xmlns:a16="http://schemas.microsoft.com/office/drawing/2014/main" val="20004"/>
                    </a:ext>
                  </a:extLst>
                </a:gridCol>
                <a:gridCol w="236854">
                  <a:extLst>
                    <a:ext uri="{9D8B030D-6E8A-4147-A177-3AD203B41FA5}">
                      <a16:colId xmlns:a16="http://schemas.microsoft.com/office/drawing/2014/main" val="20005"/>
                    </a:ext>
                  </a:extLst>
                </a:gridCol>
                <a:gridCol w="755650">
                  <a:extLst>
                    <a:ext uri="{9D8B030D-6E8A-4147-A177-3AD203B41FA5}">
                      <a16:colId xmlns:a16="http://schemas.microsoft.com/office/drawing/2014/main" val="20006"/>
                    </a:ext>
                  </a:extLst>
                </a:gridCol>
                <a:gridCol w="924560">
                  <a:extLst>
                    <a:ext uri="{9D8B030D-6E8A-4147-A177-3AD203B41FA5}">
                      <a16:colId xmlns:a16="http://schemas.microsoft.com/office/drawing/2014/main" val="20007"/>
                    </a:ext>
                  </a:extLst>
                </a:gridCol>
                <a:gridCol w="924560">
                  <a:extLst>
                    <a:ext uri="{9D8B030D-6E8A-4147-A177-3AD203B41FA5}">
                      <a16:colId xmlns:a16="http://schemas.microsoft.com/office/drawing/2014/main" val="20008"/>
                    </a:ext>
                  </a:extLst>
                </a:gridCol>
                <a:gridCol w="371475">
                  <a:extLst>
                    <a:ext uri="{9D8B030D-6E8A-4147-A177-3AD203B41FA5}">
                      <a16:colId xmlns:a16="http://schemas.microsoft.com/office/drawing/2014/main" val="20009"/>
                    </a:ext>
                  </a:extLst>
                </a:gridCol>
                <a:gridCol w="361950">
                  <a:extLst>
                    <a:ext uri="{9D8B030D-6E8A-4147-A177-3AD203B41FA5}">
                      <a16:colId xmlns:a16="http://schemas.microsoft.com/office/drawing/2014/main" val="20010"/>
                    </a:ext>
                  </a:extLst>
                </a:gridCol>
                <a:gridCol w="191134">
                  <a:extLst>
                    <a:ext uri="{9D8B030D-6E8A-4147-A177-3AD203B41FA5}">
                      <a16:colId xmlns:a16="http://schemas.microsoft.com/office/drawing/2014/main" val="20011"/>
                    </a:ext>
                  </a:extLst>
                </a:gridCol>
                <a:gridCol w="721995">
                  <a:extLst>
                    <a:ext uri="{9D8B030D-6E8A-4147-A177-3AD203B41FA5}">
                      <a16:colId xmlns:a16="http://schemas.microsoft.com/office/drawing/2014/main" val="20012"/>
                    </a:ext>
                  </a:extLst>
                </a:gridCol>
                <a:gridCol w="203200">
                  <a:extLst>
                    <a:ext uri="{9D8B030D-6E8A-4147-A177-3AD203B41FA5}">
                      <a16:colId xmlns:a16="http://schemas.microsoft.com/office/drawing/2014/main" val="20013"/>
                    </a:ext>
                  </a:extLst>
                </a:gridCol>
                <a:gridCol w="371475">
                  <a:extLst>
                    <a:ext uri="{9D8B030D-6E8A-4147-A177-3AD203B41FA5}">
                      <a16:colId xmlns:a16="http://schemas.microsoft.com/office/drawing/2014/main" val="20014"/>
                    </a:ext>
                  </a:extLst>
                </a:gridCol>
                <a:gridCol w="309879">
                  <a:extLst>
                    <a:ext uri="{9D8B030D-6E8A-4147-A177-3AD203B41FA5}">
                      <a16:colId xmlns:a16="http://schemas.microsoft.com/office/drawing/2014/main" val="20015"/>
                    </a:ext>
                  </a:extLst>
                </a:gridCol>
                <a:gridCol w="242570">
                  <a:extLst>
                    <a:ext uri="{9D8B030D-6E8A-4147-A177-3AD203B41FA5}">
                      <a16:colId xmlns:a16="http://schemas.microsoft.com/office/drawing/2014/main" val="20016"/>
                    </a:ext>
                  </a:extLst>
                </a:gridCol>
              </a:tblGrid>
              <a:tr h="215900">
                <a:tc gridSpan="2">
                  <a:txBody>
                    <a:bodyPr/>
                    <a:lstStyle/>
                    <a:p>
                      <a:pPr>
                        <a:lnSpc>
                          <a:spcPct val="100000"/>
                        </a:lnSpc>
                      </a:pPr>
                      <a:endParaRPr sz="800">
                        <a:latin typeface="Times New Roman"/>
                        <a:cs typeface="Times New Roman"/>
                      </a:endParaRPr>
                    </a:p>
                  </a:txBody>
                  <a:tcPr marL="0" marR="0" marT="0" marB="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gridSpan="3">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gridSpan="3">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gridSpan="3">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15900">
                <a:tc>
                  <a:txBody>
                    <a:bodyPr/>
                    <a:lstStyle/>
                    <a:p>
                      <a:pPr marL="80010">
                        <a:lnSpc>
                          <a:spcPct val="100000"/>
                        </a:lnSpc>
                        <a:spcBef>
                          <a:spcPts val="290"/>
                        </a:spcBef>
                      </a:pPr>
                      <a:r>
                        <a:rPr sz="900" b="1" spc="-20" dirty="0">
                          <a:solidFill>
                            <a:srgbClr val="231F20"/>
                          </a:solidFill>
                          <a:latin typeface="Microsoft JhengHei"/>
                          <a:cs typeface="Microsoft JhengHei"/>
                        </a:rPr>
                        <a:t>診察日</a:t>
                      </a:r>
                      <a:endParaRPr sz="900">
                        <a:latin typeface="Microsoft JhengHei"/>
                        <a:cs typeface="Microsoft JhengHei"/>
                      </a:endParaRPr>
                    </a:p>
                  </a:txBody>
                  <a:tcPr marL="0" marR="0" marT="368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260985">
                        <a:lnSpc>
                          <a:spcPct val="100000"/>
                        </a:lnSpc>
                        <a:spcBef>
                          <a:spcPts val="365"/>
                        </a:spcBef>
                        <a:tabLst>
                          <a:tab pos="514984" algn="l"/>
                          <a:tab pos="76898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4635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255904">
                        <a:lnSpc>
                          <a:spcPct val="100000"/>
                        </a:lnSpc>
                        <a:spcBef>
                          <a:spcPts val="365"/>
                        </a:spcBef>
                        <a:tabLst>
                          <a:tab pos="509905" algn="l"/>
                          <a:tab pos="76390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4635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gridSpan="3">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359410">
                <a:tc>
                  <a:txBody>
                    <a:bodyPr/>
                    <a:lstStyle/>
                    <a:p>
                      <a:pPr marL="84455">
                        <a:lnSpc>
                          <a:spcPct val="100000"/>
                        </a:lnSpc>
                        <a:spcBef>
                          <a:spcPts val="860"/>
                        </a:spcBef>
                      </a:pPr>
                      <a:r>
                        <a:rPr sz="900" b="1" spc="-15" dirty="0">
                          <a:solidFill>
                            <a:srgbClr val="231F20"/>
                          </a:solidFill>
                          <a:latin typeface="Microsoft JhengHei"/>
                          <a:cs typeface="Microsoft JhengHei"/>
                        </a:rPr>
                        <a:t>記載施設</a:t>
                      </a:r>
                      <a:endParaRPr sz="900">
                        <a:latin typeface="Microsoft JhengHei"/>
                        <a:cs typeface="Microsoft JhengHei"/>
                      </a:endParaRPr>
                    </a:p>
                  </a:txBody>
                  <a:tcPr marL="0" marR="0" marT="10922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66040">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66040">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78740">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8740">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gridSpan="3">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359410">
                <a:tc>
                  <a:txBody>
                    <a:bodyPr/>
                    <a:lstStyle/>
                    <a:p>
                      <a:pPr marL="80010">
                        <a:lnSpc>
                          <a:spcPct val="100000"/>
                        </a:lnSpc>
                        <a:spcBef>
                          <a:spcPts val="745"/>
                        </a:spcBef>
                      </a:pPr>
                      <a:r>
                        <a:rPr sz="900" b="1" spc="-25" dirty="0">
                          <a:solidFill>
                            <a:srgbClr val="231F20"/>
                          </a:solidFill>
                          <a:latin typeface="Microsoft JhengHei"/>
                          <a:cs typeface="Microsoft JhengHei"/>
                        </a:rPr>
                        <a:t>症状</a:t>
                      </a:r>
                      <a:endParaRPr sz="900">
                        <a:latin typeface="Microsoft JhengHei"/>
                        <a:cs typeface="Microsoft JhengHei"/>
                      </a:endParaRPr>
                    </a:p>
                  </a:txBody>
                  <a:tcPr marL="0" marR="0" marT="9461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102870">
                        <a:lnSpc>
                          <a:spcPct val="100000"/>
                        </a:lnSpc>
                        <a:spcBef>
                          <a:spcPts val="830"/>
                        </a:spcBef>
                      </a:pPr>
                      <a:r>
                        <a:rPr sz="800" spc="-10" dirty="0">
                          <a:solidFill>
                            <a:srgbClr val="231F20"/>
                          </a:solidFill>
                          <a:latin typeface="BIZ UDPゴシック"/>
                          <a:cs typeface="BIZ UDPゴシック"/>
                        </a:rPr>
                        <a:t>胸痛•息切れなど</a:t>
                      </a:r>
                      <a:endParaRPr sz="800">
                        <a:latin typeface="BIZ UDPゴシック"/>
                        <a:cs typeface="BIZ UDPゴシック"/>
                      </a:endParaRPr>
                    </a:p>
                  </a:txBody>
                  <a:tcPr marL="0" marR="0" marT="105410" marB="0">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66040">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a:lnSpc>
                          <a:spcPct val="100000"/>
                        </a:lnSpc>
                        <a:spcBef>
                          <a:spcPts val="35"/>
                        </a:spcBef>
                      </a:pPr>
                      <a:endParaRPr sz="800">
                        <a:latin typeface="Times New Roman"/>
                        <a:cs typeface="Times New Roman"/>
                      </a:endParaRPr>
                    </a:p>
                    <a:p>
                      <a:pPr marL="78740">
                        <a:lnSpc>
                          <a:spcPct val="100000"/>
                        </a:lnSpc>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gridSpan="3">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323850">
                <a:tc rowSpan="2">
                  <a:txBody>
                    <a:bodyPr/>
                    <a:lstStyle/>
                    <a:p>
                      <a:pPr>
                        <a:lnSpc>
                          <a:spcPct val="100000"/>
                        </a:lnSpc>
                        <a:spcBef>
                          <a:spcPts val="90"/>
                        </a:spcBef>
                      </a:pPr>
                      <a:endParaRPr sz="950">
                        <a:latin typeface="Times New Roman"/>
                        <a:cs typeface="Times New Roman"/>
                      </a:endParaRPr>
                    </a:p>
                    <a:p>
                      <a:pPr marL="74930">
                        <a:lnSpc>
                          <a:spcPct val="100000"/>
                        </a:lnSpc>
                      </a:pPr>
                      <a:r>
                        <a:rPr sz="950" b="1" dirty="0">
                          <a:solidFill>
                            <a:srgbClr val="231F20"/>
                          </a:solidFill>
                          <a:latin typeface="Arial"/>
                          <a:cs typeface="Arial"/>
                        </a:rPr>
                        <a:t>LDL-</a:t>
                      </a:r>
                      <a:r>
                        <a:rPr sz="950" b="1" spc="-50" dirty="0">
                          <a:solidFill>
                            <a:srgbClr val="231F20"/>
                          </a:solidFill>
                          <a:latin typeface="Arial"/>
                          <a:cs typeface="Arial"/>
                        </a:rPr>
                        <a:t>C</a:t>
                      </a:r>
                      <a:endParaRPr sz="950">
                        <a:latin typeface="Arial"/>
                        <a:cs typeface="Arial"/>
                      </a:endParaRPr>
                    </a:p>
                    <a:p>
                      <a:pPr marL="74930">
                        <a:lnSpc>
                          <a:spcPct val="100000"/>
                        </a:lnSpc>
                        <a:spcBef>
                          <a:spcPts val="360"/>
                        </a:spcBef>
                      </a:pPr>
                      <a:r>
                        <a:rPr sz="900" b="1" spc="80" dirty="0">
                          <a:solidFill>
                            <a:srgbClr val="231F20"/>
                          </a:solidFill>
                          <a:latin typeface="Microsoft JhengHei"/>
                          <a:cs typeface="Microsoft JhengHei"/>
                        </a:rPr>
                        <a:t>□</a:t>
                      </a:r>
                      <a:r>
                        <a:rPr sz="950" b="1" spc="80" dirty="0">
                          <a:solidFill>
                            <a:srgbClr val="231F20"/>
                          </a:solidFill>
                          <a:latin typeface="Arial"/>
                          <a:cs typeface="Arial"/>
                        </a:rPr>
                        <a:t>FH</a:t>
                      </a:r>
                      <a:endParaRPr sz="950">
                        <a:latin typeface="Arial"/>
                        <a:cs typeface="Arial"/>
                      </a:endParaRPr>
                    </a:p>
                  </a:txBody>
                  <a:tcPr marL="0" marR="0" marT="114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40"/>
                        </a:spcBef>
                        <a:tabLst>
                          <a:tab pos="1544320" algn="l"/>
                        </a:tabLst>
                      </a:pPr>
                      <a:r>
                        <a:rPr sz="800" dirty="0">
                          <a:solidFill>
                            <a:srgbClr val="231F20"/>
                          </a:solidFill>
                          <a:latin typeface="BIZ UDPゴシック"/>
                          <a:cs typeface="BIZ UDPゴシック"/>
                        </a:rPr>
                        <a:t>治療前</a:t>
                      </a:r>
                      <a:r>
                        <a:rPr sz="800" spc="459" dirty="0">
                          <a:solidFill>
                            <a:srgbClr val="231F20"/>
                          </a:solidFill>
                          <a:latin typeface="BIZ UDPゴシック"/>
                          <a:cs typeface="BIZ UDPゴシック"/>
                        </a:rPr>
                        <a:t> </a:t>
                      </a: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mg/dL</a:t>
                      </a:r>
                      <a:endParaRPr sz="900">
                        <a:latin typeface="Arial"/>
                        <a:cs typeface="Arial"/>
                      </a:endParaRPr>
                    </a:p>
                  </a:txBody>
                  <a:tcPr marL="0" marR="0" marT="81280" marB="0">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3405">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900">
                        <a:latin typeface="Times New Roman"/>
                        <a:cs typeface="Times New Roman"/>
                      </a:endParaRPr>
                    </a:p>
                    <a:p>
                      <a:pPr>
                        <a:lnSpc>
                          <a:spcPct val="100000"/>
                        </a:lnSpc>
                        <a:spcBef>
                          <a:spcPts val="865"/>
                        </a:spcBef>
                      </a:pPr>
                      <a:endParaRPr sz="900">
                        <a:latin typeface="Times New Roman"/>
                        <a:cs typeface="Times New Roman"/>
                      </a:endParaRPr>
                    </a:p>
                    <a:p>
                      <a:pPr marL="569595">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gridSpan="3">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4"/>
                  </a:ext>
                </a:extLst>
              </a:tr>
              <a:tr h="323850">
                <a:tc vMerge="1">
                  <a:txBody>
                    <a:bodyPr/>
                    <a:lstStyle/>
                    <a:p>
                      <a:endParaRPr/>
                    </a:p>
                  </a:txBody>
                  <a:tcPr marL="0" marR="0" marT="114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590"/>
                        </a:spcBef>
                        <a:tabLst>
                          <a:tab pos="1544320" algn="l"/>
                        </a:tabLst>
                      </a:pPr>
                      <a:r>
                        <a:rPr sz="800" dirty="0">
                          <a:solidFill>
                            <a:srgbClr val="231F20"/>
                          </a:solidFill>
                          <a:latin typeface="BIZ UDPゴシック"/>
                          <a:cs typeface="BIZ UDPゴシック"/>
                        </a:rPr>
                        <a:t>管理目</a:t>
                      </a:r>
                      <a:r>
                        <a:rPr sz="800" spc="-155" dirty="0">
                          <a:solidFill>
                            <a:srgbClr val="231F20"/>
                          </a:solidFill>
                          <a:latin typeface="BIZ UDPゴシック"/>
                          <a:cs typeface="BIZ UDPゴシック"/>
                        </a:rPr>
                        <a:t>標</a:t>
                      </a:r>
                      <a:r>
                        <a:rPr sz="800" spc="36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mg/dL</a:t>
                      </a:r>
                      <a:endParaRPr sz="900">
                        <a:latin typeface="Arial"/>
                        <a:cs typeface="Arial"/>
                      </a:endParaRPr>
                    </a:p>
                  </a:txBody>
                  <a:tcPr marL="0" marR="0" marT="74930" marB="0">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gridSpan="3" vMerge="1">
                  <a:txBody>
                    <a:bodyPr/>
                    <a:lstStyle/>
                    <a:p>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5"/>
                  </a:ext>
                </a:extLst>
              </a:tr>
              <a:tr h="323850">
                <a:tc rowSpan="2">
                  <a:txBody>
                    <a:bodyPr/>
                    <a:lstStyle/>
                    <a:p>
                      <a:pPr>
                        <a:lnSpc>
                          <a:spcPct val="100000"/>
                        </a:lnSpc>
                        <a:spcBef>
                          <a:spcPts val="885"/>
                        </a:spcBef>
                      </a:pPr>
                      <a:endParaRPr sz="950">
                        <a:latin typeface="Times New Roman"/>
                        <a:cs typeface="Times New Roman"/>
                      </a:endParaRPr>
                    </a:p>
                    <a:p>
                      <a:pPr marL="80010">
                        <a:lnSpc>
                          <a:spcPct val="100000"/>
                        </a:lnSpc>
                      </a:pPr>
                      <a:r>
                        <a:rPr sz="950" b="1" spc="-10" dirty="0">
                          <a:solidFill>
                            <a:srgbClr val="231F20"/>
                          </a:solidFill>
                          <a:latin typeface="Arial"/>
                          <a:cs typeface="Arial"/>
                        </a:rPr>
                        <a:t>HbA1c</a:t>
                      </a:r>
                      <a:endParaRPr sz="950">
                        <a:latin typeface="Arial"/>
                        <a:cs typeface="Arial"/>
                      </a:endParaRPr>
                    </a:p>
                  </a:txBody>
                  <a:tcPr marL="0" marR="0" marT="11239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75"/>
                        </a:spcBef>
                        <a:tabLst>
                          <a:tab pos="1544320" algn="l"/>
                        </a:tabLst>
                      </a:pPr>
                      <a:r>
                        <a:rPr sz="800" dirty="0">
                          <a:solidFill>
                            <a:srgbClr val="231F20"/>
                          </a:solidFill>
                          <a:latin typeface="BIZ UDPゴシック"/>
                          <a:cs typeface="BIZ UDPゴシック"/>
                        </a:rPr>
                        <a:t>治療前</a:t>
                      </a:r>
                      <a:r>
                        <a:rPr sz="800" spc="459" dirty="0">
                          <a:solidFill>
                            <a:srgbClr val="231F20"/>
                          </a:solidFill>
                          <a:latin typeface="BIZ UDPゴシック"/>
                          <a:cs typeface="BIZ UDPゴシック"/>
                        </a:rPr>
                        <a:t> </a:t>
                      </a: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0" dirty="0">
                          <a:solidFill>
                            <a:srgbClr val="231F20"/>
                          </a:solidFill>
                          <a:latin typeface="BIZ UDPゴシック"/>
                          <a:cs typeface="BIZ UDPゴシック"/>
                        </a:rPr>
                        <a:t>）</a:t>
                      </a:r>
                      <a:r>
                        <a:rPr sz="900" spc="100" dirty="0">
                          <a:solidFill>
                            <a:srgbClr val="231F20"/>
                          </a:solidFill>
                          <a:latin typeface="Arial"/>
                          <a:cs typeface="Arial"/>
                        </a:rPr>
                        <a:t>%</a:t>
                      </a:r>
                      <a:endParaRPr sz="900">
                        <a:latin typeface="Arial"/>
                        <a:cs typeface="Arial"/>
                      </a:endParaRPr>
                    </a:p>
                  </a:txBody>
                  <a:tcPr marL="0" marR="0" marT="85725" marB="0">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9055"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800">
                        <a:latin typeface="Times New Roman"/>
                        <a:cs typeface="Times New Roman"/>
                      </a:endParaRPr>
                    </a:p>
                    <a:p>
                      <a:pPr>
                        <a:lnSpc>
                          <a:spcPct val="100000"/>
                        </a:lnSpc>
                      </a:pPr>
                      <a:endParaRPr sz="800">
                        <a:latin typeface="Times New Roman"/>
                        <a:cs typeface="Times New Roman"/>
                      </a:endParaRPr>
                    </a:p>
                    <a:p>
                      <a:pPr>
                        <a:lnSpc>
                          <a:spcPct val="100000"/>
                        </a:lnSpc>
                        <a:spcBef>
                          <a:spcPts val="155"/>
                        </a:spcBef>
                      </a:pPr>
                      <a:endParaRPr sz="800">
                        <a:latin typeface="Times New Roman"/>
                        <a:cs typeface="Times New Roman"/>
                      </a:endParaRPr>
                    </a:p>
                    <a:p>
                      <a:pPr marR="62865"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gridSpan="3">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6"/>
                  </a:ext>
                </a:extLst>
              </a:tr>
              <a:tr h="323850">
                <a:tc vMerge="1">
                  <a:txBody>
                    <a:bodyPr/>
                    <a:lstStyle/>
                    <a:p>
                      <a:endParaRPr/>
                    </a:p>
                  </a:txBody>
                  <a:tcPr marL="0" marR="0" marT="11239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25"/>
                        </a:spcBef>
                        <a:tabLst>
                          <a:tab pos="1544320" algn="l"/>
                        </a:tabLst>
                      </a:pPr>
                      <a:r>
                        <a:rPr sz="800" dirty="0">
                          <a:solidFill>
                            <a:srgbClr val="231F20"/>
                          </a:solidFill>
                          <a:latin typeface="BIZ UDPゴシック"/>
                          <a:cs typeface="BIZ UDPゴシック"/>
                        </a:rPr>
                        <a:t>管理目</a:t>
                      </a:r>
                      <a:r>
                        <a:rPr sz="800" spc="-155" dirty="0">
                          <a:solidFill>
                            <a:srgbClr val="231F20"/>
                          </a:solidFill>
                          <a:latin typeface="BIZ UDPゴシック"/>
                          <a:cs typeface="BIZ UDPゴシック"/>
                        </a:rPr>
                        <a:t>標</a:t>
                      </a:r>
                      <a:r>
                        <a:rPr sz="800" spc="36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0" dirty="0">
                          <a:solidFill>
                            <a:srgbClr val="231F20"/>
                          </a:solidFill>
                          <a:latin typeface="BIZ UDPゴシック"/>
                          <a:cs typeface="BIZ UDPゴシック"/>
                        </a:rPr>
                        <a:t>）</a:t>
                      </a:r>
                      <a:r>
                        <a:rPr sz="900" spc="100" dirty="0">
                          <a:solidFill>
                            <a:srgbClr val="231F20"/>
                          </a:solidFill>
                          <a:latin typeface="Arial"/>
                          <a:cs typeface="Arial"/>
                        </a:rPr>
                        <a:t>%</a:t>
                      </a:r>
                      <a:endParaRPr sz="900">
                        <a:latin typeface="Arial"/>
                        <a:cs typeface="Arial"/>
                      </a:endParaRPr>
                    </a:p>
                  </a:txBody>
                  <a:tcPr marL="0" marR="0" marT="79375" marB="0">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gridSpan="3" vMerge="1">
                  <a:txBody>
                    <a:bodyPr/>
                    <a:lstStyle/>
                    <a:p>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7"/>
                  </a:ext>
                </a:extLst>
              </a:tr>
              <a:tr h="305435">
                <a:tc rowSpan="2">
                  <a:txBody>
                    <a:bodyPr/>
                    <a:lstStyle/>
                    <a:p>
                      <a:pPr>
                        <a:lnSpc>
                          <a:spcPct val="100000"/>
                        </a:lnSpc>
                        <a:spcBef>
                          <a:spcPts val="105"/>
                        </a:spcBef>
                      </a:pPr>
                      <a:endParaRPr sz="900">
                        <a:latin typeface="Times New Roman"/>
                        <a:cs typeface="Times New Roman"/>
                      </a:endParaRPr>
                    </a:p>
                    <a:p>
                      <a:pPr marL="71755">
                        <a:lnSpc>
                          <a:spcPct val="100000"/>
                        </a:lnSpc>
                      </a:pPr>
                      <a:r>
                        <a:rPr sz="900" b="1" spc="-25" dirty="0">
                          <a:solidFill>
                            <a:srgbClr val="231F20"/>
                          </a:solidFill>
                          <a:latin typeface="Microsoft JhengHei"/>
                          <a:cs typeface="Microsoft JhengHei"/>
                        </a:rPr>
                        <a:t>血圧</a:t>
                      </a:r>
                      <a:endParaRPr sz="900">
                        <a:latin typeface="Microsoft JhengHei"/>
                        <a:cs typeface="Microsoft JhengHei"/>
                      </a:endParaRPr>
                    </a:p>
                    <a:p>
                      <a:pPr marL="71755">
                        <a:lnSpc>
                          <a:spcPct val="100000"/>
                        </a:lnSpc>
                        <a:spcBef>
                          <a:spcPts val="420"/>
                        </a:spcBef>
                      </a:pPr>
                      <a:r>
                        <a:rPr sz="900" b="1" spc="30" dirty="0">
                          <a:solidFill>
                            <a:srgbClr val="231F20"/>
                          </a:solidFill>
                          <a:latin typeface="Microsoft JhengHei"/>
                          <a:cs typeface="Microsoft JhengHei"/>
                        </a:rPr>
                        <a:t>□家庭血圧</a:t>
                      </a:r>
                      <a:endParaRPr sz="900">
                        <a:latin typeface="Microsoft JhengHei"/>
                        <a:cs typeface="Microsoft JhengHei"/>
                      </a:endParaRPr>
                    </a:p>
                  </a:txBody>
                  <a:tcPr marL="0" marR="0" marT="1333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740"/>
                        </a:spcBef>
                        <a:tabLst>
                          <a:tab pos="1544320" algn="l"/>
                        </a:tabLst>
                      </a:pPr>
                      <a:r>
                        <a:rPr sz="800" dirty="0">
                          <a:solidFill>
                            <a:srgbClr val="231F20"/>
                          </a:solidFill>
                          <a:latin typeface="BIZ UDPゴシック"/>
                          <a:cs typeface="BIZ UDPゴシック"/>
                        </a:rPr>
                        <a:t>治療前</a:t>
                      </a:r>
                      <a:r>
                        <a:rPr sz="800" spc="459" dirty="0">
                          <a:solidFill>
                            <a:srgbClr val="231F20"/>
                          </a:solidFill>
                          <a:latin typeface="BIZ UDPゴシック"/>
                          <a:cs typeface="BIZ UDPゴシック"/>
                        </a:rPr>
                        <a:t> </a:t>
                      </a: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mmHg</a:t>
                      </a:r>
                      <a:endParaRPr sz="900">
                        <a:latin typeface="Arial"/>
                        <a:cs typeface="Arial"/>
                      </a:endParaRPr>
                    </a:p>
                  </a:txBody>
                  <a:tcPr marL="0" marR="0" marT="93980" marB="0">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56260">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gridSpan="3">
                  <a:txBody>
                    <a:bodyPr/>
                    <a:lstStyle/>
                    <a:p>
                      <a:pPr>
                        <a:lnSpc>
                          <a:spcPct val="100000"/>
                        </a:lnSpc>
                      </a:pPr>
                      <a:endParaRPr sz="900">
                        <a:latin typeface="Times New Roman"/>
                        <a:cs typeface="Times New Roman"/>
                      </a:endParaRPr>
                    </a:p>
                    <a:p>
                      <a:pPr>
                        <a:lnSpc>
                          <a:spcPct val="100000"/>
                        </a:lnSpc>
                        <a:spcBef>
                          <a:spcPts val="660"/>
                        </a:spcBef>
                      </a:pPr>
                      <a:endParaRPr sz="900">
                        <a:latin typeface="Times New Roman"/>
                        <a:cs typeface="Times New Roman"/>
                      </a:endParaRPr>
                    </a:p>
                    <a:p>
                      <a:pPr marL="552450">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gridSpan="3">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gridSpan="3">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8"/>
                  </a:ext>
                </a:extLst>
              </a:tr>
              <a:tr h="341630">
                <a:tc vMerge="1">
                  <a:txBody>
                    <a:bodyPr/>
                    <a:lstStyle/>
                    <a:p>
                      <a:endParaRPr/>
                    </a:p>
                  </a:txBody>
                  <a:tcPr marL="0" marR="0" marT="1333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830"/>
                        </a:spcBef>
                        <a:tabLst>
                          <a:tab pos="1544320" algn="l"/>
                        </a:tabLst>
                      </a:pPr>
                      <a:r>
                        <a:rPr sz="800" dirty="0">
                          <a:solidFill>
                            <a:srgbClr val="231F20"/>
                          </a:solidFill>
                          <a:latin typeface="BIZ UDPゴシック"/>
                          <a:cs typeface="BIZ UDPゴシック"/>
                        </a:rPr>
                        <a:t>管理目</a:t>
                      </a:r>
                      <a:r>
                        <a:rPr sz="800" spc="-155" dirty="0">
                          <a:solidFill>
                            <a:srgbClr val="231F20"/>
                          </a:solidFill>
                          <a:latin typeface="BIZ UDPゴシック"/>
                          <a:cs typeface="BIZ UDPゴシック"/>
                        </a:rPr>
                        <a:t>標</a:t>
                      </a:r>
                      <a:r>
                        <a:rPr sz="800" spc="36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mmHg</a:t>
                      </a:r>
                      <a:endParaRPr sz="900">
                        <a:latin typeface="Arial"/>
                        <a:cs typeface="Arial"/>
                      </a:endParaRPr>
                    </a:p>
                  </a:txBody>
                  <a:tcPr marL="0" marR="0" marT="10541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gridSpan="3" vMerge="1">
                  <a:txBody>
                    <a:bodyPr/>
                    <a:lstStyle/>
                    <a:p>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9"/>
                  </a:ext>
                </a:extLst>
              </a:tr>
              <a:tr h="395605">
                <a:tc rowSpan="2">
                  <a:txBody>
                    <a:bodyPr/>
                    <a:lstStyle/>
                    <a:p>
                      <a:pPr>
                        <a:lnSpc>
                          <a:spcPct val="100000"/>
                        </a:lnSpc>
                      </a:pPr>
                      <a:endParaRPr sz="900">
                        <a:latin typeface="Times New Roman"/>
                        <a:cs typeface="Times New Roman"/>
                      </a:endParaRPr>
                    </a:p>
                    <a:p>
                      <a:pPr>
                        <a:lnSpc>
                          <a:spcPct val="100000"/>
                        </a:lnSpc>
                        <a:spcBef>
                          <a:spcPts val="635"/>
                        </a:spcBef>
                      </a:pPr>
                      <a:endParaRPr sz="900">
                        <a:latin typeface="Times New Roman"/>
                        <a:cs typeface="Times New Roman"/>
                      </a:endParaRPr>
                    </a:p>
                    <a:p>
                      <a:pPr marL="80010">
                        <a:lnSpc>
                          <a:spcPct val="100000"/>
                        </a:lnSpc>
                      </a:pPr>
                      <a:r>
                        <a:rPr sz="900" b="1" spc="-20" dirty="0">
                          <a:solidFill>
                            <a:srgbClr val="231F20"/>
                          </a:solidFill>
                          <a:latin typeface="Microsoft JhengHei"/>
                          <a:cs typeface="Microsoft JhengHei"/>
                        </a:rPr>
                        <a:t>腎機能</a:t>
                      </a:r>
                      <a:endParaRPr sz="900">
                        <a:latin typeface="Microsoft JhengHei"/>
                        <a:cs typeface="Microsoft JhengHei"/>
                      </a:endParaRPr>
                    </a:p>
                  </a:txBody>
                  <a:tcPr marL="0" marR="0" marT="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459"/>
                        </a:spcBef>
                      </a:pPr>
                      <a:r>
                        <a:rPr sz="800" spc="100" dirty="0">
                          <a:solidFill>
                            <a:srgbClr val="231F20"/>
                          </a:solidFill>
                          <a:latin typeface="BIZ UDPゴシック"/>
                          <a:cs typeface="BIZ UDPゴシック"/>
                        </a:rPr>
                        <a:t>クレアチニン</a:t>
                      </a:r>
                      <a:r>
                        <a:rPr sz="900" spc="-10" dirty="0">
                          <a:solidFill>
                            <a:srgbClr val="231F20"/>
                          </a:solidFill>
                          <a:latin typeface="Arial"/>
                          <a:cs typeface="Arial"/>
                        </a:rPr>
                        <a:t>/eGFR</a:t>
                      </a:r>
                      <a:endParaRPr sz="900">
                        <a:latin typeface="Arial"/>
                        <a:cs typeface="Arial"/>
                      </a:endParaRPr>
                    </a:p>
                    <a:p>
                      <a:pPr marL="90170">
                        <a:lnSpc>
                          <a:spcPct val="100000"/>
                        </a:lnSpc>
                        <a:spcBef>
                          <a:spcPts val="120"/>
                        </a:spcBef>
                        <a:tabLst>
                          <a:tab pos="1101725" algn="l"/>
                        </a:tabLst>
                      </a:pPr>
                      <a:r>
                        <a:rPr sz="900" spc="-10" dirty="0">
                          <a:solidFill>
                            <a:srgbClr val="231F20"/>
                          </a:solidFill>
                          <a:latin typeface="Arial"/>
                          <a:cs typeface="Arial"/>
                        </a:rPr>
                        <a:t>mg/dL</a:t>
                      </a:r>
                      <a:r>
                        <a:rPr sz="900" dirty="0">
                          <a:solidFill>
                            <a:srgbClr val="231F20"/>
                          </a:solidFill>
                          <a:latin typeface="Arial"/>
                          <a:cs typeface="Arial"/>
                        </a:rPr>
                        <a:t>	</a:t>
                      </a:r>
                      <a:r>
                        <a:rPr sz="900" spc="-10" dirty="0">
                          <a:solidFill>
                            <a:srgbClr val="231F20"/>
                          </a:solidFill>
                          <a:latin typeface="Arial"/>
                          <a:cs typeface="Arial"/>
                        </a:rPr>
                        <a:t>mL/min/1.73</a:t>
                      </a:r>
                      <a:r>
                        <a:rPr sz="800" spc="-10" dirty="0">
                          <a:solidFill>
                            <a:srgbClr val="231F20"/>
                          </a:solidFill>
                          <a:latin typeface="BIZ UDPゴシック"/>
                          <a:cs typeface="BIZ UDPゴシック"/>
                        </a:rPr>
                        <a:t>ｍ</a:t>
                      </a:r>
                      <a:r>
                        <a:rPr sz="900" spc="-10" dirty="0">
                          <a:solidFill>
                            <a:srgbClr val="231F20"/>
                          </a:solidFill>
                          <a:latin typeface="Arial"/>
                          <a:cs typeface="Arial"/>
                        </a:rPr>
                        <a:t>²</a:t>
                      </a:r>
                      <a:endParaRPr sz="900">
                        <a:latin typeface="Arial"/>
                        <a:cs typeface="Arial"/>
                      </a:endParaRPr>
                    </a:p>
                  </a:txBody>
                  <a:tcPr marL="0" marR="0" marT="58419"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45"/>
                        </a:spcBef>
                      </a:pPr>
                      <a:endParaRPr sz="850">
                        <a:latin typeface="Times New Roman"/>
                        <a:cs typeface="Times New Roman"/>
                      </a:endParaRPr>
                    </a:p>
                    <a:p>
                      <a:pPr marL="3111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45"/>
                        </a:spcBef>
                      </a:pPr>
                      <a:endParaRPr sz="850">
                        <a:latin typeface="Times New Roman"/>
                        <a:cs typeface="Times New Roman"/>
                      </a:endParaRPr>
                    </a:p>
                    <a:p>
                      <a:pPr marL="24130"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0"/>
                  </a:ext>
                </a:extLst>
              </a:tr>
              <a:tr h="395605">
                <a:tc vMerge="1">
                  <a:txBody>
                    <a:bodyPr/>
                    <a:lstStyle/>
                    <a:p>
                      <a:endParaRPr/>
                    </a:p>
                  </a:txBody>
                  <a:tcPr marL="0" marR="0" marT="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89535">
                        <a:lnSpc>
                          <a:spcPct val="100000"/>
                        </a:lnSpc>
                        <a:spcBef>
                          <a:spcPts val="434"/>
                        </a:spcBef>
                      </a:pPr>
                      <a:r>
                        <a:rPr sz="800" spc="70" dirty="0">
                          <a:solidFill>
                            <a:srgbClr val="231F20"/>
                          </a:solidFill>
                          <a:latin typeface="BIZ UDPゴシック"/>
                          <a:cs typeface="BIZ UDPゴシック"/>
                        </a:rPr>
                        <a:t>尿蛋白  定量  </a:t>
                      </a:r>
                      <a:r>
                        <a:rPr sz="900" spc="-20" dirty="0">
                          <a:solidFill>
                            <a:srgbClr val="231F20"/>
                          </a:solidFill>
                          <a:latin typeface="Arial"/>
                          <a:cs typeface="Arial"/>
                        </a:rPr>
                        <a:t>g/day</a:t>
                      </a:r>
                      <a:endParaRPr sz="900">
                        <a:latin typeface="Arial"/>
                        <a:cs typeface="Arial"/>
                      </a:endParaRPr>
                    </a:p>
                    <a:p>
                      <a:pPr marL="374015">
                        <a:lnSpc>
                          <a:spcPct val="100000"/>
                        </a:lnSpc>
                        <a:spcBef>
                          <a:spcPts val="204"/>
                        </a:spcBef>
                      </a:pPr>
                      <a:r>
                        <a:rPr sz="800" spc="-10" dirty="0">
                          <a:solidFill>
                            <a:srgbClr val="231F20"/>
                          </a:solidFill>
                          <a:latin typeface="BIZ UDPゴシック"/>
                          <a:cs typeface="BIZ UDPゴシック"/>
                        </a:rPr>
                        <a:t>または定性</a:t>
                      </a:r>
                      <a:endParaRPr sz="800">
                        <a:latin typeface="BIZ UDPゴシック"/>
                        <a:cs typeface="BIZ UDPゴシック"/>
                      </a:endParaRPr>
                    </a:p>
                  </a:txBody>
                  <a:tcPr marL="0" marR="0" marT="55244"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0960">
                        <a:lnSpc>
                          <a:spcPct val="100000"/>
                        </a:lnSpc>
                        <a:spcBef>
                          <a:spcPts val="459"/>
                        </a:spcBef>
                        <a:tabLst>
                          <a:tab pos="815975"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0960">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marL="67945">
                        <a:lnSpc>
                          <a:spcPct val="100000"/>
                        </a:lnSpc>
                        <a:spcBef>
                          <a:spcPts val="459"/>
                        </a:spcBef>
                        <a:tabLst>
                          <a:tab pos="82296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794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1"/>
                  </a:ext>
                </a:extLst>
              </a:tr>
              <a:tr h="359410">
                <a:tc>
                  <a:txBody>
                    <a:bodyPr/>
                    <a:lstStyle/>
                    <a:p>
                      <a:pPr marL="80010">
                        <a:lnSpc>
                          <a:spcPct val="100000"/>
                        </a:lnSpc>
                        <a:spcBef>
                          <a:spcPts val="875"/>
                        </a:spcBef>
                      </a:pPr>
                      <a:r>
                        <a:rPr sz="900" b="1" spc="-25" dirty="0">
                          <a:solidFill>
                            <a:srgbClr val="231F20"/>
                          </a:solidFill>
                          <a:latin typeface="Microsoft JhengHei"/>
                          <a:cs typeface="Microsoft JhengHei"/>
                        </a:rPr>
                        <a:t>喫煙</a:t>
                      </a:r>
                      <a:endParaRPr sz="900">
                        <a:latin typeface="Microsoft JhengHei"/>
                        <a:cs typeface="Microsoft JhengHei"/>
                      </a:endParaRPr>
                    </a:p>
                  </a:txBody>
                  <a:tcPr marL="0" marR="0" marT="11112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0"/>
                        </a:spcBef>
                      </a:pPr>
                      <a:endParaRPr sz="800">
                        <a:latin typeface="Times New Roman"/>
                        <a:cs typeface="Times New Roman"/>
                      </a:endParaRPr>
                    </a:p>
                    <a:p>
                      <a:pPr marL="88900">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70"/>
                        </a:spcBef>
                      </a:pPr>
                      <a:endParaRPr sz="800">
                        <a:latin typeface="Times New Roman"/>
                        <a:cs typeface="Times New Roman"/>
                      </a:endParaRPr>
                    </a:p>
                    <a:p>
                      <a:pPr marL="6794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2"/>
                  </a:ext>
                </a:extLst>
              </a:tr>
              <a:tr h="359410">
                <a:tc>
                  <a:txBody>
                    <a:bodyPr/>
                    <a:lstStyle/>
                    <a:p>
                      <a:pPr marL="80010">
                        <a:lnSpc>
                          <a:spcPct val="100000"/>
                        </a:lnSpc>
                        <a:spcBef>
                          <a:spcPts val="894"/>
                        </a:spcBef>
                      </a:pPr>
                      <a:r>
                        <a:rPr sz="900" b="1" spc="-15" dirty="0">
                          <a:solidFill>
                            <a:srgbClr val="231F20"/>
                          </a:solidFill>
                          <a:latin typeface="Microsoft JhengHei"/>
                          <a:cs typeface="Microsoft JhengHei"/>
                        </a:rPr>
                        <a:t>心房細動</a:t>
                      </a:r>
                      <a:endParaRPr sz="900">
                        <a:latin typeface="Microsoft JhengHei"/>
                        <a:cs typeface="Microsoft JhengHei"/>
                      </a:endParaRPr>
                    </a:p>
                  </a:txBody>
                  <a:tcPr marL="0" marR="0" marT="113664"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5"/>
                        </a:spcBef>
                      </a:pPr>
                      <a:endParaRPr sz="800">
                        <a:latin typeface="Times New Roman"/>
                        <a:cs typeface="Times New Roman"/>
                      </a:endParaRPr>
                    </a:p>
                    <a:p>
                      <a:pPr marL="88900">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35"/>
                        </a:spcBef>
                      </a:pPr>
                      <a:endParaRPr sz="800">
                        <a:latin typeface="Times New Roman"/>
                        <a:cs typeface="Times New Roman"/>
                      </a:endParaRPr>
                    </a:p>
                    <a:p>
                      <a:pPr marL="6794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3"/>
                  </a:ext>
                </a:extLst>
              </a:tr>
              <a:tr h="467995">
                <a:tc>
                  <a:txBody>
                    <a:bodyPr/>
                    <a:lstStyle/>
                    <a:p>
                      <a:pPr marL="88900" marR="201930">
                        <a:lnSpc>
                          <a:spcPct val="120300"/>
                        </a:lnSpc>
                        <a:spcBef>
                          <a:spcPts val="390"/>
                        </a:spcBef>
                      </a:pPr>
                      <a:r>
                        <a:rPr sz="900" b="1" spc="-15" dirty="0">
                          <a:solidFill>
                            <a:srgbClr val="231F20"/>
                          </a:solidFill>
                          <a:latin typeface="Microsoft JhengHei"/>
                          <a:cs typeface="Microsoft JhengHei"/>
                        </a:rPr>
                        <a:t>抗血小板抗凝固薬</a:t>
                      </a:r>
                      <a:endParaRPr sz="900">
                        <a:latin typeface="Microsoft JhengHei"/>
                        <a:cs typeface="Microsoft JhengHei"/>
                      </a:endParaRPr>
                    </a:p>
                  </a:txBody>
                  <a:tcPr marL="0" marR="0" marT="495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35"/>
                        </a:spcBef>
                      </a:pPr>
                      <a:endParaRPr sz="800">
                        <a:latin typeface="Times New Roman"/>
                        <a:cs typeface="Times New Roman"/>
                      </a:endParaRPr>
                    </a:p>
                    <a:p>
                      <a:pPr marL="61594">
                        <a:lnSpc>
                          <a:spcPct val="100000"/>
                        </a:lnSpc>
                      </a:pPr>
                      <a:r>
                        <a:rPr sz="800" spc="-15" dirty="0">
                          <a:solidFill>
                            <a:srgbClr val="231F20"/>
                          </a:solidFill>
                          <a:latin typeface="BIZ UDPゴシック"/>
                          <a:cs typeface="BIZ UDPゴシック"/>
                        </a:rPr>
                        <a:t>□内服中</a:t>
                      </a:r>
                      <a:endParaRPr sz="800">
                        <a:latin typeface="BIZ UDPゴシック"/>
                        <a:cs typeface="BIZ UDPゴシック"/>
                      </a:endParaRPr>
                    </a:p>
                  </a:txBody>
                  <a:tcPr marL="0" marR="0" marT="425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marL="36830">
                        <a:lnSpc>
                          <a:spcPct val="100000"/>
                        </a:lnSpc>
                        <a:spcBef>
                          <a:spcPts val="590"/>
                        </a:spcBef>
                        <a:tabLst>
                          <a:tab pos="563880" algn="l"/>
                        </a:tabLst>
                      </a:pP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395" dirty="0">
                          <a:solidFill>
                            <a:srgbClr val="231F20"/>
                          </a:solidFill>
                          <a:latin typeface="BIZ UDPゴシック"/>
                          <a:cs typeface="BIZ UDPゴシック"/>
                        </a:rPr>
                        <a:t>年</a:t>
                      </a:r>
                      <a:r>
                        <a:rPr sz="800" spc="375" dirty="0">
                          <a:solidFill>
                            <a:srgbClr val="231F20"/>
                          </a:solidFill>
                          <a:latin typeface="BIZ UDPゴシック"/>
                          <a:cs typeface="BIZ UDPゴシック"/>
                        </a:rPr>
                        <a:t>（</a:t>
                      </a:r>
                      <a:endParaRPr sz="800">
                        <a:latin typeface="BIZ UDPゴシック"/>
                        <a:cs typeface="BIZ UDPゴシック"/>
                      </a:endParaRPr>
                    </a:p>
                    <a:p>
                      <a:pPr marL="36830">
                        <a:lnSpc>
                          <a:spcPct val="100000"/>
                        </a:lnSpc>
                        <a:spcBef>
                          <a:spcPts val="540"/>
                        </a:spcBef>
                      </a:pPr>
                      <a:r>
                        <a:rPr sz="800" spc="95" dirty="0">
                          <a:solidFill>
                            <a:srgbClr val="231F20"/>
                          </a:solidFill>
                          <a:latin typeface="BIZ UDPゴシック"/>
                          <a:cs typeface="BIZ UDPゴシック"/>
                        </a:rPr>
                        <a:t>（</a:t>
                      </a:r>
                      <a:r>
                        <a:rPr sz="800" spc="135" dirty="0">
                          <a:solidFill>
                            <a:srgbClr val="231F20"/>
                          </a:solidFill>
                          <a:latin typeface="BIZ UDPゴシック"/>
                          <a:cs typeface="BIZ UDPゴシック"/>
                        </a:rPr>
                        <a:t>薬剤名：</a:t>
                      </a:r>
                      <a:endParaRPr sz="800">
                        <a:latin typeface="BIZ UDPゴシック"/>
                        <a:cs typeface="BIZ UDPゴシック"/>
                      </a:endParaRPr>
                    </a:p>
                  </a:txBody>
                  <a:tcPr marL="0" marR="0" marT="74930" marB="0">
                    <a:lnT w="6350">
                      <a:solidFill>
                        <a:srgbClr val="231F20"/>
                      </a:solidFill>
                      <a:prstDash val="solid"/>
                    </a:lnT>
                    <a:lnB w="6350">
                      <a:solidFill>
                        <a:srgbClr val="231F20"/>
                      </a:solidFill>
                      <a:prstDash val="solid"/>
                    </a:lnB>
                    <a:solidFill>
                      <a:srgbClr val="FFFFFF"/>
                    </a:solidFill>
                  </a:tcPr>
                </a:tc>
                <a:tc gridSpan="2">
                  <a:txBody>
                    <a:bodyPr/>
                    <a:lstStyle/>
                    <a:p>
                      <a:pPr marL="271145">
                        <a:lnSpc>
                          <a:spcPct val="100000"/>
                        </a:lnSpc>
                        <a:spcBef>
                          <a:spcPts val="590"/>
                        </a:spcBef>
                      </a:pPr>
                      <a:r>
                        <a:rPr sz="800" dirty="0">
                          <a:solidFill>
                            <a:srgbClr val="231F20"/>
                          </a:solidFill>
                          <a:latin typeface="BIZ UDPゴシック"/>
                          <a:cs typeface="BIZ UDPゴシック"/>
                        </a:rPr>
                        <a:t>）</a:t>
                      </a:r>
                      <a:r>
                        <a:rPr sz="800" spc="114" dirty="0">
                          <a:solidFill>
                            <a:srgbClr val="231F20"/>
                          </a:solidFill>
                          <a:latin typeface="BIZ UDPゴシック"/>
                          <a:cs typeface="BIZ UDPゴシック"/>
                        </a:rPr>
                        <a:t>月より、</a:t>
                      </a:r>
                      <a:endParaRPr sz="800">
                        <a:latin typeface="BIZ UDPゴシック"/>
                        <a:cs typeface="BIZ UDPゴシック"/>
                      </a:endParaRPr>
                    </a:p>
                    <a:p>
                      <a:pPr marL="640080">
                        <a:lnSpc>
                          <a:spcPct val="100000"/>
                        </a:lnSpc>
                        <a:spcBef>
                          <a:spcPts val="540"/>
                        </a:spcBef>
                      </a:pPr>
                      <a:r>
                        <a:rPr sz="800" dirty="0">
                          <a:solidFill>
                            <a:srgbClr val="231F20"/>
                          </a:solidFill>
                          <a:latin typeface="BIZ UDPゴシック"/>
                          <a:cs typeface="BIZ UDPゴシック"/>
                        </a:rPr>
                        <a:t>）</a:t>
                      </a:r>
                      <a:r>
                        <a:rPr sz="800" spc="50" dirty="0">
                          <a:solidFill>
                            <a:srgbClr val="231F20"/>
                          </a:solidFill>
                          <a:latin typeface="BIZ UDPゴシック"/>
                          <a:cs typeface="BIZ UDPゴシック"/>
                        </a:rPr>
                        <a:t>の □減量</a:t>
                      </a:r>
                      <a:endParaRPr sz="800">
                        <a:latin typeface="BIZ UDPゴシック"/>
                        <a:cs typeface="BIZ UDPゴシック"/>
                      </a:endParaRPr>
                    </a:p>
                  </a:txBody>
                  <a:tcPr marL="0" marR="0" marT="74930" marB="0">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a:txBody>
                    <a:bodyPr/>
                    <a:lstStyle/>
                    <a:p>
                      <a:pPr>
                        <a:lnSpc>
                          <a:spcPct val="100000"/>
                        </a:lnSpc>
                      </a:pPr>
                      <a:endParaRPr sz="800">
                        <a:latin typeface="Times New Roman"/>
                        <a:cs typeface="Times New Roman"/>
                      </a:endParaRPr>
                    </a:p>
                    <a:p>
                      <a:pPr>
                        <a:lnSpc>
                          <a:spcPct val="100000"/>
                        </a:lnSpc>
                        <a:spcBef>
                          <a:spcPts val="250"/>
                        </a:spcBef>
                      </a:pPr>
                      <a:endParaRPr sz="800">
                        <a:latin typeface="Times New Roman"/>
                        <a:cs typeface="Times New Roman"/>
                      </a:endParaRPr>
                    </a:p>
                    <a:p>
                      <a:pPr marL="17780">
                        <a:lnSpc>
                          <a:spcPct val="100000"/>
                        </a:lnSpc>
                      </a:pPr>
                      <a:r>
                        <a:rPr sz="800" spc="-20" dirty="0">
                          <a:solidFill>
                            <a:srgbClr val="231F20"/>
                          </a:solidFill>
                          <a:latin typeface="BIZ UDPゴシック"/>
                          <a:cs typeface="BIZ UDPゴシック"/>
                        </a:rPr>
                        <a:t>□中止</a:t>
                      </a:r>
                      <a:endParaRPr sz="800">
                        <a:latin typeface="BIZ UDPゴシック"/>
                        <a:cs typeface="BIZ UDPゴシック"/>
                      </a:endParaRPr>
                    </a:p>
                  </a:txBody>
                  <a:tcPr marL="0" marR="0" marT="0" marB="0">
                    <a:lnT w="6350">
                      <a:solidFill>
                        <a:srgbClr val="231F20"/>
                      </a:solidFill>
                      <a:prstDash val="solid"/>
                    </a:lnT>
                    <a:lnB w="6350">
                      <a:solidFill>
                        <a:srgbClr val="231F20"/>
                      </a:solidFill>
                      <a:prstDash val="solid"/>
                    </a:lnB>
                    <a:solidFill>
                      <a:srgbClr val="FFFFFF"/>
                    </a:solidFill>
                  </a:tcPr>
                </a:tc>
                <a:tc gridSpan="2">
                  <a:txBody>
                    <a:bodyPr/>
                    <a:lstStyle/>
                    <a:p>
                      <a:pPr>
                        <a:lnSpc>
                          <a:spcPct val="100000"/>
                        </a:lnSpc>
                      </a:pPr>
                      <a:endParaRPr sz="800">
                        <a:latin typeface="Times New Roman"/>
                        <a:cs typeface="Times New Roman"/>
                      </a:endParaRPr>
                    </a:p>
                    <a:p>
                      <a:pPr>
                        <a:lnSpc>
                          <a:spcPct val="100000"/>
                        </a:lnSpc>
                        <a:spcBef>
                          <a:spcPts val="250"/>
                        </a:spcBef>
                      </a:pPr>
                      <a:endParaRPr sz="800">
                        <a:latin typeface="Times New Roman"/>
                        <a:cs typeface="Times New Roman"/>
                      </a:endParaRPr>
                    </a:p>
                    <a:p>
                      <a:pPr marL="108585">
                        <a:lnSpc>
                          <a:spcPct val="100000"/>
                        </a:lnSpc>
                      </a:pPr>
                      <a:r>
                        <a:rPr sz="800" spc="-135" dirty="0">
                          <a:solidFill>
                            <a:srgbClr val="231F20"/>
                          </a:solidFill>
                          <a:latin typeface="BIZ UDPゴシック"/>
                          <a:cs typeface="BIZ UDPゴシック"/>
                        </a:rPr>
                        <a:t>□変更</a:t>
                      </a:r>
                      <a:r>
                        <a:rPr sz="800" spc="425" dirty="0">
                          <a:solidFill>
                            <a:srgbClr val="231F20"/>
                          </a:solidFill>
                          <a:latin typeface="BIZ UDPゴシック"/>
                          <a:cs typeface="BIZ UDPゴシック"/>
                        </a:rPr>
                        <a:t>（</a:t>
                      </a:r>
                      <a:r>
                        <a:rPr sz="800" spc="45" dirty="0">
                          <a:solidFill>
                            <a:srgbClr val="231F20"/>
                          </a:solidFill>
                          <a:latin typeface="BIZ UDPゴシック"/>
                          <a:cs typeface="BIZ UDPゴシック"/>
                        </a:rPr>
                        <a:t>薬剤名：</a:t>
                      </a:r>
                      <a:endParaRPr sz="800">
                        <a:latin typeface="BIZ UDPゴシック"/>
                        <a:cs typeface="BIZ UDPゴシック"/>
                      </a:endParaRPr>
                    </a:p>
                  </a:txBody>
                  <a:tcPr marL="0" marR="0" marT="0" marB="0">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p>
                      <a:pPr>
                        <a:lnSpc>
                          <a:spcPct val="100000"/>
                        </a:lnSpc>
                        <a:spcBef>
                          <a:spcPts val="250"/>
                        </a:spcBef>
                      </a:pPr>
                      <a:endParaRPr sz="800">
                        <a:latin typeface="Times New Roman"/>
                        <a:cs typeface="Times New Roman"/>
                      </a:endParaRPr>
                    </a:p>
                    <a:p>
                      <a:pPr marL="59690">
                        <a:lnSpc>
                          <a:spcPct val="100000"/>
                        </a:lnSpc>
                      </a:pPr>
                      <a:r>
                        <a:rPr sz="800" spc="375" dirty="0">
                          <a:solidFill>
                            <a:srgbClr val="231F20"/>
                          </a:solidFill>
                          <a:latin typeface="BIZ UDPゴシック"/>
                          <a:cs typeface="BIZ UDPゴシック"/>
                        </a:rPr>
                        <a:t>）</a:t>
                      </a:r>
                      <a:endParaRPr sz="800">
                        <a:latin typeface="BIZ UDPゴシック"/>
                        <a:cs typeface="BIZ UDPゴシック"/>
                      </a:endParaRPr>
                    </a:p>
                  </a:txBody>
                  <a:tcPr marL="0" marR="0" marT="0" marB="0">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extLst>
                  <a:ext uri="{0D108BD9-81ED-4DB2-BD59-A6C34878D82A}">
                    <a16:rowId xmlns:a16="http://schemas.microsoft.com/office/drawing/2014/main" val="10014"/>
                  </a:ext>
                </a:extLst>
              </a:tr>
              <a:tr h="323850">
                <a:tc>
                  <a:txBody>
                    <a:bodyPr/>
                    <a:lstStyle/>
                    <a:p>
                      <a:pPr marL="80010">
                        <a:lnSpc>
                          <a:spcPct val="100000"/>
                        </a:lnSpc>
                        <a:spcBef>
                          <a:spcPts val="690"/>
                        </a:spcBef>
                      </a:pPr>
                      <a:r>
                        <a:rPr sz="900" b="1" spc="-20" dirty="0">
                          <a:solidFill>
                            <a:srgbClr val="231F20"/>
                          </a:solidFill>
                          <a:latin typeface="Microsoft JhengHei"/>
                          <a:cs typeface="Microsoft JhengHei"/>
                        </a:rPr>
                        <a:t>備考欄</a:t>
                      </a:r>
                      <a:endParaRPr sz="900">
                        <a:latin typeface="Microsoft JhengHei"/>
                        <a:cs typeface="Microsoft JhengHei"/>
                      </a:endParaRPr>
                    </a:p>
                  </a:txBody>
                  <a:tcPr marL="0" marR="0" marT="87630" marB="0">
                    <a:lnL w="12700">
                      <a:solidFill>
                        <a:srgbClr val="231F20"/>
                      </a:solidFill>
                      <a:prstDash val="solid"/>
                    </a:lnL>
                    <a:lnT w="6350">
                      <a:solidFill>
                        <a:srgbClr val="231F20"/>
                      </a:solidFill>
                      <a:prstDash val="solid"/>
                    </a:lnT>
                    <a:lnB w="12700">
                      <a:solidFill>
                        <a:srgbClr val="231F20"/>
                      </a:solidFill>
                      <a:prstDash val="solid"/>
                    </a:lnB>
                    <a:solidFill>
                      <a:srgbClr val="CEEBEC"/>
                    </a:solidFill>
                  </a:tcPr>
                </a:tc>
                <a:tc gridSpan="16">
                  <a:txBody>
                    <a:bodyPr/>
                    <a:lstStyle/>
                    <a:p>
                      <a:pPr>
                        <a:lnSpc>
                          <a:spcPct val="100000"/>
                        </a:lnSpc>
                      </a:pPr>
                      <a:endParaRPr sz="800">
                        <a:latin typeface="Times New Roman"/>
                        <a:cs typeface="Times New Roman"/>
                      </a:endParaRPr>
                    </a:p>
                  </a:txBody>
                  <a:tcPr marL="0" marR="0" marT="0" marB="0">
                    <a:lnR w="12700">
                      <a:solidFill>
                        <a:srgbClr val="231F20"/>
                      </a:solidFill>
                      <a:prstDash val="solid"/>
                    </a:lnR>
                    <a:lnT w="6350">
                      <a:solidFill>
                        <a:srgbClr val="231F20"/>
                      </a:solidFill>
                      <a:prstDash val="solid"/>
                    </a:lnT>
                    <a:lnB w="1270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5"/>
                  </a:ext>
                </a:extLst>
              </a:tr>
            </a:tbl>
          </a:graphicData>
        </a:graphic>
      </p:graphicFrame>
      <p:grpSp>
        <p:nvGrpSpPr>
          <p:cNvPr id="9" name="object 9"/>
          <p:cNvGrpSpPr/>
          <p:nvPr/>
        </p:nvGrpSpPr>
        <p:grpSpPr>
          <a:xfrm>
            <a:off x="5682603" y="768610"/>
            <a:ext cx="1703070" cy="875030"/>
            <a:chOff x="5682603" y="768610"/>
            <a:chExt cx="1703070" cy="875030"/>
          </a:xfrm>
        </p:grpSpPr>
        <p:sp>
          <p:nvSpPr>
            <p:cNvPr id="10" name="object 10"/>
            <p:cNvSpPr/>
            <p:nvPr/>
          </p:nvSpPr>
          <p:spPr>
            <a:xfrm>
              <a:off x="5688001" y="774007"/>
              <a:ext cx="1692275" cy="864235"/>
            </a:xfrm>
            <a:custGeom>
              <a:avLst/>
              <a:gdLst/>
              <a:ahLst/>
              <a:cxnLst/>
              <a:rect l="l" t="t" r="r" b="b"/>
              <a:pathLst>
                <a:path w="1692275" h="864235">
                  <a:moveTo>
                    <a:pt x="1691995" y="863993"/>
                  </a:moveTo>
                  <a:lnTo>
                    <a:pt x="0" y="863993"/>
                  </a:lnTo>
                  <a:lnTo>
                    <a:pt x="0" y="0"/>
                  </a:lnTo>
                  <a:lnTo>
                    <a:pt x="1691995" y="0"/>
                  </a:lnTo>
                  <a:lnTo>
                    <a:pt x="1691995" y="863993"/>
                  </a:lnTo>
                  <a:close/>
                </a:path>
              </a:pathLst>
            </a:custGeom>
            <a:ln w="10795">
              <a:solidFill>
                <a:srgbClr val="231F20"/>
              </a:solidFill>
            </a:ln>
          </p:spPr>
          <p:txBody>
            <a:bodyPr wrap="square" lIns="0" tIns="0" rIns="0" bIns="0" rtlCol="0"/>
            <a:lstStyle/>
            <a:p>
              <a:endParaRPr/>
            </a:p>
          </p:txBody>
        </p:sp>
        <p:sp>
          <p:nvSpPr>
            <p:cNvPr id="11" name="object 11"/>
            <p:cNvSpPr/>
            <p:nvPr/>
          </p:nvSpPr>
          <p:spPr>
            <a:xfrm>
              <a:off x="5688001" y="1350295"/>
              <a:ext cx="1692275" cy="288290"/>
            </a:xfrm>
            <a:custGeom>
              <a:avLst/>
              <a:gdLst/>
              <a:ahLst/>
              <a:cxnLst/>
              <a:rect l="l" t="t" r="r" b="b"/>
              <a:pathLst>
                <a:path w="1692275" h="288289">
                  <a:moveTo>
                    <a:pt x="1691995" y="287997"/>
                  </a:moveTo>
                  <a:lnTo>
                    <a:pt x="0" y="287997"/>
                  </a:lnTo>
                  <a:lnTo>
                    <a:pt x="0" y="0"/>
                  </a:lnTo>
                  <a:lnTo>
                    <a:pt x="1691995" y="0"/>
                  </a:lnTo>
                  <a:lnTo>
                    <a:pt x="1691995" y="287997"/>
                  </a:lnTo>
                  <a:close/>
                </a:path>
              </a:pathLst>
            </a:custGeom>
            <a:ln w="3594">
              <a:solidFill>
                <a:srgbClr val="231F20"/>
              </a:solidFill>
            </a:ln>
          </p:spPr>
          <p:txBody>
            <a:bodyPr wrap="square" lIns="0" tIns="0" rIns="0" bIns="0" rtlCol="0"/>
            <a:lstStyle/>
            <a:p>
              <a:endParaRPr/>
            </a:p>
          </p:txBody>
        </p:sp>
      </p:grpSp>
      <p:graphicFrame>
        <p:nvGraphicFramePr>
          <p:cNvPr id="12" name="object 12"/>
          <p:cNvGraphicFramePr>
            <a:graphicFrameLocks noGrp="1"/>
          </p:cNvGraphicFramePr>
          <p:nvPr/>
        </p:nvGraphicFramePr>
        <p:xfrm>
          <a:off x="336602" y="768610"/>
          <a:ext cx="4589779" cy="862965"/>
        </p:xfrm>
        <a:graphic>
          <a:graphicData uri="http://schemas.openxmlformats.org/drawingml/2006/table">
            <a:tbl>
              <a:tblPr firstRow="1" bandRow="1">
                <a:tableStyleId>{2D5ABB26-0587-4C30-8999-92F81FD0307C}</a:tableStyleId>
              </a:tblPr>
              <a:tblGrid>
                <a:gridCol w="2087880">
                  <a:extLst>
                    <a:ext uri="{9D8B030D-6E8A-4147-A177-3AD203B41FA5}">
                      <a16:colId xmlns:a16="http://schemas.microsoft.com/office/drawing/2014/main" val="20000"/>
                    </a:ext>
                  </a:extLst>
                </a:gridCol>
                <a:gridCol w="2501899">
                  <a:extLst>
                    <a:ext uri="{9D8B030D-6E8A-4147-A177-3AD203B41FA5}">
                      <a16:colId xmlns:a16="http://schemas.microsoft.com/office/drawing/2014/main" val="20001"/>
                    </a:ext>
                  </a:extLst>
                </a:gridCol>
              </a:tblGrid>
              <a:tr h="287655">
                <a:tc>
                  <a:txBody>
                    <a:bodyPr/>
                    <a:lstStyle/>
                    <a:p>
                      <a:pPr marL="80010">
                        <a:lnSpc>
                          <a:spcPct val="100000"/>
                        </a:lnSpc>
                        <a:spcBef>
                          <a:spcPts val="680"/>
                        </a:spcBef>
                      </a:pPr>
                      <a:r>
                        <a:rPr sz="800" spc="-10" dirty="0">
                          <a:solidFill>
                            <a:srgbClr val="231F20"/>
                          </a:solidFill>
                          <a:latin typeface="BIZ UDPゴシック"/>
                          <a:cs typeface="BIZ UDPゴシック"/>
                        </a:rPr>
                        <a:t>氏名 </a:t>
                      </a:r>
                      <a:r>
                        <a:rPr sz="850" spc="-50" dirty="0">
                          <a:solidFill>
                            <a:srgbClr val="231F20"/>
                          </a:solidFill>
                          <a:latin typeface="Arial"/>
                          <a:cs typeface="Arial"/>
                        </a:rPr>
                        <a:t>:</a:t>
                      </a:r>
                      <a:endParaRPr sz="850">
                        <a:latin typeface="Arial"/>
                        <a:cs typeface="Arial"/>
                      </a:endParaRPr>
                    </a:p>
                  </a:txBody>
                  <a:tcPr marL="0" marR="0" marT="86360" marB="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rowSpan="2">
                  <a:txBody>
                    <a:bodyPr/>
                    <a:lstStyle/>
                    <a:p>
                      <a:pPr marL="93345">
                        <a:lnSpc>
                          <a:spcPct val="100000"/>
                        </a:lnSpc>
                        <a:spcBef>
                          <a:spcPts val="715"/>
                        </a:spcBef>
                      </a:pPr>
                      <a:r>
                        <a:rPr sz="800" spc="50" dirty="0">
                          <a:solidFill>
                            <a:srgbClr val="231F20"/>
                          </a:solidFill>
                          <a:latin typeface="BIZ UDPゴシック"/>
                          <a:cs typeface="BIZ UDPゴシック"/>
                        </a:rPr>
                        <a:t>診断時の病名：</a:t>
                      </a:r>
                      <a:endParaRPr sz="800">
                        <a:latin typeface="BIZ UDPゴシック"/>
                        <a:cs typeface="BIZ UDPゴシック"/>
                      </a:endParaRPr>
                    </a:p>
                  </a:txBody>
                  <a:tcPr marL="0" marR="0" marT="90805" marB="0">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extLst>
                  <a:ext uri="{0D108BD9-81ED-4DB2-BD59-A6C34878D82A}">
                    <a16:rowId xmlns:a16="http://schemas.microsoft.com/office/drawing/2014/main" val="10000"/>
                  </a:ext>
                </a:extLst>
              </a:tr>
              <a:tr h="287655">
                <a:tc>
                  <a:txBody>
                    <a:bodyPr/>
                    <a:lstStyle/>
                    <a:p>
                      <a:pPr marL="80010">
                        <a:lnSpc>
                          <a:spcPct val="100000"/>
                        </a:lnSpc>
                        <a:spcBef>
                          <a:spcPts val="680"/>
                        </a:spcBef>
                        <a:tabLst>
                          <a:tab pos="953769" algn="l"/>
                          <a:tab pos="1390650" algn="l"/>
                        </a:tabLst>
                      </a:pPr>
                      <a:r>
                        <a:rPr sz="800" dirty="0">
                          <a:solidFill>
                            <a:srgbClr val="231F20"/>
                          </a:solidFill>
                          <a:latin typeface="BIZ UDPゴシック"/>
                          <a:cs typeface="BIZ UDPゴシック"/>
                        </a:rPr>
                        <a:t>生年月日</a:t>
                      </a:r>
                      <a:r>
                        <a:rPr sz="800" spc="-30" dirty="0">
                          <a:solidFill>
                            <a:srgbClr val="231F20"/>
                          </a:solidFill>
                          <a:latin typeface="BIZ UDPゴシック"/>
                          <a:cs typeface="BIZ UDPゴシック"/>
                        </a:rPr>
                        <a:t> </a:t>
                      </a:r>
                      <a:r>
                        <a:rPr sz="850" spc="-50" dirty="0">
                          <a:solidFill>
                            <a:srgbClr val="231F20"/>
                          </a:solidFill>
                          <a:latin typeface="Arial"/>
                          <a:cs typeface="Arial"/>
                        </a:rPr>
                        <a:t>:</a:t>
                      </a:r>
                      <a:r>
                        <a:rPr sz="850" dirty="0">
                          <a:solidFill>
                            <a:srgbClr val="231F20"/>
                          </a:solidFill>
                          <a:latin typeface="Arial"/>
                          <a:cs typeface="Arial"/>
                        </a:rPr>
                        <a:t>	</a:t>
                      </a:r>
                      <a:r>
                        <a:rPr sz="850" spc="-50" dirty="0">
                          <a:solidFill>
                            <a:srgbClr val="231F20"/>
                          </a:solidFill>
                          <a:latin typeface="Arial"/>
                          <a:cs typeface="Arial"/>
                        </a:rPr>
                        <a:t>/</a:t>
                      </a:r>
                      <a:r>
                        <a:rPr sz="850" dirty="0">
                          <a:solidFill>
                            <a:srgbClr val="231F20"/>
                          </a:solidFill>
                          <a:latin typeface="Arial"/>
                          <a:cs typeface="Arial"/>
                        </a:rPr>
                        <a:t>	</a:t>
                      </a:r>
                      <a:r>
                        <a:rPr sz="850" spc="-50" dirty="0">
                          <a:solidFill>
                            <a:srgbClr val="231F20"/>
                          </a:solidFill>
                          <a:latin typeface="Arial"/>
                          <a:cs typeface="Arial"/>
                        </a:rPr>
                        <a:t>/</a:t>
                      </a:r>
                      <a:endParaRPr sz="850">
                        <a:latin typeface="Arial"/>
                        <a:cs typeface="Arial"/>
                      </a:endParaRPr>
                    </a:p>
                  </a:txBody>
                  <a:tcPr marL="0" marR="0" marT="86360" marB="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90805" marB="0">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extLst>
                  <a:ext uri="{0D108BD9-81ED-4DB2-BD59-A6C34878D82A}">
                    <a16:rowId xmlns:a16="http://schemas.microsoft.com/office/drawing/2014/main" val="10001"/>
                  </a:ext>
                </a:extLst>
              </a:tr>
              <a:tr h="287655">
                <a:tc>
                  <a:txBody>
                    <a:bodyPr/>
                    <a:lstStyle/>
                    <a:p>
                      <a:pPr marL="80010">
                        <a:lnSpc>
                          <a:spcPct val="100000"/>
                        </a:lnSpc>
                        <a:spcBef>
                          <a:spcPts val="680"/>
                        </a:spcBef>
                        <a:tabLst>
                          <a:tab pos="1055370" algn="l"/>
                        </a:tabLst>
                      </a:pPr>
                      <a:r>
                        <a:rPr sz="800" dirty="0">
                          <a:solidFill>
                            <a:srgbClr val="231F20"/>
                          </a:solidFill>
                          <a:latin typeface="BIZ UDPゴシック"/>
                          <a:cs typeface="BIZ UDPゴシック"/>
                        </a:rPr>
                        <a:t>発症時年齢</a:t>
                      </a:r>
                      <a:r>
                        <a:rPr sz="800" spc="-30" dirty="0">
                          <a:solidFill>
                            <a:srgbClr val="231F20"/>
                          </a:solidFill>
                          <a:latin typeface="BIZ UDPゴシック"/>
                          <a:cs typeface="BIZ UDPゴシック"/>
                        </a:rPr>
                        <a:t> </a:t>
                      </a:r>
                      <a:r>
                        <a:rPr sz="850" spc="-50" dirty="0">
                          <a:solidFill>
                            <a:srgbClr val="231F20"/>
                          </a:solidFill>
                          <a:latin typeface="Arial"/>
                          <a:cs typeface="Arial"/>
                        </a:rPr>
                        <a:t>:</a:t>
                      </a:r>
                      <a:r>
                        <a:rPr sz="850" dirty="0">
                          <a:solidFill>
                            <a:srgbClr val="231F20"/>
                          </a:solidFill>
                          <a:latin typeface="Arial"/>
                          <a:cs typeface="Arial"/>
                        </a:rPr>
                        <a:t>	</a:t>
                      </a:r>
                      <a:r>
                        <a:rPr sz="800" spc="-50" dirty="0">
                          <a:solidFill>
                            <a:srgbClr val="231F20"/>
                          </a:solidFill>
                          <a:latin typeface="BIZ UDPゴシック"/>
                          <a:cs typeface="BIZ UDPゴシック"/>
                        </a:rPr>
                        <a:t>歳</a:t>
                      </a:r>
                      <a:endParaRPr sz="800">
                        <a:latin typeface="BIZ UDPゴシック"/>
                        <a:cs typeface="BIZ UDPゴシック"/>
                      </a:endParaRPr>
                    </a:p>
                  </a:txBody>
                  <a:tcPr marL="0" marR="0" marT="86360"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marL="93345">
                        <a:lnSpc>
                          <a:spcPct val="100000"/>
                        </a:lnSpc>
                        <a:spcBef>
                          <a:spcPts val="715"/>
                        </a:spcBef>
                      </a:pPr>
                      <a:r>
                        <a:rPr sz="800" spc="50" dirty="0">
                          <a:solidFill>
                            <a:srgbClr val="231F20"/>
                          </a:solidFill>
                          <a:latin typeface="BIZ UDPゴシック"/>
                          <a:cs typeface="BIZ UDPゴシック"/>
                        </a:rPr>
                        <a:t>その他の病名：</a:t>
                      </a:r>
                      <a:endParaRPr sz="800">
                        <a:latin typeface="BIZ UDPゴシック"/>
                        <a:cs typeface="BIZ UDPゴシック"/>
                      </a:endParaRPr>
                    </a:p>
                  </a:txBody>
                  <a:tcPr marL="0" marR="0" marT="90805" marB="0">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2"/>
                  </a:ext>
                </a:extLst>
              </a:tr>
            </a:tbl>
          </a:graphicData>
        </a:graphic>
      </p:graphicFrame>
      <p:sp>
        <p:nvSpPr>
          <p:cNvPr id="17" name="object 17"/>
          <p:cNvSpPr txBox="1"/>
          <p:nvPr/>
        </p:nvSpPr>
        <p:spPr>
          <a:xfrm>
            <a:off x="175381"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24</a:t>
            </a:r>
            <a:endParaRPr sz="1200">
              <a:latin typeface="Arial Rounded MT Bold"/>
              <a:cs typeface="Arial Rounded MT Bold"/>
            </a:endParaRPr>
          </a:p>
        </p:txBody>
      </p:sp>
      <p:sp>
        <p:nvSpPr>
          <p:cNvPr id="18" name="object 18"/>
          <p:cNvSpPr txBox="1"/>
          <p:nvPr/>
        </p:nvSpPr>
        <p:spPr>
          <a:xfrm>
            <a:off x="10273345"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25</a:t>
            </a:r>
            <a:endParaRPr sz="1200">
              <a:latin typeface="Arial Rounded MT Bold"/>
              <a:cs typeface="Arial Rounded MT Bold"/>
            </a:endParaRPr>
          </a:p>
        </p:txBody>
      </p:sp>
      <p:sp>
        <p:nvSpPr>
          <p:cNvPr id="13" name="object 13"/>
          <p:cNvSpPr txBox="1"/>
          <p:nvPr/>
        </p:nvSpPr>
        <p:spPr>
          <a:xfrm>
            <a:off x="7396001" y="733601"/>
            <a:ext cx="2973705" cy="980440"/>
          </a:xfrm>
          <a:prstGeom prst="rect">
            <a:avLst/>
          </a:prstGeom>
        </p:spPr>
        <p:txBody>
          <a:bodyPr vert="horz" wrap="square" lIns="0" tIns="24765" rIns="0" bIns="0" rtlCol="0">
            <a:spAutoFit/>
          </a:bodyPr>
          <a:lstStyle/>
          <a:p>
            <a:pPr marL="12700">
              <a:lnSpc>
                <a:spcPct val="100000"/>
              </a:lnSpc>
              <a:spcBef>
                <a:spcPts val="195"/>
              </a:spcBef>
            </a:pPr>
            <a:r>
              <a:rPr sz="700" spc="50" dirty="0">
                <a:solidFill>
                  <a:srgbClr val="231F20"/>
                </a:solidFill>
                <a:latin typeface="BIZ UDPゴシック"/>
                <a:cs typeface="BIZ UDPゴシック"/>
              </a:rPr>
              <a:t>【管理目標】</a:t>
            </a:r>
            <a:r>
              <a:rPr sz="750" spc="-10" dirty="0">
                <a:solidFill>
                  <a:srgbClr val="231F20"/>
                </a:solidFill>
                <a:latin typeface="Arial"/>
                <a:cs typeface="Arial"/>
              </a:rPr>
              <a:t>LDL-</a:t>
            </a:r>
            <a:r>
              <a:rPr sz="750" dirty="0">
                <a:solidFill>
                  <a:srgbClr val="231F20"/>
                </a:solidFill>
                <a:latin typeface="Arial"/>
                <a:cs typeface="Arial"/>
              </a:rPr>
              <a:t>C</a:t>
            </a:r>
            <a:r>
              <a:rPr sz="700" dirty="0">
                <a:solidFill>
                  <a:srgbClr val="231F20"/>
                </a:solidFill>
                <a:latin typeface="BIZ UDPゴシック"/>
                <a:cs typeface="BIZ UDPゴシック"/>
              </a:rPr>
              <a:t>：</a:t>
            </a:r>
            <a:r>
              <a:rPr sz="750" dirty="0">
                <a:solidFill>
                  <a:srgbClr val="231F20"/>
                </a:solidFill>
                <a:latin typeface="Arial"/>
                <a:cs typeface="Arial"/>
              </a:rPr>
              <a:t>70mg/dL</a:t>
            </a:r>
            <a:r>
              <a:rPr sz="700" spc="-30" dirty="0">
                <a:solidFill>
                  <a:srgbClr val="231F20"/>
                </a:solidFill>
                <a:latin typeface="BIZ UDPゴシック"/>
                <a:cs typeface="BIZ UDPゴシック"/>
              </a:rPr>
              <a:t>未満、</a:t>
            </a:r>
            <a:r>
              <a:rPr sz="750" dirty="0">
                <a:solidFill>
                  <a:srgbClr val="231F20"/>
                </a:solidFill>
                <a:latin typeface="Arial"/>
                <a:cs typeface="Arial"/>
              </a:rPr>
              <a:t>HbA1c</a:t>
            </a:r>
            <a:r>
              <a:rPr sz="700" dirty="0">
                <a:solidFill>
                  <a:srgbClr val="231F20"/>
                </a:solidFill>
                <a:latin typeface="BIZ UDPゴシック"/>
                <a:cs typeface="BIZ UDPゴシック"/>
              </a:rPr>
              <a:t>：</a:t>
            </a:r>
            <a:r>
              <a:rPr sz="750" dirty="0">
                <a:solidFill>
                  <a:srgbClr val="231F20"/>
                </a:solidFill>
                <a:latin typeface="Arial"/>
                <a:cs typeface="Arial"/>
              </a:rPr>
              <a:t>7.0%</a:t>
            </a:r>
            <a:r>
              <a:rPr sz="700" spc="-25" dirty="0">
                <a:solidFill>
                  <a:srgbClr val="231F20"/>
                </a:solidFill>
                <a:latin typeface="BIZ UDPゴシック"/>
                <a:cs typeface="BIZ UDPゴシック"/>
              </a:rPr>
              <a:t>未満</a:t>
            </a:r>
            <a:endParaRPr sz="700">
              <a:latin typeface="BIZ UDPゴシック"/>
              <a:cs typeface="BIZ UDPゴシック"/>
            </a:endParaRPr>
          </a:p>
          <a:p>
            <a:pPr marL="459740">
              <a:lnSpc>
                <a:spcPct val="100000"/>
              </a:lnSpc>
              <a:spcBef>
                <a:spcPts val="85"/>
              </a:spcBef>
            </a:pPr>
            <a:r>
              <a:rPr sz="700" spc="320" dirty="0">
                <a:solidFill>
                  <a:srgbClr val="231F20"/>
                </a:solidFill>
                <a:latin typeface="BIZ UDPゴシック"/>
                <a:cs typeface="BIZ UDPゴシック"/>
              </a:rPr>
              <a:t>（</a:t>
            </a:r>
            <a:r>
              <a:rPr sz="700" spc="-30" dirty="0">
                <a:solidFill>
                  <a:srgbClr val="231F20"/>
                </a:solidFill>
                <a:latin typeface="BIZ UDPゴシック"/>
                <a:cs typeface="BIZ UDPゴシック"/>
              </a:rPr>
              <a:t>年齢なども考慮して判断</a:t>
            </a:r>
            <a:r>
              <a:rPr sz="700" spc="300" dirty="0">
                <a:solidFill>
                  <a:srgbClr val="231F20"/>
                </a:solidFill>
                <a:latin typeface="BIZ UDPゴシック"/>
                <a:cs typeface="BIZ UDPゴシック"/>
              </a:rPr>
              <a:t>）</a:t>
            </a:r>
            <a:endParaRPr sz="700">
              <a:latin typeface="BIZ UDPゴシック"/>
              <a:cs typeface="BIZ UDPゴシック"/>
            </a:endParaRPr>
          </a:p>
          <a:p>
            <a:pPr marL="496570" marR="5080" indent="4445">
              <a:lnSpc>
                <a:spcPts val="940"/>
              </a:lnSpc>
              <a:spcBef>
                <a:spcPts val="75"/>
              </a:spcBef>
            </a:pPr>
            <a:r>
              <a:rPr sz="700" spc="-40" dirty="0">
                <a:solidFill>
                  <a:srgbClr val="231F20"/>
                </a:solidFill>
                <a:latin typeface="BIZ UDPゴシック"/>
                <a:cs typeface="BIZ UDPゴシック"/>
              </a:rPr>
              <a:t>血圧：</a:t>
            </a:r>
            <a:r>
              <a:rPr sz="750" spc="-65" dirty="0">
                <a:solidFill>
                  <a:srgbClr val="231F20"/>
                </a:solidFill>
                <a:latin typeface="Arial"/>
                <a:cs typeface="Arial"/>
              </a:rPr>
              <a:t>130/80mmHg</a:t>
            </a:r>
            <a:r>
              <a:rPr sz="700" spc="-100" dirty="0">
                <a:solidFill>
                  <a:srgbClr val="231F20"/>
                </a:solidFill>
                <a:latin typeface="BIZ UDPゴシック"/>
                <a:cs typeface="BIZ UDPゴシック"/>
              </a:rPr>
              <a:t>未満</a:t>
            </a:r>
            <a:r>
              <a:rPr sz="700" spc="-10" dirty="0">
                <a:solidFill>
                  <a:srgbClr val="231F20"/>
                </a:solidFill>
                <a:latin typeface="BIZ UDPゴシック"/>
                <a:cs typeface="BIZ UDPゴシック"/>
              </a:rPr>
              <a:t>（</a:t>
            </a:r>
            <a:r>
              <a:rPr sz="750" spc="-10" dirty="0">
                <a:solidFill>
                  <a:srgbClr val="231F20"/>
                </a:solidFill>
                <a:latin typeface="Arial"/>
                <a:cs typeface="Arial"/>
              </a:rPr>
              <a:t>75</a:t>
            </a:r>
            <a:r>
              <a:rPr sz="700" spc="-50" dirty="0">
                <a:solidFill>
                  <a:srgbClr val="231F20"/>
                </a:solidFill>
                <a:latin typeface="BIZ UDPゴシック"/>
                <a:cs typeface="BIZ UDPゴシック"/>
              </a:rPr>
              <a:t>歳未満</a:t>
            </a:r>
            <a:r>
              <a:rPr sz="700" spc="-70" dirty="0">
                <a:solidFill>
                  <a:srgbClr val="231F20"/>
                </a:solidFill>
                <a:latin typeface="BIZ UDPゴシック"/>
                <a:cs typeface="BIZ UDPゴシック"/>
              </a:rPr>
              <a:t>）•</a:t>
            </a:r>
            <a:r>
              <a:rPr sz="750" spc="-70" dirty="0">
                <a:solidFill>
                  <a:srgbClr val="231F20"/>
                </a:solidFill>
                <a:latin typeface="Arial"/>
                <a:cs typeface="Arial"/>
              </a:rPr>
              <a:t>140/90mmHg</a:t>
            </a:r>
            <a:r>
              <a:rPr sz="700" spc="-100" dirty="0">
                <a:solidFill>
                  <a:srgbClr val="231F20"/>
                </a:solidFill>
                <a:latin typeface="BIZ UDPゴシック"/>
                <a:cs typeface="BIZ UDPゴシック"/>
              </a:rPr>
              <a:t>未満</a:t>
            </a:r>
            <a:r>
              <a:rPr sz="700" spc="-10" dirty="0">
                <a:solidFill>
                  <a:srgbClr val="231F20"/>
                </a:solidFill>
                <a:latin typeface="BIZ UDPゴシック"/>
                <a:cs typeface="BIZ UDPゴシック"/>
              </a:rPr>
              <a:t>（</a:t>
            </a:r>
            <a:r>
              <a:rPr sz="750" spc="-10" dirty="0">
                <a:solidFill>
                  <a:srgbClr val="231F20"/>
                </a:solidFill>
                <a:latin typeface="Arial"/>
                <a:cs typeface="Arial"/>
              </a:rPr>
              <a:t>75</a:t>
            </a:r>
            <a:r>
              <a:rPr sz="700" spc="-60" dirty="0">
                <a:solidFill>
                  <a:srgbClr val="231F20"/>
                </a:solidFill>
                <a:latin typeface="BIZ UDPゴシック"/>
                <a:cs typeface="BIZ UDPゴシック"/>
              </a:rPr>
              <a:t>歳以上</a:t>
            </a:r>
            <a:r>
              <a:rPr sz="700" spc="265" dirty="0">
                <a:solidFill>
                  <a:srgbClr val="231F20"/>
                </a:solidFill>
                <a:latin typeface="BIZ UDPゴシック"/>
                <a:cs typeface="BIZ UDPゴシック"/>
              </a:rPr>
              <a:t>）</a:t>
            </a:r>
            <a:r>
              <a:rPr sz="700" spc="-45" dirty="0">
                <a:solidFill>
                  <a:srgbClr val="231F20"/>
                </a:solidFill>
                <a:latin typeface="BIZ UDPゴシック"/>
                <a:cs typeface="BIZ UDPゴシック"/>
              </a:rPr>
              <a:t>ストロングスタチンを最大耐用量で継続する</a:t>
            </a:r>
            <a:endParaRPr sz="700">
              <a:latin typeface="BIZ UDPゴシック"/>
              <a:cs typeface="BIZ UDPゴシック"/>
            </a:endParaRPr>
          </a:p>
          <a:p>
            <a:pPr marR="41275" algn="r">
              <a:lnSpc>
                <a:spcPct val="100000"/>
              </a:lnSpc>
              <a:spcBef>
                <a:spcPts val="20"/>
              </a:spcBef>
            </a:pPr>
            <a:r>
              <a:rPr sz="700" spc="50" dirty="0">
                <a:solidFill>
                  <a:srgbClr val="231F20"/>
                </a:solidFill>
                <a:latin typeface="BIZ UDPゴシック"/>
                <a:cs typeface="BIZ UDPゴシック"/>
              </a:rPr>
              <a:t>【治療方針】</a:t>
            </a:r>
            <a:r>
              <a:rPr sz="750" spc="-50" dirty="0">
                <a:solidFill>
                  <a:srgbClr val="231F20"/>
                </a:solidFill>
                <a:latin typeface="Arial"/>
                <a:cs typeface="Arial"/>
              </a:rPr>
              <a:t>LDL-</a:t>
            </a:r>
            <a:r>
              <a:rPr sz="750" spc="-25" dirty="0">
                <a:solidFill>
                  <a:srgbClr val="231F20"/>
                </a:solidFill>
                <a:latin typeface="Arial"/>
                <a:cs typeface="Arial"/>
              </a:rPr>
              <a:t>C</a:t>
            </a:r>
            <a:r>
              <a:rPr sz="700" spc="-25" dirty="0">
                <a:solidFill>
                  <a:srgbClr val="231F20"/>
                </a:solidFill>
                <a:latin typeface="BIZ UDPゴシック"/>
                <a:cs typeface="BIZ UDPゴシック"/>
              </a:rPr>
              <a:t>：</a:t>
            </a:r>
            <a:r>
              <a:rPr sz="750" spc="-25" dirty="0">
                <a:solidFill>
                  <a:srgbClr val="231F20"/>
                </a:solidFill>
                <a:latin typeface="Arial"/>
                <a:cs typeface="Arial"/>
              </a:rPr>
              <a:t>70mg/dL</a:t>
            </a:r>
            <a:r>
              <a:rPr sz="700" spc="-114" dirty="0">
                <a:solidFill>
                  <a:srgbClr val="231F20"/>
                </a:solidFill>
                <a:latin typeface="BIZ UDPゴシック"/>
                <a:cs typeface="BIZ UDPゴシック"/>
              </a:rPr>
              <a:t>以上の場合は、下記に従い脂質低下療法を強化する</a:t>
            </a:r>
            <a:endParaRPr sz="700">
              <a:latin typeface="BIZ UDPゴシック"/>
              <a:cs typeface="BIZ UDPゴシック"/>
            </a:endParaRPr>
          </a:p>
          <a:p>
            <a:pPr marR="43815" algn="r">
              <a:lnSpc>
                <a:spcPct val="100000"/>
              </a:lnSpc>
              <a:spcBef>
                <a:spcPts val="50"/>
              </a:spcBef>
            </a:pPr>
            <a:r>
              <a:rPr sz="700" spc="-75" dirty="0">
                <a:solidFill>
                  <a:srgbClr val="231F20"/>
                </a:solidFill>
                <a:latin typeface="BIZ UDPゴシック"/>
                <a:cs typeface="BIZ UDPゴシック"/>
              </a:rPr>
              <a:t>①エゼチミブ追加</a:t>
            </a:r>
            <a:r>
              <a:rPr sz="700" spc="-30" dirty="0">
                <a:solidFill>
                  <a:srgbClr val="231F20"/>
                </a:solidFill>
                <a:latin typeface="BIZ UDPゴシック"/>
                <a:cs typeface="BIZ UDPゴシック"/>
              </a:rPr>
              <a:t>（</a:t>
            </a:r>
            <a:r>
              <a:rPr sz="750" spc="-30" dirty="0">
                <a:solidFill>
                  <a:srgbClr val="231F20"/>
                </a:solidFill>
                <a:latin typeface="Arial"/>
                <a:cs typeface="Arial"/>
              </a:rPr>
              <a:t>10mg</a:t>
            </a:r>
            <a:r>
              <a:rPr sz="700" spc="-50" dirty="0">
                <a:solidFill>
                  <a:srgbClr val="231F20"/>
                </a:solidFill>
                <a:latin typeface="BIZ UDPゴシック"/>
                <a:cs typeface="BIZ UDPゴシック"/>
              </a:rPr>
              <a:t>または配合剤</a:t>
            </a:r>
            <a:r>
              <a:rPr sz="700" spc="125" dirty="0">
                <a:solidFill>
                  <a:srgbClr val="231F20"/>
                </a:solidFill>
                <a:latin typeface="BIZ UDPゴシック"/>
                <a:cs typeface="BIZ UDPゴシック"/>
              </a:rPr>
              <a:t>）</a:t>
            </a:r>
            <a:r>
              <a:rPr sz="700" spc="-20" dirty="0">
                <a:solidFill>
                  <a:srgbClr val="231F20"/>
                </a:solidFill>
                <a:latin typeface="BIZ UDPゴシック"/>
                <a:cs typeface="BIZ UDPゴシック"/>
              </a:rPr>
              <a:t>②スタチン</a:t>
            </a:r>
            <a:r>
              <a:rPr sz="750" spc="-20" dirty="0">
                <a:solidFill>
                  <a:srgbClr val="231F20"/>
                </a:solidFill>
                <a:latin typeface="Arial"/>
                <a:cs typeface="Arial"/>
              </a:rPr>
              <a:t>FH</a:t>
            </a:r>
            <a:r>
              <a:rPr sz="700" spc="-45" dirty="0">
                <a:solidFill>
                  <a:srgbClr val="231F20"/>
                </a:solidFill>
                <a:latin typeface="BIZ UDPゴシック"/>
                <a:cs typeface="BIZ UDPゴシック"/>
              </a:rPr>
              <a:t>用量へ増量</a:t>
            </a:r>
            <a:endParaRPr sz="700">
              <a:latin typeface="BIZ UDPゴシック"/>
              <a:cs typeface="BIZ UDPゴシック"/>
            </a:endParaRPr>
          </a:p>
          <a:p>
            <a:pPr marL="462280">
              <a:lnSpc>
                <a:spcPct val="100000"/>
              </a:lnSpc>
              <a:spcBef>
                <a:spcPts val="50"/>
              </a:spcBef>
            </a:pPr>
            <a:r>
              <a:rPr sz="700" spc="270" dirty="0">
                <a:solidFill>
                  <a:srgbClr val="231F20"/>
                </a:solidFill>
                <a:latin typeface="BIZ UDPゴシック"/>
                <a:cs typeface="BIZ UDPゴシック"/>
              </a:rPr>
              <a:t>（</a:t>
            </a:r>
            <a:r>
              <a:rPr sz="700" spc="-75" dirty="0">
                <a:solidFill>
                  <a:srgbClr val="231F20"/>
                </a:solidFill>
                <a:latin typeface="BIZ UDPゴシック"/>
                <a:cs typeface="BIZ UDPゴシック"/>
              </a:rPr>
              <a:t>適宜判断</a:t>
            </a:r>
            <a:r>
              <a:rPr sz="700" spc="300" dirty="0">
                <a:solidFill>
                  <a:srgbClr val="231F20"/>
                </a:solidFill>
                <a:latin typeface="BIZ UDPゴシック"/>
                <a:cs typeface="BIZ UDPゴシック"/>
              </a:rPr>
              <a:t>）</a:t>
            </a:r>
            <a:r>
              <a:rPr sz="700" spc="-50" dirty="0">
                <a:solidFill>
                  <a:srgbClr val="231F20"/>
                </a:solidFill>
                <a:latin typeface="BIZ UDPゴシック"/>
                <a:cs typeface="BIZ UDPゴシック"/>
              </a:rPr>
              <a:t> ③</a:t>
            </a:r>
            <a:r>
              <a:rPr sz="750" spc="-45" dirty="0">
                <a:solidFill>
                  <a:srgbClr val="231F20"/>
                </a:solidFill>
                <a:latin typeface="Arial"/>
                <a:cs typeface="Arial"/>
              </a:rPr>
              <a:t>PCSK9</a:t>
            </a:r>
            <a:r>
              <a:rPr sz="700" spc="-65" dirty="0">
                <a:solidFill>
                  <a:srgbClr val="231F20"/>
                </a:solidFill>
                <a:latin typeface="BIZ UDPゴシック"/>
                <a:cs typeface="BIZ UDPゴシック"/>
              </a:rPr>
              <a:t>阻害薬の導入</a:t>
            </a:r>
            <a:endParaRPr sz="700">
              <a:latin typeface="BIZ UDPゴシック"/>
              <a:cs typeface="BIZ UDPゴシック"/>
            </a:endParaRPr>
          </a:p>
          <a:p>
            <a:pPr marL="501015">
              <a:lnSpc>
                <a:spcPct val="100000"/>
              </a:lnSpc>
              <a:spcBef>
                <a:spcPts val="100"/>
              </a:spcBef>
            </a:pPr>
            <a:r>
              <a:rPr sz="600" spc="-35" dirty="0">
                <a:solidFill>
                  <a:srgbClr val="231F20"/>
                </a:solidFill>
                <a:latin typeface="BIZ UDPゴシック"/>
                <a:cs typeface="BIZ UDPゴシック"/>
              </a:rPr>
              <a:t>※投薬内容の変更や有害事象などの連絡事項があれば、備考欄へ記入</a:t>
            </a:r>
            <a:endParaRPr sz="600">
              <a:latin typeface="BIZ UDPゴシック"/>
              <a:cs typeface="BIZ UDPゴシック"/>
            </a:endParaRPr>
          </a:p>
        </p:txBody>
      </p:sp>
      <p:sp>
        <p:nvSpPr>
          <p:cNvPr id="14" name="object 14"/>
          <p:cNvSpPr txBox="1"/>
          <p:nvPr/>
        </p:nvSpPr>
        <p:spPr>
          <a:xfrm>
            <a:off x="5693398" y="824698"/>
            <a:ext cx="1681480" cy="439420"/>
          </a:xfrm>
          <a:prstGeom prst="rect">
            <a:avLst/>
          </a:prstGeom>
        </p:spPr>
        <p:txBody>
          <a:bodyPr vert="horz" wrap="square" lIns="0" tIns="12700" rIns="0" bIns="0" rtlCol="0">
            <a:spAutoFit/>
          </a:bodyPr>
          <a:lstStyle/>
          <a:p>
            <a:pPr marL="66675">
              <a:lnSpc>
                <a:spcPct val="100000"/>
              </a:lnSpc>
              <a:spcBef>
                <a:spcPts val="100"/>
              </a:spcBef>
            </a:pPr>
            <a:r>
              <a:rPr sz="800" spc="55" dirty="0">
                <a:solidFill>
                  <a:srgbClr val="231F20"/>
                </a:solidFill>
                <a:latin typeface="BIZ UDPゴシック"/>
                <a:cs typeface="BIZ UDPゴシック"/>
              </a:rPr>
              <a:t>急性期病院：</a:t>
            </a:r>
            <a:endParaRPr sz="800">
              <a:latin typeface="BIZ UDPゴシック"/>
              <a:cs typeface="BIZ UDPゴシック"/>
            </a:endParaRPr>
          </a:p>
          <a:p>
            <a:pPr>
              <a:lnSpc>
                <a:spcPct val="100000"/>
              </a:lnSpc>
              <a:spcBef>
                <a:spcPts val="229"/>
              </a:spcBef>
            </a:pPr>
            <a:endParaRPr sz="800">
              <a:latin typeface="BIZ UDPゴシック"/>
              <a:cs typeface="BIZ UDPゴシック"/>
            </a:endParaRPr>
          </a:p>
          <a:p>
            <a:pPr marL="66675">
              <a:lnSpc>
                <a:spcPct val="100000"/>
              </a:lnSpc>
            </a:pPr>
            <a:r>
              <a:rPr sz="850" spc="120" dirty="0">
                <a:solidFill>
                  <a:srgbClr val="231F20"/>
                </a:solidFill>
                <a:latin typeface="Arial"/>
                <a:cs typeface="Arial"/>
              </a:rPr>
              <a:t>ID</a:t>
            </a:r>
            <a:r>
              <a:rPr sz="800" spc="120" dirty="0">
                <a:solidFill>
                  <a:srgbClr val="231F20"/>
                </a:solidFill>
                <a:latin typeface="BIZ UDPゴシック"/>
                <a:cs typeface="BIZ UDPゴシック"/>
              </a:rPr>
              <a:t>：</a:t>
            </a:r>
            <a:endParaRPr sz="800">
              <a:latin typeface="BIZ UDPゴシック"/>
              <a:cs typeface="BIZ UDPゴシック"/>
            </a:endParaRPr>
          </a:p>
        </p:txBody>
      </p:sp>
      <p:sp>
        <p:nvSpPr>
          <p:cNvPr id="15" name="object 15"/>
          <p:cNvSpPr txBox="1"/>
          <p:nvPr/>
        </p:nvSpPr>
        <p:spPr>
          <a:xfrm>
            <a:off x="5693398" y="1400684"/>
            <a:ext cx="1681480" cy="147320"/>
          </a:xfrm>
          <a:prstGeom prst="rect">
            <a:avLst/>
          </a:prstGeom>
        </p:spPr>
        <p:txBody>
          <a:bodyPr vert="horz" wrap="square" lIns="0" tIns="12700" rIns="0" bIns="0" rtlCol="0">
            <a:spAutoFit/>
          </a:bodyPr>
          <a:lstStyle/>
          <a:p>
            <a:pPr marL="66675">
              <a:lnSpc>
                <a:spcPct val="100000"/>
              </a:lnSpc>
              <a:spcBef>
                <a:spcPts val="100"/>
              </a:spcBef>
            </a:pPr>
            <a:r>
              <a:rPr sz="800" spc="50" dirty="0">
                <a:solidFill>
                  <a:srgbClr val="231F20"/>
                </a:solidFill>
                <a:latin typeface="BIZ UDPゴシック"/>
                <a:cs typeface="BIZ UDPゴシック"/>
              </a:rPr>
              <a:t>かかりつけ医：</a:t>
            </a:r>
            <a:endParaRPr sz="800">
              <a:latin typeface="BIZ UDPゴシック"/>
              <a:cs typeface="BIZ UDPゴシック"/>
            </a:endParaRPr>
          </a:p>
        </p:txBody>
      </p:sp>
      <p:sp>
        <p:nvSpPr>
          <p:cNvPr id="16" name="object 16"/>
          <p:cNvSpPr txBox="1">
            <a:spLocks noGrp="1"/>
          </p:cNvSpPr>
          <p:nvPr>
            <p:ph type="title"/>
          </p:nvPr>
        </p:nvSpPr>
        <p:spPr>
          <a:prstGeom prst="rect">
            <a:avLst/>
          </a:prstGeom>
        </p:spPr>
        <p:txBody>
          <a:bodyPr vert="horz" wrap="square" lIns="0" tIns="12700" rIns="0" bIns="0" rtlCol="0">
            <a:spAutoFit/>
          </a:bodyPr>
          <a:lstStyle/>
          <a:p>
            <a:pPr marL="15240">
              <a:lnSpc>
                <a:spcPct val="100000"/>
              </a:lnSpc>
              <a:spcBef>
                <a:spcPts val="100"/>
              </a:spcBef>
            </a:pPr>
            <a:r>
              <a:rPr spc="-60" dirty="0"/>
              <a:t>群馬県</a:t>
            </a:r>
            <a:r>
              <a:rPr spc="-45" dirty="0"/>
              <a:t>ACS-CCS</a:t>
            </a:r>
            <a:r>
              <a:rPr spc="-60" dirty="0"/>
              <a:t>地域医療連携パス②</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object 18">
            <a:extLst>
              <a:ext uri="{FF2B5EF4-FFF2-40B4-BE49-F238E27FC236}">
                <a16:creationId xmlns:a16="http://schemas.microsoft.com/office/drawing/2014/main" id="{D874E21A-5F0D-B093-F86B-5CB9647ECD24}"/>
              </a:ext>
            </a:extLst>
          </p:cNvPr>
          <p:cNvGrpSpPr/>
          <p:nvPr/>
        </p:nvGrpSpPr>
        <p:grpSpPr>
          <a:xfrm>
            <a:off x="337999" y="0"/>
            <a:ext cx="4626610" cy="612140"/>
            <a:chOff x="337999" y="0"/>
            <a:chExt cx="4626610" cy="612140"/>
          </a:xfrm>
        </p:grpSpPr>
        <p:sp>
          <p:nvSpPr>
            <p:cNvPr id="39" name="object 19">
              <a:extLst>
                <a:ext uri="{FF2B5EF4-FFF2-40B4-BE49-F238E27FC236}">
                  <a16:creationId xmlns:a16="http://schemas.microsoft.com/office/drawing/2014/main" id="{3A8A48CE-F65B-D924-D91D-46C5E1398B6D}"/>
                </a:ext>
              </a:extLst>
            </p:cNvPr>
            <p:cNvSpPr/>
            <p:nvPr/>
          </p:nvSpPr>
          <p:spPr>
            <a:xfrm>
              <a:off x="337997" y="12"/>
              <a:ext cx="4626610" cy="612140"/>
            </a:xfrm>
            <a:custGeom>
              <a:avLst/>
              <a:gdLst/>
              <a:ahLst/>
              <a:cxnLst/>
              <a:rect l="l" t="t" r="r" b="b"/>
              <a:pathLst>
                <a:path w="4626610" h="612140">
                  <a:moveTo>
                    <a:pt x="4626000" y="0"/>
                  </a:moveTo>
                  <a:lnTo>
                    <a:pt x="0" y="0"/>
                  </a:lnTo>
                  <a:lnTo>
                    <a:pt x="0" y="432003"/>
                  </a:lnTo>
                  <a:lnTo>
                    <a:pt x="6426" y="479856"/>
                  </a:lnTo>
                  <a:lnTo>
                    <a:pt x="24574" y="522846"/>
                  </a:lnTo>
                  <a:lnTo>
                    <a:pt x="52717" y="559282"/>
                  </a:lnTo>
                  <a:lnTo>
                    <a:pt x="89141" y="587425"/>
                  </a:lnTo>
                  <a:lnTo>
                    <a:pt x="132143" y="605574"/>
                  </a:lnTo>
                  <a:lnTo>
                    <a:pt x="179997" y="612000"/>
                  </a:lnTo>
                  <a:lnTo>
                    <a:pt x="4446003" y="612000"/>
                  </a:lnTo>
                  <a:lnTo>
                    <a:pt x="4493857" y="605574"/>
                  </a:lnTo>
                  <a:lnTo>
                    <a:pt x="4536846" y="587425"/>
                  </a:lnTo>
                  <a:lnTo>
                    <a:pt x="4573282" y="559282"/>
                  </a:lnTo>
                  <a:lnTo>
                    <a:pt x="4601426" y="522846"/>
                  </a:lnTo>
                  <a:lnTo>
                    <a:pt x="4619561" y="479856"/>
                  </a:lnTo>
                  <a:lnTo>
                    <a:pt x="4626000" y="432003"/>
                  </a:lnTo>
                  <a:lnTo>
                    <a:pt x="4626000" y="0"/>
                  </a:lnTo>
                  <a:close/>
                </a:path>
              </a:pathLst>
            </a:custGeom>
            <a:solidFill>
              <a:srgbClr val="F05A88"/>
            </a:solidFill>
          </p:spPr>
          <p:txBody>
            <a:bodyPr wrap="square" lIns="0" tIns="0" rIns="0" bIns="0" rtlCol="0"/>
            <a:lstStyle/>
            <a:p>
              <a:endParaRPr/>
            </a:p>
          </p:txBody>
        </p:sp>
        <p:sp>
          <p:nvSpPr>
            <p:cNvPr id="40" name="object 20">
              <a:extLst>
                <a:ext uri="{FF2B5EF4-FFF2-40B4-BE49-F238E27FC236}">
                  <a16:creationId xmlns:a16="http://schemas.microsoft.com/office/drawing/2014/main" id="{4946D96F-6B81-C45C-5A23-DDE4ED889346}"/>
                </a:ext>
              </a:extLst>
            </p:cNvPr>
            <p:cNvSpPr/>
            <p:nvPr/>
          </p:nvSpPr>
          <p:spPr>
            <a:xfrm>
              <a:off x="511682" y="230102"/>
              <a:ext cx="275590" cy="224154"/>
            </a:xfrm>
            <a:custGeom>
              <a:avLst/>
              <a:gdLst/>
              <a:ahLst/>
              <a:cxnLst/>
              <a:rect l="l" t="t" r="r" b="b"/>
              <a:pathLst>
                <a:path w="275590" h="224154">
                  <a:moveTo>
                    <a:pt x="222309" y="0"/>
                  </a:moveTo>
                  <a:lnTo>
                    <a:pt x="207984" y="0"/>
                  </a:lnTo>
                  <a:lnTo>
                    <a:pt x="201685" y="965"/>
                  </a:lnTo>
                  <a:lnTo>
                    <a:pt x="162749" y="24782"/>
                  </a:lnTo>
                  <a:lnTo>
                    <a:pt x="148459" y="43814"/>
                  </a:lnTo>
                  <a:lnTo>
                    <a:pt x="143239" y="46570"/>
                  </a:lnTo>
                  <a:lnTo>
                    <a:pt x="132051" y="46570"/>
                  </a:lnTo>
                  <a:lnTo>
                    <a:pt x="126818" y="43814"/>
                  </a:lnTo>
                  <a:lnTo>
                    <a:pt x="121776" y="36423"/>
                  </a:lnTo>
                  <a:lnTo>
                    <a:pt x="112564" y="24782"/>
                  </a:lnTo>
                  <a:lnTo>
                    <a:pt x="79688" y="2882"/>
                  </a:lnTo>
                  <a:lnTo>
                    <a:pt x="67344" y="0"/>
                  </a:lnTo>
                  <a:lnTo>
                    <a:pt x="53006" y="0"/>
                  </a:lnTo>
                  <a:lnTo>
                    <a:pt x="13588" y="22917"/>
                  </a:lnTo>
                  <a:lnTo>
                    <a:pt x="0" y="66190"/>
                  </a:lnTo>
                  <a:lnTo>
                    <a:pt x="1368" y="79082"/>
                  </a:lnTo>
                  <a:lnTo>
                    <a:pt x="13120" y="111841"/>
                  </a:lnTo>
                  <a:lnTo>
                    <a:pt x="34418" y="140177"/>
                  </a:lnTo>
                  <a:lnTo>
                    <a:pt x="63895" y="166934"/>
                  </a:lnTo>
                  <a:lnTo>
                    <a:pt x="137651" y="223672"/>
                  </a:lnTo>
                  <a:lnTo>
                    <a:pt x="211413" y="166933"/>
                  </a:lnTo>
                  <a:lnTo>
                    <a:pt x="240888" y="140173"/>
                  </a:lnTo>
                  <a:lnTo>
                    <a:pt x="262188" y="111836"/>
                  </a:lnTo>
                  <a:lnTo>
                    <a:pt x="273948" y="79082"/>
                  </a:lnTo>
                  <a:lnTo>
                    <a:pt x="275309" y="66197"/>
                  </a:lnTo>
                  <a:lnTo>
                    <a:pt x="274662" y="53865"/>
                  </a:lnTo>
                  <a:lnTo>
                    <a:pt x="254674" y="15419"/>
                  </a:lnTo>
                  <a:lnTo>
                    <a:pt x="222309" y="0"/>
                  </a:lnTo>
                  <a:close/>
                </a:path>
              </a:pathLst>
            </a:custGeom>
            <a:solidFill>
              <a:srgbClr val="FBD4DA"/>
            </a:solidFill>
          </p:spPr>
          <p:txBody>
            <a:bodyPr wrap="square" lIns="0" tIns="0" rIns="0" bIns="0" rtlCol="0"/>
            <a:lstStyle/>
            <a:p>
              <a:endParaRPr/>
            </a:p>
          </p:txBody>
        </p:sp>
        <p:pic>
          <p:nvPicPr>
            <p:cNvPr id="41" name="object 21">
              <a:extLst>
                <a:ext uri="{FF2B5EF4-FFF2-40B4-BE49-F238E27FC236}">
                  <a16:creationId xmlns:a16="http://schemas.microsoft.com/office/drawing/2014/main" id="{9E52615A-F3EC-8304-0A63-1618830CD6EB}"/>
                </a:ext>
              </a:extLst>
            </p:cNvPr>
            <p:cNvPicPr/>
            <p:nvPr/>
          </p:nvPicPr>
          <p:blipFill>
            <a:blip r:embed="rId2" cstate="print"/>
            <a:stretch>
              <a:fillRect/>
            </a:stretch>
          </p:blipFill>
          <p:spPr>
            <a:xfrm>
              <a:off x="570447" y="302607"/>
              <a:ext cx="156955" cy="71768"/>
            </a:xfrm>
            <a:prstGeom prst="rect">
              <a:avLst/>
            </a:prstGeom>
          </p:spPr>
        </p:pic>
      </p:grpSp>
      <p:sp>
        <p:nvSpPr>
          <p:cNvPr id="35" name="object 5">
            <a:extLst>
              <a:ext uri="{FF2B5EF4-FFF2-40B4-BE49-F238E27FC236}">
                <a16:creationId xmlns:a16="http://schemas.microsoft.com/office/drawing/2014/main" id="{EED8034D-C66F-C767-3F09-33DC1E317716}"/>
              </a:ext>
            </a:extLst>
          </p:cNvPr>
          <p:cNvSpPr/>
          <p:nvPr/>
        </p:nvSpPr>
        <p:spPr>
          <a:xfrm>
            <a:off x="308609" y="723519"/>
            <a:ext cx="4626610" cy="765324"/>
          </a:xfrm>
          <a:custGeom>
            <a:avLst/>
            <a:gdLst/>
            <a:ahLst/>
            <a:cxnLst/>
            <a:rect l="l" t="t" r="r" b="b"/>
            <a:pathLst>
              <a:path w="4626609" h="396240">
                <a:moveTo>
                  <a:pt x="4427994" y="0"/>
                </a:moveTo>
                <a:lnTo>
                  <a:pt x="179997" y="0"/>
                </a:lnTo>
                <a:lnTo>
                  <a:pt x="132144" y="7073"/>
                </a:lnTo>
                <a:lnTo>
                  <a:pt x="89146" y="27035"/>
                </a:lnTo>
                <a:lnTo>
                  <a:pt x="52717" y="57997"/>
                </a:lnTo>
                <a:lnTo>
                  <a:pt x="24573" y="98072"/>
                </a:lnTo>
                <a:lnTo>
                  <a:pt x="6429" y="145370"/>
                </a:lnTo>
                <a:lnTo>
                  <a:pt x="0" y="198005"/>
                </a:lnTo>
                <a:lnTo>
                  <a:pt x="6429" y="250640"/>
                </a:lnTo>
                <a:lnTo>
                  <a:pt x="24573" y="297939"/>
                </a:lnTo>
                <a:lnTo>
                  <a:pt x="52717" y="338013"/>
                </a:lnTo>
                <a:lnTo>
                  <a:pt x="89146" y="368975"/>
                </a:lnTo>
                <a:lnTo>
                  <a:pt x="132144" y="388937"/>
                </a:lnTo>
                <a:lnTo>
                  <a:pt x="179997" y="396011"/>
                </a:lnTo>
                <a:lnTo>
                  <a:pt x="4427994" y="396011"/>
                </a:lnTo>
                <a:lnTo>
                  <a:pt x="4473396" y="390781"/>
                </a:lnTo>
                <a:lnTo>
                  <a:pt x="4515074" y="375884"/>
                </a:lnTo>
                <a:lnTo>
                  <a:pt x="4551838" y="352509"/>
                </a:lnTo>
                <a:lnTo>
                  <a:pt x="4582502" y="321844"/>
                </a:lnTo>
                <a:lnTo>
                  <a:pt x="4605875" y="285079"/>
                </a:lnTo>
                <a:lnTo>
                  <a:pt x="4620771" y="243403"/>
                </a:lnTo>
                <a:lnTo>
                  <a:pt x="4626000" y="198005"/>
                </a:lnTo>
                <a:lnTo>
                  <a:pt x="4620771" y="152607"/>
                </a:lnTo>
                <a:lnTo>
                  <a:pt x="4605875" y="110931"/>
                </a:lnTo>
                <a:lnTo>
                  <a:pt x="4582502" y="74166"/>
                </a:lnTo>
                <a:lnTo>
                  <a:pt x="4551838" y="43502"/>
                </a:lnTo>
                <a:lnTo>
                  <a:pt x="4515074" y="20127"/>
                </a:lnTo>
                <a:lnTo>
                  <a:pt x="4473396" y="5229"/>
                </a:lnTo>
                <a:lnTo>
                  <a:pt x="4427994" y="0"/>
                </a:lnTo>
                <a:close/>
              </a:path>
            </a:pathLst>
          </a:custGeom>
          <a:solidFill>
            <a:srgbClr val="E0D5EA"/>
          </a:solidFill>
        </p:spPr>
        <p:txBody>
          <a:bodyPr wrap="square" lIns="0" tIns="0" rIns="0" bIns="0" rtlCol="0"/>
          <a:lstStyle/>
          <a:p>
            <a:endParaRPr/>
          </a:p>
        </p:txBody>
      </p:sp>
      <p:sp>
        <p:nvSpPr>
          <p:cNvPr id="2" name="object 2"/>
          <p:cNvSpPr/>
          <p:nvPr/>
        </p:nvSpPr>
        <p:spPr>
          <a:xfrm>
            <a:off x="9194571" y="5619953"/>
            <a:ext cx="1461770" cy="695960"/>
          </a:xfrm>
          <a:custGeom>
            <a:avLst/>
            <a:gdLst/>
            <a:ahLst/>
            <a:cxnLst/>
            <a:rect l="l" t="t" r="r" b="b"/>
            <a:pathLst>
              <a:path w="1461770" h="695960">
                <a:moveTo>
                  <a:pt x="380390" y="190207"/>
                </a:moveTo>
                <a:lnTo>
                  <a:pt x="375361" y="146596"/>
                </a:lnTo>
                <a:lnTo>
                  <a:pt x="361048" y="106565"/>
                </a:lnTo>
                <a:lnTo>
                  <a:pt x="338607" y="71247"/>
                </a:lnTo>
                <a:lnTo>
                  <a:pt x="309143" y="41795"/>
                </a:lnTo>
                <a:lnTo>
                  <a:pt x="273837" y="19342"/>
                </a:lnTo>
                <a:lnTo>
                  <a:pt x="233794" y="5029"/>
                </a:lnTo>
                <a:lnTo>
                  <a:pt x="190195" y="0"/>
                </a:lnTo>
                <a:lnTo>
                  <a:pt x="146583" y="5029"/>
                </a:lnTo>
                <a:lnTo>
                  <a:pt x="106553" y="19342"/>
                </a:lnTo>
                <a:lnTo>
                  <a:pt x="71234" y="41795"/>
                </a:lnTo>
                <a:lnTo>
                  <a:pt x="41783" y="71247"/>
                </a:lnTo>
                <a:lnTo>
                  <a:pt x="19329" y="106565"/>
                </a:lnTo>
                <a:lnTo>
                  <a:pt x="5016" y="146596"/>
                </a:lnTo>
                <a:lnTo>
                  <a:pt x="0" y="190207"/>
                </a:lnTo>
                <a:lnTo>
                  <a:pt x="5016" y="233819"/>
                </a:lnTo>
                <a:lnTo>
                  <a:pt x="19329" y="273850"/>
                </a:lnTo>
                <a:lnTo>
                  <a:pt x="41783" y="309168"/>
                </a:lnTo>
                <a:lnTo>
                  <a:pt x="71234" y="338632"/>
                </a:lnTo>
                <a:lnTo>
                  <a:pt x="106553" y="361086"/>
                </a:lnTo>
                <a:lnTo>
                  <a:pt x="146583" y="375399"/>
                </a:lnTo>
                <a:lnTo>
                  <a:pt x="190195" y="380415"/>
                </a:lnTo>
                <a:lnTo>
                  <a:pt x="233794" y="375399"/>
                </a:lnTo>
                <a:lnTo>
                  <a:pt x="273837" y="361086"/>
                </a:lnTo>
                <a:lnTo>
                  <a:pt x="309143" y="338632"/>
                </a:lnTo>
                <a:lnTo>
                  <a:pt x="338607" y="309168"/>
                </a:lnTo>
                <a:lnTo>
                  <a:pt x="361048" y="273850"/>
                </a:lnTo>
                <a:lnTo>
                  <a:pt x="375361" y="233819"/>
                </a:lnTo>
                <a:lnTo>
                  <a:pt x="380390" y="190207"/>
                </a:lnTo>
                <a:close/>
              </a:path>
              <a:path w="1461770" h="695960">
                <a:moveTo>
                  <a:pt x="1039050" y="511949"/>
                </a:moveTo>
                <a:lnTo>
                  <a:pt x="1022591" y="450278"/>
                </a:lnTo>
                <a:lnTo>
                  <a:pt x="987463" y="423011"/>
                </a:lnTo>
                <a:lnTo>
                  <a:pt x="955027" y="416572"/>
                </a:lnTo>
                <a:lnTo>
                  <a:pt x="932942" y="419519"/>
                </a:lnTo>
                <a:lnTo>
                  <a:pt x="912672" y="427939"/>
                </a:lnTo>
                <a:lnTo>
                  <a:pt x="895235" y="441248"/>
                </a:lnTo>
                <a:lnTo>
                  <a:pt x="859955" y="486918"/>
                </a:lnTo>
                <a:lnTo>
                  <a:pt x="832142" y="508127"/>
                </a:lnTo>
                <a:lnTo>
                  <a:pt x="799871" y="521538"/>
                </a:lnTo>
                <a:lnTo>
                  <a:pt x="764794" y="526224"/>
                </a:lnTo>
                <a:lnTo>
                  <a:pt x="729691" y="521538"/>
                </a:lnTo>
                <a:lnTo>
                  <a:pt x="697407" y="508101"/>
                </a:lnTo>
                <a:lnTo>
                  <a:pt x="669607" y="486892"/>
                </a:lnTo>
                <a:lnTo>
                  <a:pt x="634339" y="441185"/>
                </a:lnTo>
                <a:lnTo>
                  <a:pt x="616915" y="427837"/>
                </a:lnTo>
                <a:lnTo>
                  <a:pt x="596646" y="419404"/>
                </a:lnTo>
                <a:lnTo>
                  <a:pt x="574573" y="416458"/>
                </a:lnTo>
                <a:lnTo>
                  <a:pt x="563460" y="417195"/>
                </a:lnTo>
                <a:lnTo>
                  <a:pt x="518502" y="437642"/>
                </a:lnTo>
                <a:lnTo>
                  <a:pt x="492696" y="479399"/>
                </a:lnTo>
                <a:lnTo>
                  <a:pt x="489978" y="495935"/>
                </a:lnTo>
                <a:lnTo>
                  <a:pt x="490524" y="512419"/>
                </a:lnTo>
                <a:lnTo>
                  <a:pt x="527240" y="581672"/>
                </a:lnTo>
                <a:lnTo>
                  <a:pt x="558292" y="614883"/>
                </a:lnTo>
                <a:lnTo>
                  <a:pt x="593674" y="642937"/>
                </a:lnTo>
                <a:lnTo>
                  <a:pt x="632701" y="665454"/>
                </a:lnTo>
                <a:lnTo>
                  <a:pt x="674687" y="682028"/>
                </a:lnTo>
                <a:lnTo>
                  <a:pt x="718959" y="692264"/>
                </a:lnTo>
                <a:lnTo>
                  <a:pt x="764794" y="695769"/>
                </a:lnTo>
                <a:lnTo>
                  <a:pt x="810615" y="692264"/>
                </a:lnTo>
                <a:lnTo>
                  <a:pt x="854862" y="682028"/>
                </a:lnTo>
                <a:lnTo>
                  <a:pt x="896861" y="665454"/>
                </a:lnTo>
                <a:lnTo>
                  <a:pt x="935888" y="642950"/>
                </a:lnTo>
                <a:lnTo>
                  <a:pt x="971283" y="614908"/>
                </a:lnTo>
                <a:lnTo>
                  <a:pt x="1002334" y="581710"/>
                </a:lnTo>
                <a:lnTo>
                  <a:pt x="1028369" y="543788"/>
                </a:lnTo>
                <a:lnTo>
                  <a:pt x="1039050" y="511949"/>
                </a:lnTo>
                <a:close/>
              </a:path>
              <a:path w="1461770" h="695960">
                <a:moveTo>
                  <a:pt x="1461414" y="52857"/>
                </a:moveTo>
                <a:lnTo>
                  <a:pt x="1450365" y="41795"/>
                </a:lnTo>
                <a:lnTo>
                  <a:pt x="1415046" y="19342"/>
                </a:lnTo>
                <a:lnTo>
                  <a:pt x="1375003" y="5029"/>
                </a:lnTo>
                <a:lnTo>
                  <a:pt x="1331391" y="0"/>
                </a:lnTo>
                <a:lnTo>
                  <a:pt x="1287780" y="5029"/>
                </a:lnTo>
                <a:lnTo>
                  <a:pt x="1247749" y="19342"/>
                </a:lnTo>
                <a:lnTo>
                  <a:pt x="1212430" y="41795"/>
                </a:lnTo>
                <a:lnTo>
                  <a:pt x="1182979" y="71247"/>
                </a:lnTo>
                <a:lnTo>
                  <a:pt x="1160526" y="106565"/>
                </a:lnTo>
                <a:lnTo>
                  <a:pt x="1146225" y="146596"/>
                </a:lnTo>
                <a:lnTo>
                  <a:pt x="1141196" y="190207"/>
                </a:lnTo>
                <a:lnTo>
                  <a:pt x="1146225" y="233819"/>
                </a:lnTo>
                <a:lnTo>
                  <a:pt x="1160526" y="273850"/>
                </a:lnTo>
                <a:lnTo>
                  <a:pt x="1182979" y="309168"/>
                </a:lnTo>
                <a:lnTo>
                  <a:pt x="1212430" y="338632"/>
                </a:lnTo>
                <a:lnTo>
                  <a:pt x="1247749" y="361086"/>
                </a:lnTo>
                <a:lnTo>
                  <a:pt x="1287780" y="375399"/>
                </a:lnTo>
                <a:lnTo>
                  <a:pt x="1331391" y="380415"/>
                </a:lnTo>
                <a:lnTo>
                  <a:pt x="1375003" y="375399"/>
                </a:lnTo>
                <a:lnTo>
                  <a:pt x="1415046" y="361086"/>
                </a:lnTo>
                <a:lnTo>
                  <a:pt x="1450365" y="338632"/>
                </a:lnTo>
                <a:lnTo>
                  <a:pt x="1461414" y="327571"/>
                </a:lnTo>
                <a:lnTo>
                  <a:pt x="1461414" y="52857"/>
                </a:lnTo>
                <a:close/>
              </a:path>
            </a:pathLst>
          </a:custGeom>
          <a:solidFill>
            <a:srgbClr val="F05A94">
              <a:alpha val="14999"/>
            </a:srgbClr>
          </a:solidFill>
        </p:spPr>
        <p:txBody>
          <a:bodyPr wrap="square" lIns="0" tIns="0" rIns="0" bIns="0" rtlCol="0"/>
          <a:lstStyle/>
          <a:p>
            <a:endParaRPr/>
          </a:p>
        </p:txBody>
      </p:sp>
      <p:sp>
        <p:nvSpPr>
          <p:cNvPr id="25" name="object 25"/>
          <p:cNvSpPr txBox="1"/>
          <p:nvPr/>
        </p:nvSpPr>
        <p:spPr>
          <a:xfrm>
            <a:off x="175381"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14</a:t>
            </a:r>
            <a:endParaRPr sz="1200">
              <a:latin typeface="Arial Rounded MT Bold"/>
              <a:cs typeface="Arial Rounded MT Bold"/>
            </a:endParaRPr>
          </a:p>
        </p:txBody>
      </p:sp>
      <p:sp>
        <p:nvSpPr>
          <p:cNvPr id="26" name="object 26"/>
          <p:cNvSpPr txBox="1"/>
          <p:nvPr/>
        </p:nvSpPr>
        <p:spPr>
          <a:xfrm>
            <a:off x="10273345"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15</a:t>
            </a:r>
            <a:endParaRPr sz="1200">
              <a:latin typeface="Arial Rounded MT Bold"/>
              <a:cs typeface="Arial Rounded MT Bold"/>
            </a:endParaRPr>
          </a:p>
        </p:txBody>
      </p:sp>
      <p:sp>
        <p:nvSpPr>
          <p:cNvPr id="21" name="object 21"/>
          <p:cNvSpPr txBox="1"/>
          <p:nvPr/>
        </p:nvSpPr>
        <p:spPr>
          <a:xfrm>
            <a:off x="353817" y="4807373"/>
            <a:ext cx="4699635" cy="386644"/>
          </a:xfrm>
          <a:prstGeom prst="rect">
            <a:avLst/>
          </a:prstGeom>
        </p:spPr>
        <p:txBody>
          <a:bodyPr vert="horz" wrap="square" lIns="0" tIns="17145" rIns="0" bIns="0" rtlCol="0">
            <a:spAutoFit/>
          </a:bodyPr>
          <a:lstStyle/>
          <a:p>
            <a:pPr>
              <a:lnSpc>
                <a:spcPct val="100000"/>
              </a:lnSpc>
              <a:spcBef>
                <a:spcPts val="434"/>
              </a:spcBef>
            </a:pPr>
            <a:endParaRPr sz="950" dirty="0">
              <a:latin typeface="BIZ UDPゴシック"/>
              <a:cs typeface="BIZ UDPゴシック"/>
            </a:endParaRPr>
          </a:p>
          <a:p>
            <a:pPr marL="1439545">
              <a:lnSpc>
                <a:spcPct val="100000"/>
              </a:lnSpc>
            </a:pPr>
            <a:r>
              <a:rPr sz="700" spc="-5" dirty="0">
                <a:solidFill>
                  <a:srgbClr val="231F20"/>
                </a:solidFill>
                <a:latin typeface="BIZ UDPゴシック"/>
                <a:cs typeface="BIZ UDPゴシック"/>
              </a:rPr>
              <a:t>出典</a:t>
            </a:r>
            <a:r>
              <a:rPr sz="750" spc="45" dirty="0">
                <a:solidFill>
                  <a:srgbClr val="231F20"/>
                </a:solidFill>
                <a:latin typeface="Arial"/>
                <a:cs typeface="Arial"/>
              </a:rPr>
              <a:t>: </a:t>
            </a:r>
            <a:r>
              <a:rPr sz="700" spc="5" dirty="0">
                <a:solidFill>
                  <a:srgbClr val="231F20"/>
                </a:solidFill>
                <a:latin typeface="BIZ UDPゴシック"/>
                <a:cs typeface="BIZ UDPゴシック"/>
              </a:rPr>
              <a:t>日本糖尿病学会 編・著</a:t>
            </a:r>
            <a:r>
              <a:rPr sz="750" spc="45" dirty="0">
                <a:solidFill>
                  <a:srgbClr val="231F20"/>
                </a:solidFill>
                <a:latin typeface="Arial"/>
                <a:cs typeface="Arial"/>
              </a:rPr>
              <a:t>: </a:t>
            </a:r>
            <a:r>
              <a:rPr lang="en-US" altLang="ja-JP" sz="700" dirty="0">
                <a:solidFill>
                  <a:srgbClr val="231F20"/>
                </a:solidFill>
                <a:latin typeface="BIZ UDPゴシック"/>
                <a:cs typeface="BIZ UDPゴシック"/>
              </a:rPr>
              <a:t>2022</a:t>
            </a:r>
            <a:r>
              <a:rPr lang="ja-JP" altLang="en-US" sz="700" dirty="0">
                <a:solidFill>
                  <a:srgbClr val="231F20"/>
                </a:solidFill>
                <a:latin typeface="BIZ UDPゴシック"/>
                <a:cs typeface="BIZ UDPゴシック"/>
              </a:rPr>
              <a:t>年改訂版</a:t>
            </a:r>
          </a:p>
          <a:p>
            <a:pPr marL="1439545">
              <a:lnSpc>
                <a:spcPct val="100000"/>
              </a:lnSpc>
            </a:pPr>
            <a:r>
              <a:rPr lang="ja-JP" altLang="en-US" sz="700" dirty="0">
                <a:solidFill>
                  <a:srgbClr val="231F20"/>
                </a:solidFill>
                <a:latin typeface="BIZ UDPゴシック"/>
                <a:cs typeface="BIZ UDPゴシック"/>
              </a:rPr>
              <a:t>非心臓手術における合併心疾患の 評価と管理に関するガイドライン</a:t>
            </a:r>
            <a:endParaRPr sz="750" dirty="0">
              <a:latin typeface="Arial"/>
              <a:cs typeface="Arial"/>
            </a:endParaRPr>
          </a:p>
        </p:txBody>
      </p:sp>
      <p:sp>
        <p:nvSpPr>
          <p:cNvPr id="24" name="object 24"/>
          <p:cNvSpPr txBox="1">
            <a:spLocks noGrp="1"/>
          </p:cNvSpPr>
          <p:nvPr>
            <p:ph type="title"/>
          </p:nvPr>
        </p:nvSpPr>
        <p:spPr>
          <a:xfrm>
            <a:off x="887299" y="172826"/>
            <a:ext cx="4081283" cy="320601"/>
          </a:xfrm>
          <a:prstGeom prst="rect">
            <a:avLst/>
          </a:prstGeom>
        </p:spPr>
        <p:txBody>
          <a:bodyPr vert="horz" wrap="square" lIns="0" tIns="12700" rIns="0" bIns="0" rtlCol="0">
            <a:spAutoFit/>
          </a:bodyPr>
          <a:lstStyle/>
          <a:p>
            <a:pPr marL="12700">
              <a:lnSpc>
                <a:spcPct val="100000"/>
              </a:lnSpc>
              <a:spcBef>
                <a:spcPts val="100"/>
              </a:spcBef>
            </a:pPr>
            <a:r>
              <a:rPr lang="ja-JP" altLang="en-US" spc="140" dirty="0"/>
              <a:t>抗血栓薬の中止について</a:t>
            </a:r>
            <a:endParaRPr spc="140" dirty="0"/>
          </a:p>
        </p:txBody>
      </p:sp>
      <p:sp>
        <p:nvSpPr>
          <p:cNvPr id="29" name="object 34">
            <a:extLst>
              <a:ext uri="{FF2B5EF4-FFF2-40B4-BE49-F238E27FC236}">
                <a16:creationId xmlns:a16="http://schemas.microsoft.com/office/drawing/2014/main" id="{474ECD5D-F22A-2088-7200-5CF0C5BC9F3D}"/>
              </a:ext>
            </a:extLst>
          </p:cNvPr>
          <p:cNvSpPr txBox="1"/>
          <p:nvPr/>
        </p:nvSpPr>
        <p:spPr>
          <a:xfrm>
            <a:off x="341998" y="4086225"/>
            <a:ext cx="4561840" cy="872675"/>
          </a:xfrm>
          <a:prstGeom prst="rect">
            <a:avLst/>
          </a:prstGeom>
        </p:spPr>
        <p:txBody>
          <a:bodyPr vert="horz" wrap="square" lIns="0" tIns="41275" rIns="0" bIns="0" rtlCol="0">
            <a:spAutoFit/>
          </a:bodyPr>
          <a:lstStyle/>
          <a:p>
            <a:r>
              <a:rPr sz="750" baseline="33333" dirty="0">
                <a:solidFill>
                  <a:srgbClr val="231F20"/>
                </a:solidFill>
                <a:latin typeface="BIZ UDPゴシック"/>
                <a:cs typeface="BIZ UDPゴシック"/>
              </a:rPr>
              <a:t>＊</a:t>
            </a:r>
            <a:r>
              <a:rPr lang="ja-JP" altLang="en-US" sz="900" dirty="0"/>
              <a:t>歯科処置（抜歯，歯周外科手術，膿瘍 切開，インプラント挿入），白内障手 術，気管支鏡など 気管支生検，経気管支的針吸引など脊椎または硬膜外麻酔，腰椎穿刺，脊髄手術，頭蓋内手術，後眼房手術などは、出血リスクは低いと考えらえており、抗血栓薬を服用した状態で手術・処置を行うことも多いです。</a:t>
            </a:r>
            <a:endParaRPr lang="en-US" altLang="ja-JP" sz="900" dirty="0"/>
          </a:p>
          <a:p>
            <a:endParaRPr lang="en-US" altLang="ja-JP" sz="900" dirty="0"/>
          </a:p>
          <a:p>
            <a:endParaRPr lang="ja-JP" altLang="en-US" sz="900" dirty="0"/>
          </a:p>
        </p:txBody>
      </p:sp>
      <p:pic>
        <p:nvPicPr>
          <p:cNvPr id="30" name="object 64">
            <a:extLst>
              <a:ext uri="{FF2B5EF4-FFF2-40B4-BE49-F238E27FC236}">
                <a16:creationId xmlns:a16="http://schemas.microsoft.com/office/drawing/2014/main" id="{26551D58-309B-C88B-122D-3A35B504664B}"/>
              </a:ext>
            </a:extLst>
          </p:cNvPr>
          <p:cNvPicPr/>
          <p:nvPr/>
        </p:nvPicPr>
        <p:blipFill>
          <a:blip r:embed="rId3" cstate="print"/>
          <a:stretch>
            <a:fillRect/>
          </a:stretch>
        </p:blipFill>
        <p:spPr>
          <a:xfrm>
            <a:off x="255586" y="4149439"/>
            <a:ext cx="130505" cy="110834"/>
          </a:xfrm>
          <a:prstGeom prst="rect">
            <a:avLst/>
          </a:prstGeom>
        </p:spPr>
      </p:pic>
      <p:sp>
        <p:nvSpPr>
          <p:cNvPr id="31" name="object 33">
            <a:extLst>
              <a:ext uri="{FF2B5EF4-FFF2-40B4-BE49-F238E27FC236}">
                <a16:creationId xmlns:a16="http://schemas.microsoft.com/office/drawing/2014/main" id="{EB039F52-3572-9A64-EE9A-7DF51AFA05B7}"/>
              </a:ext>
            </a:extLst>
          </p:cNvPr>
          <p:cNvSpPr txBox="1"/>
          <p:nvPr/>
        </p:nvSpPr>
        <p:spPr>
          <a:xfrm>
            <a:off x="508688" y="757977"/>
            <a:ext cx="4292600" cy="887422"/>
          </a:xfrm>
          <a:prstGeom prst="rect">
            <a:avLst/>
          </a:prstGeom>
        </p:spPr>
        <p:txBody>
          <a:bodyPr vert="horz" wrap="square" lIns="0" tIns="12700" rIns="0" bIns="0" rtlCol="0">
            <a:spAutoFit/>
          </a:bodyPr>
          <a:lstStyle/>
          <a:p>
            <a:pPr marL="12700">
              <a:lnSpc>
                <a:spcPct val="100000"/>
              </a:lnSpc>
              <a:spcBef>
                <a:spcPts val="100"/>
              </a:spcBef>
            </a:pPr>
            <a:r>
              <a:rPr lang="ja-JP" altLang="en-US" sz="1400" b="1" spc="-5" dirty="0">
                <a:solidFill>
                  <a:srgbClr val="6F60AA"/>
                </a:solidFill>
                <a:latin typeface="Arial" panose="020B0604020202020204" pitchFamily="34" charset="0"/>
                <a:cs typeface="Arial" panose="020B0604020202020204" pitchFamily="34" charset="0"/>
              </a:rPr>
              <a:t>手術などに際して、抗血栓薬の中止が必要になることがありますが、自己判断ではやめないようにしてください！</a:t>
            </a:r>
          </a:p>
          <a:p>
            <a:pPr marL="12700">
              <a:lnSpc>
                <a:spcPct val="100000"/>
              </a:lnSpc>
              <a:spcBef>
                <a:spcPts val="100"/>
              </a:spcBef>
            </a:pPr>
            <a:endParaRPr lang="ja-JP" altLang="en-US" sz="1400" b="1" spc="-5" dirty="0">
              <a:solidFill>
                <a:srgbClr val="6F60AA"/>
              </a:solidFill>
              <a:latin typeface="Arial" panose="020B0604020202020204" pitchFamily="34" charset="0"/>
              <a:cs typeface="Arial" panose="020B0604020202020204" pitchFamily="34" charset="0"/>
            </a:endParaRPr>
          </a:p>
        </p:txBody>
      </p:sp>
      <p:sp>
        <p:nvSpPr>
          <p:cNvPr id="32" name="object 33">
            <a:extLst>
              <a:ext uri="{FF2B5EF4-FFF2-40B4-BE49-F238E27FC236}">
                <a16:creationId xmlns:a16="http://schemas.microsoft.com/office/drawing/2014/main" id="{B84D7AFF-7E34-CAAF-3697-01B5E1A9E9D2}"/>
              </a:ext>
            </a:extLst>
          </p:cNvPr>
          <p:cNvSpPr txBox="1"/>
          <p:nvPr/>
        </p:nvSpPr>
        <p:spPr>
          <a:xfrm>
            <a:off x="508688" y="1479271"/>
            <a:ext cx="4292600" cy="1533753"/>
          </a:xfrm>
          <a:prstGeom prst="rect">
            <a:avLst/>
          </a:prstGeom>
        </p:spPr>
        <p:txBody>
          <a:bodyPr vert="horz" wrap="square" lIns="0" tIns="12700" rIns="0" bIns="0" rtlCol="0">
            <a:spAutoFit/>
          </a:bodyPr>
          <a:lstStyle/>
          <a:p>
            <a:pPr marL="12700">
              <a:lnSpc>
                <a:spcPct val="100000"/>
              </a:lnSpc>
              <a:spcBef>
                <a:spcPts val="100"/>
              </a:spcBef>
            </a:pPr>
            <a:endParaRPr lang="en-US" sz="1400" b="1" spc="-5" dirty="0">
              <a:solidFill>
                <a:srgbClr val="6F60AA"/>
              </a:solidFill>
              <a:latin typeface="Arial" panose="020B0604020202020204" pitchFamily="34" charset="0"/>
              <a:cs typeface="Arial" panose="020B0604020202020204" pitchFamily="34" charset="0"/>
            </a:endParaRPr>
          </a:p>
          <a:p>
            <a:pPr marL="12700">
              <a:lnSpc>
                <a:spcPct val="100000"/>
              </a:lnSpc>
              <a:spcBef>
                <a:spcPts val="100"/>
              </a:spcBef>
            </a:pPr>
            <a:r>
              <a:rPr lang="ja-JP" altLang="en-US" sz="1400" b="1" spc="-5" dirty="0">
                <a:solidFill>
                  <a:srgbClr val="6F60AA"/>
                </a:solidFill>
                <a:latin typeface="Arial" panose="020B0604020202020204" pitchFamily="34" charset="0"/>
                <a:cs typeface="Arial" panose="020B0604020202020204" pitchFamily="34" charset="0"/>
              </a:rPr>
              <a:t>「出血リスク」：血を固まりにくくする抗血小板薬・抗凝固薬といった抗血栓薬の重大な副作用に「出血」があります。手術は出血を伴うこともあるため、場合によっては前もって薬を一時的に止めておく行う必要があります。しかし、全ての手術や処置において、必ずしも抗血栓薬を中止するとは限りません。</a:t>
            </a:r>
            <a:endParaRPr sz="1400" dirty="0">
              <a:latin typeface="Arial" panose="020B0604020202020204" pitchFamily="34" charset="0"/>
              <a:cs typeface="Arial" panose="020B0604020202020204" pitchFamily="34" charset="0"/>
            </a:endParaRPr>
          </a:p>
        </p:txBody>
      </p:sp>
      <p:sp>
        <p:nvSpPr>
          <p:cNvPr id="37" name="テキスト ボックス 36">
            <a:extLst>
              <a:ext uri="{FF2B5EF4-FFF2-40B4-BE49-F238E27FC236}">
                <a16:creationId xmlns:a16="http://schemas.microsoft.com/office/drawing/2014/main" id="{4708B976-9491-7DD4-A1AE-C11D68E3B2A2}"/>
              </a:ext>
            </a:extLst>
          </p:cNvPr>
          <p:cNvSpPr txBox="1"/>
          <p:nvPr/>
        </p:nvSpPr>
        <p:spPr>
          <a:xfrm>
            <a:off x="175381" y="3316723"/>
            <a:ext cx="5329084" cy="597599"/>
          </a:xfrm>
          <a:prstGeom prst="rect">
            <a:avLst/>
          </a:prstGeom>
          <a:noFill/>
        </p:spPr>
        <p:txBody>
          <a:bodyPr wrap="square">
            <a:spAutoFit/>
          </a:bodyPr>
          <a:lstStyle/>
          <a:p>
            <a:pPr marL="12700">
              <a:lnSpc>
                <a:spcPct val="100000"/>
              </a:lnSpc>
              <a:spcBef>
                <a:spcPts val="100"/>
              </a:spcBef>
            </a:pPr>
            <a:r>
              <a:rPr lang="ja-JP" altLang="en-US" sz="1600" b="1" spc="-5" dirty="0">
                <a:solidFill>
                  <a:srgbClr val="6F60AA"/>
                </a:solidFill>
                <a:latin typeface="Arial" panose="020B0604020202020204" pitchFamily="34" charset="0"/>
                <a:cs typeface="Arial" panose="020B0604020202020204" pitchFamily="34" charset="0"/>
              </a:rPr>
              <a:t>手術の際に、医師は患者さんの「出血リスク」と</a:t>
            </a:r>
            <a:endParaRPr lang="en-US" altLang="ja-JP" sz="1600" b="1" spc="-5" dirty="0">
              <a:solidFill>
                <a:srgbClr val="6F60AA"/>
              </a:solidFill>
              <a:latin typeface="Arial" panose="020B0604020202020204" pitchFamily="34" charset="0"/>
              <a:cs typeface="Arial" panose="020B0604020202020204" pitchFamily="34" charset="0"/>
            </a:endParaRPr>
          </a:p>
          <a:p>
            <a:pPr marL="12700">
              <a:lnSpc>
                <a:spcPct val="100000"/>
              </a:lnSpc>
              <a:spcBef>
                <a:spcPts val="100"/>
              </a:spcBef>
            </a:pPr>
            <a:r>
              <a:rPr lang="ja-JP" altLang="en-US" sz="1600" b="1" spc="-5" dirty="0">
                <a:solidFill>
                  <a:srgbClr val="6F60AA"/>
                </a:solidFill>
                <a:latin typeface="Arial" panose="020B0604020202020204" pitchFamily="34" charset="0"/>
                <a:cs typeface="Arial" panose="020B0604020202020204" pitchFamily="34" charset="0"/>
              </a:rPr>
              <a:t>「血栓リスク」を踏まえて考えています。</a:t>
            </a:r>
            <a:endParaRPr lang="en-US" altLang="ja-JP" sz="1600" b="1" spc="-5" dirty="0">
              <a:solidFill>
                <a:srgbClr val="6F60AA"/>
              </a:solidFill>
              <a:latin typeface="Arial" panose="020B0604020202020204" pitchFamily="34" charset="0"/>
              <a:cs typeface="Arial" panose="020B0604020202020204" pitchFamily="34" charset="0"/>
            </a:endParaRPr>
          </a:p>
        </p:txBody>
      </p:sp>
      <p:grpSp>
        <p:nvGrpSpPr>
          <p:cNvPr id="42" name="object 10"/>
          <p:cNvGrpSpPr/>
          <p:nvPr/>
        </p:nvGrpSpPr>
        <p:grpSpPr>
          <a:xfrm>
            <a:off x="8336406" y="4628629"/>
            <a:ext cx="2319655" cy="2749550"/>
            <a:chOff x="8336406" y="4628629"/>
            <a:chExt cx="2319655" cy="2749550"/>
          </a:xfrm>
        </p:grpSpPr>
        <p:sp>
          <p:nvSpPr>
            <p:cNvPr id="43" name="object 11"/>
            <p:cNvSpPr/>
            <p:nvPr/>
          </p:nvSpPr>
          <p:spPr>
            <a:xfrm>
              <a:off x="8336406" y="4628629"/>
              <a:ext cx="2319655" cy="2749550"/>
            </a:xfrm>
            <a:custGeom>
              <a:avLst/>
              <a:gdLst/>
              <a:ahLst/>
              <a:cxnLst/>
              <a:rect l="l" t="t" r="r" b="b"/>
              <a:pathLst>
                <a:path w="2319654" h="2749550">
                  <a:moveTo>
                    <a:pt x="879402" y="0"/>
                  </a:moveTo>
                  <a:lnTo>
                    <a:pt x="830902" y="1341"/>
                  </a:lnTo>
                  <a:lnTo>
                    <a:pt x="782849" y="5314"/>
                  </a:lnTo>
                  <a:lnTo>
                    <a:pt x="735336" y="11882"/>
                  </a:lnTo>
                  <a:lnTo>
                    <a:pt x="688454" y="21004"/>
                  </a:lnTo>
                  <a:lnTo>
                    <a:pt x="642297" y="32637"/>
                  </a:lnTo>
                  <a:lnTo>
                    <a:pt x="596955" y="46736"/>
                  </a:lnTo>
                  <a:lnTo>
                    <a:pt x="552521" y="63260"/>
                  </a:lnTo>
                  <a:lnTo>
                    <a:pt x="509086" y="82165"/>
                  </a:lnTo>
                  <a:lnTo>
                    <a:pt x="466743" y="103409"/>
                  </a:lnTo>
                  <a:lnTo>
                    <a:pt x="425584" y="126948"/>
                  </a:lnTo>
                  <a:lnTo>
                    <a:pt x="385699" y="152740"/>
                  </a:lnTo>
                  <a:lnTo>
                    <a:pt x="347182" y="180742"/>
                  </a:lnTo>
                  <a:lnTo>
                    <a:pt x="310125" y="210911"/>
                  </a:lnTo>
                  <a:lnTo>
                    <a:pt x="274618" y="243204"/>
                  </a:lnTo>
                  <a:lnTo>
                    <a:pt x="240755" y="277577"/>
                  </a:lnTo>
                  <a:lnTo>
                    <a:pt x="208627" y="313989"/>
                  </a:lnTo>
                  <a:lnTo>
                    <a:pt x="178525" y="352121"/>
                  </a:lnTo>
                  <a:lnTo>
                    <a:pt x="150711" y="391631"/>
                  </a:lnTo>
                  <a:lnTo>
                    <a:pt x="125199" y="432456"/>
                  </a:lnTo>
                  <a:lnTo>
                    <a:pt x="102004" y="474532"/>
                  </a:lnTo>
                  <a:lnTo>
                    <a:pt x="81142" y="517798"/>
                  </a:lnTo>
                  <a:lnTo>
                    <a:pt x="62627" y="562188"/>
                  </a:lnTo>
                  <a:lnTo>
                    <a:pt x="46476" y="607639"/>
                  </a:lnTo>
                  <a:lnTo>
                    <a:pt x="32703" y="654089"/>
                  </a:lnTo>
                  <a:lnTo>
                    <a:pt x="21324" y="701473"/>
                  </a:lnTo>
                  <a:lnTo>
                    <a:pt x="12353" y="749728"/>
                  </a:lnTo>
                  <a:lnTo>
                    <a:pt x="5806" y="798792"/>
                  </a:lnTo>
                  <a:lnTo>
                    <a:pt x="1698" y="848599"/>
                  </a:lnTo>
                  <a:lnTo>
                    <a:pt x="0" y="899088"/>
                  </a:lnTo>
                  <a:lnTo>
                    <a:pt x="861" y="950194"/>
                  </a:lnTo>
                  <a:lnTo>
                    <a:pt x="4162" y="1001854"/>
                  </a:lnTo>
                  <a:lnTo>
                    <a:pt x="9963" y="1054005"/>
                  </a:lnTo>
                  <a:lnTo>
                    <a:pt x="18279" y="1106584"/>
                  </a:lnTo>
                  <a:lnTo>
                    <a:pt x="28010" y="1155247"/>
                  </a:lnTo>
                  <a:lnTo>
                    <a:pt x="39283" y="1202712"/>
                  </a:lnTo>
                  <a:lnTo>
                    <a:pt x="52070" y="1249029"/>
                  </a:lnTo>
                  <a:lnTo>
                    <a:pt x="66340" y="1294242"/>
                  </a:lnTo>
                  <a:lnTo>
                    <a:pt x="82066" y="1338402"/>
                  </a:lnTo>
                  <a:lnTo>
                    <a:pt x="99217" y="1381554"/>
                  </a:lnTo>
                  <a:lnTo>
                    <a:pt x="117766" y="1423746"/>
                  </a:lnTo>
                  <a:lnTo>
                    <a:pt x="137682" y="1465027"/>
                  </a:lnTo>
                  <a:lnTo>
                    <a:pt x="158937" y="1505442"/>
                  </a:lnTo>
                  <a:lnTo>
                    <a:pt x="181502" y="1545041"/>
                  </a:lnTo>
                  <a:lnTo>
                    <a:pt x="205347" y="1583870"/>
                  </a:lnTo>
                  <a:lnTo>
                    <a:pt x="230444" y="1621977"/>
                  </a:lnTo>
                  <a:lnTo>
                    <a:pt x="256764" y="1659409"/>
                  </a:lnTo>
                  <a:lnTo>
                    <a:pt x="284277" y="1696214"/>
                  </a:lnTo>
                  <a:lnTo>
                    <a:pt x="312955" y="1732439"/>
                  </a:lnTo>
                  <a:lnTo>
                    <a:pt x="342768" y="1768133"/>
                  </a:lnTo>
                  <a:lnTo>
                    <a:pt x="373687" y="1803342"/>
                  </a:lnTo>
                  <a:lnTo>
                    <a:pt x="405683" y="1838113"/>
                  </a:lnTo>
                  <a:lnTo>
                    <a:pt x="438728" y="1872496"/>
                  </a:lnTo>
                  <a:lnTo>
                    <a:pt x="472792" y="1906536"/>
                  </a:lnTo>
                  <a:lnTo>
                    <a:pt x="507846" y="1940281"/>
                  </a:lnTo>
                  <a:lnTo>
                    <a:pt x="543861" y="1973780"/>
                  </a:lnTo>
                  <a:lnTo>
                    <a:pt x="580808" y="2007079"/>
                  </a:lnTo>
                  <a:lnTo>
                    <a:pt x="618658" y="2040226"/>
                  </a:lnTo>
                  <a:lnTo>
                    <a:pt x="657381" y="2073268"/>
                  </a:lnTo>
                  <a:lnTo>
                    <a:pt x="696950" y="2106254"/>
                  </a:lnTo>
                  <a:lnTo>
                    <a:pt x="737334" y="2139230"/>
                  </a:lnTo>
                  <a:lnTo>
                    <a:pt x="778505" y="2172244"/>
                  </a:lnTo>
                  <a:lnTo>
                    <a:pt x="820433" y="2205344"/>
                  </a:lnTo>
                  <a:lnTo>
                    <a:pt x="863090" y="2238576"/>
                  </a:lnTo>
                  <a:lnTo>
                    <a:pt x="950473" y="2305630"/>
                  </a:lnTo>
                  <a:lnTo>
                    <a:pt x="1286301" y="2560062"/>
                  </a:lnTo>
                  <a:lnTo>
                    <a:pt x="1369520" y="2624249"/>
                  </a:lnTo>
                  <a:lnTo>
                    <a:pt x="1454420" y="2690794"/>
                  </a:lnTo>
                  <a:lnTo>
                    <a:pt x="1492331" y="2715867"/>
                  </a:lnTo>
                  <a:lnTo>
                    <a:pt x="1533738" y="2734214"/>
                  </a:lnTo>
                  <a:lnTo>
                    <a:pt x="1577621" y="2745481"/>
                  </a:lnTo>
                  <a:lnTo>
                    <a:pt x="1622962" y="2749316"/>
                  </a:lnTo>
                  <a:lnTo>
                    <a:pt x="1668266" y="2745481"/>
                  </a:lnTo>
                  <a:lnTo>
                    <a:pt x="1712130" y="2734214"/>
                  </a:lnTo>
                  <a:lnTo>
                    <a:pt x="1753530" y="2715867"/>
                  </a:lnTo>
                  <a:lnTo>
                    <a:pt x="1791440" y="2690794"/>
                  </a:lnTo>
                  <a:lnTo>
                    <a:pt x="1834115" y="2657212"/>
                  </a:lnTo>
                  <a:lnTo>
                    <a:pt x="1918223" y="2591873"/>
                  </a:lnTo>
                  <a:lnTo>
                    <a:pt x="2000585" y="2528772"/>
                  </a:lnTo>
                  <a:lnTo>
                    <a:pt x="2319591" y="2287134"/>
                  </a:lnTo>
                  <a:lnTo>
                    <a:pt x="2319591" y="1301"/>
                  </a:lnTo>
                  <a:lnTo>
                    <a:pt x="2270967" y="5273"/>
                  </a:lnTo>
                  <a:lnTo>
                    <a:pt x="2223664" y="11809"/>
                  </a:lnTo>
                  <a:lnTo>
                    <a:pt x="2176744" y="20907"/>
                  </a:lnTo>
                  <a:lnTo>
                    <a:pt x="2130275" y="32535"/>
                  </a:lnTo>
                  <a:lnTo>
                    <a:pt x="2084325" y="46663"/>
                  </a:lnTo>
                  <a:lnTo>
                    <a:pt x="2038960" y="63261"/>
                  </a:lnTo>
                  <a:lnTo>
                    <a:pt x="1994248" y="82297"/>
                  </a:lnTo>
                  <a:lnTo>
                    <a:pt x="1950256" y="103741"/>
                  </a:lnTo>
                  <a:lnTo>
                    <a:pt x="1907051" y="127563"/>
                  </a:lnTo>
                  <a:lnTo>
                    <a:pt x="1864700" y="153731"/>
                  </a:lnTo>
                  <a:lnTo>
                    <a:pt x="1823271" y="182216"/>
                  </a:lnTo>
                  <a:lnTo>
                    <a:pt x="1782830" y="212985"/>
                  </a:lnTo>
                  <a:lnTo>
                    <a:pt x="1743445" y="246010"/>
                  </a:lnTo>
                  <a:lnTo>
                    <a:pt x="1705183" y="281259"/>
                  </a:lnTo>
                  <a:lnTo>
                    <a:pt x="1668111" y="318701"/>
                  </a:lnTo>
                  <a:lnTo>
                    <a:pt x="1655957" y="328531"/>
                  </a:lnTo>
                  <a:lnTo>
                    <a:pt x="1643550" y="334222"/>
                  </a:lnTo>
                  <a:lnTo>
                    <a:pt x="1632136" y="336848"/>
                  </a:lnTo>
                  <a:lnTo>
                    <a:pt x="1622962" y="337484"/>
                  </a:lnTo>
                  <a:lnTo>
                    <a:pt x="1613767" y="336849"/>
                  </a:lnTo>
                  <a:lnTo>
                    <a:pt x="1602363" y="334228"/>
                  </a:lnTo>
                  <a:lnTo>
                    <a:pt x="1589987" y="328553"/>
                  </a:lnTo>
                  <a:lnTo>
                    <a:pt x="1577877" y="318752"/>
                  </a:lnTo>
                  <a:lnTo>
                    <a:pt x="1540785" y="281301"/>
                  </a:lnTo>
                  <a:lnTo>
                    <a:pt x="1502507" y="246044"/>
                  </a:lnTo>
                  <a:lnTo>
                    <a:pt x="1463109" y="213013"/>
                  </a:lnTo>
                  <a:lnTo>
                    <a:pt x="1422658" y="182237"/>
                  </a:lnTo>
                  <a:lnTo>
                    <a:pt x="1381220" y="153748"/>
                  </a:lnTo>
                  <a:lnTo>
                    <a:pt x="1338863" y="127575"/>
                  </a:lnTo>
                  <a:lnTo>
                    <a:pt x="1295653" y="103750"/>
                  </a:lnTo>
                  <a:lnTo>
                    <a:pt x="1251657" y="82303"/>
                  </a:lnTo>
                  <a:lnTo>
                    <a:pt x="1206942" y="63265"/>
                  </a:lnTo>
                  <a:lnTo>
                    <a:pt x="1161574" y="46666"/>
                  </a:lnTo>
                  <a:lnTo>
                    <a:pt x="1115620" y="32536"/>
                  </a:lnTo>
                  <a:lnTo>
                    <a:pt x="1069147" y="20907"/>
                  </a:lnTo>
                  <a:lnTo>
                    <a:pt x="1022223" y="11809"/>
                  </a:lnTo>
                  <a:lnTo>
                    <a:pt x="974912" y="5273"/>
                  </a:lnTo>
                  <a:lnTo>
                    <a:pt x="927283" y="1329"/>
                  </a:lnTo>
                  <a:lnTo>
                    <a:pt x="879402" y="0"/>
                  </a:lnTo>
                  <a:close/>
                </a:path>
              </a:pathLst>
            </a:custGeom>
            <a:solidFill>
              <a:srgbClr val="F05A94">
                <a:alpha val="14999"/>
              </a:srgbClr>
            </a:solidFill>
          </p:spPr>
          <p:txBody>
            <a:bodyPr wrap="square" lIns="0" tIns="0" rIns="0" bIns="0" rtlCol="0"/>
            <a:lstStyle/>
            <a:p>
              <a:endParaRPr/>
            </a:p>
          </p:txBody>
        </p:sp>
        <p:sp>
          <p:nvSpPr>
            <p:cNvPr id="44" name="object 12"/>
            <p:cNvSpPr/>
            <p:nvPr/>
          </p:nvSpPr>
          <p:spPr>
            <a:xfrm>
              <a:off x="8624507" y="4916975"/>
              <a:ext cx="2032000" cy="2168525"/>
            </a:xfrm>
            <a:custGeom>
              <a:avLst/>
              <a:gdLst/>
              <a:ahLst/>
              <a:cxnLst/>
              <a:rect l="l" t="t" r="r" b="b"/>
              <a:pathLst>
                <a:path w="2032000" h="2168525">
                  <a:moveTo>
                    <a:pt x="591492" y="0"/>
                  </a:moveTo>
                  <a:lnTo>
                    <a:pt x="545401" y="1757"/>
                  </a:lnTo>
                  <a:lnTo>
                    <a:pt x="499981" y="7017"/>
                  </a:lnTo>
                  <a:lnTo>
                    <a:pt x="455338" y="15762"/>
                  </a:lnTo>
                  <a:lnTo>
                    <a:pt x="411579" y="27974"/>
                  </a:lnTo>
                  <a:lnTo>
                    <a:pt x="368810" y="43637"/>
                  </a:lnTo>
                  <a:lnTo>
                    <a:pt x="323287" y="64714"/>
                  </a:lnTo>
                  <a:lnTo>
                    <a:pt x="279887" y="89531"/>
                  </a:lnTo>
                  <a:lnTo>
                    <a:pt x="238836" y="117887"/>
                  </a:lnTo>
                  <a:lnTo>
                    <a:pt x="200359" y="149583"/>
                  </a:lnTo>
                  <a:lnTo>
                    <a:pt x="164681" y="184419"/>
                  </a:lnTo>
                  <a:lnTo>
                    <a:pt x="132025" y="222195"/>
                  </a:lnTo>
                  <a:lnTo>
                    <a:pt x="102619" y="262710"/>
                  </a:lnTo>
                  <a:lnTo>
                    <a:pt x="76685" y="305765"/>
                  </a:lnTo>
                  <a:lnTo>
                    <a:pt x="56570" y="346175"/>
                  </a:lnTo>
                  <a:lnTo>
                    <a:pt x="39485" y="388126"/>
                  </a:lnTo>
                  <a:lnTo>
                    <a:pt x="25443" y="431515"/>
                  </a:lnTo>
                  <a:lnTo>
                    <a:pt x="14460" y="476238"/>
                  </a:lnTo>
                  <a:lnTo>
                    <a:pt x="6549" y="522190"/>
                  </a:lnTo>
                  <a:lnTo>
                    <a:pt x="1724" y="569268"/>
                  </a:lnTo>
                  <a:lnTo>
                    <a:pt x="0" y="617368"/>
                  </a:lnTo>
                  <a:lnTo>
                    <a:pt x="1389" y="666387"/>
                  </a:lnTo>
                  <a:lnTo>
                    <a:pt x="5906" y="716219"/>
                  </a:lnTo>
                  <a:lnTo>
                    <a:pt x="13566" y="766762"/>
                  </a:lnTo>
                  <a:lnTo>
                    <a:pt x="22604" y="811113"/>
                  </a:lnTo>
                  <a:lnTo>
                    <a:pt x="33375" y="854350"/>
                  </a:lnTo>
                  <a:lnTo>
                    <a:pt x="45850" y="896533"/>
                  </a:lnTo>
                  <a:lnTo>
                    <a:pt x="60000" y="937722"/>
                  </a:lnTo>
                  <a:lnTo>
                    <a:pt x="75799" y="977974"/>
                  </a:lnTo>
                  <a:lnTo>
                    <a:pt x="93216" y="1017350"/>
                  </a:lnTo>
                  <a:lnTo>
                    <a:pt x="112224" y="1055908"/>
                  </a:lnTo>
                  <a:lnTo>
                    <a:pt x="132793" y="1093709"/>
                  </a:lnTo>
                  <a:lnTo>
                    <a:pt x="154897" y="1130811"/>
                  </a:lnTo>
                  <a:lnTo>
                    <a:pt x="178505" y="1167273"/>
                  </a:lnTo>
                  <a:lnTo>
                    <a:pt x="203590" y="1203154"/>
                  </a:lnTo>
                  <a:lnTo>
                    <a:pt x="230124" y="1238515"/>
                  </a:lnTo>
                  <a:lnTo>
                    <a:pt x="258077" y="1273413"/>
                  </a:lnTo>
                  <a:lnTo>
                    <a:pt x="287421" y="1307909"/>
                  </a:lnTo>
                  <a:lnTo>
                    <a:pt x="318128" y="1342061"/>
                  </a:lnTo>
                  <a:lnTo>
                    <a:pt x="350170" y="1375929"/>
                  </a:lnTo>
                  <a:lnTo>
                    <a:pt x="383517" y="1409571"/>
                  </a:lnTo>
                  <a:lnTo>
                    <a:pt x="418142" y="1443048"/>
                  </a:lnTo>
                  <a:lnTo>
                    <a:pt x="454016" y="1476419"/>
                  </a:lnTo>
                  <a:lnTo>
                    <a:pt x="491110" y="1509741"/>
                  </a:lnTo>
                  <a:lnTo>
                    <a:pt x="529397" y="1543076"/>
                  </a:lnTo>
                  <a:lnTo>
                    <a:pt x="568847" y="1576482"/>
                  </a:lnTo>
                  <a:lnTo>
                    <a:pt x="609432" y="1610018"/>
                  </a:lnTo>
                  <a:lnTo>
                    <a:pt x="651124" y="1643743"/>
                  </a:lnTo>
                  <a:lnTo>
                    <a:pt x="693894" y="1677718"/>
                  </a:lnTo>
                  <a:lnTo>
                    <a:pt x="737714" y="1712000"/>
                  </a:lnTo>
                  <a:lnTo>
                    <a:pt x="782556" y="1746649"/>
                  </a:lnTo>
                  <a:lnTo>
                    <a:pt x="828390" y="1781725"/>
                  </a:lnTo>
                  <a:lnTo>
                    <a:pt x="1169895" y="2040497"/>
                  </a:lnTo>
                  <a:lnTo>
                    <a:pt x="1251534" y="2103396"/>
                  </a:lnTo>
                  <a:lnTo>
                    <a:pt x="1334810" y="2168512"/>
                  </a:lnTo>
                  <a:lnTo>
                    <a:pt x="1376399" y="2135861"/>
                  </a:lnTo>
                  <a:lnTo>
                    <a:pt x="1458408" y="2072244"/>
                  </a:lnTo>
                  <a:lnTo>
                    <a:pt x="1539146" y="2010432"/>
                  </a:lnTo>
                  <a:lnTo>
                    <a:pt x="1794538" y="1817285"/>
                  </a:lnTo>
                  <a:lnTo>
                    <a:pt x="1887163" y="1746646"/>
                  </a:lnTo>
                  <a:lnTo>
                    <a:pt x="1932000" y="1711996"/>
                  </a:lnTo>
                  <a:lnTo>
                    <a:pt x="1975817" y="1677712"/>
                  </a:lnTo>
                  <a:lnTo>
                    <a:pt x="2031489" y="1633296"/>
                  </a:lnTo>
                  <a:lnTo>
                    <a:pt x="2031489" y="1837"/>
                  </a:lnTo>
                  <a:lnTo>
                    <a:pt x="1986455" y="7040"/>
                  </a:lnTo>
                  <a:lnTo>
                    <a:pt x="1941299" y="15800"/>
                  </a:lnTo>
                  <a:lnTo>
                    <a:pt x="1896811" y="28016"/>
                  </a:lnTo>
                  <a:lnTo>
                    <a:pt x="1854942" y="43002"/>
                  </a:lnTo>
                  <a:lnTo>
                    <a:pt x="1813825" y="61066"/>
                  </a:lnTo>
                  <a:lnTo>
                    <a:pt x="1773529" y="82154"/>
                  </a:lnTo>
                  <a:lnTo>
                    <a:pt x="1734121" y="106210"/>
                  </a:lnTo>
                  <a:lnTo>
                    <a:pt x="1695670" y="133181"/>
                  </a:lnTo>
                  <a:lnTo>
                    <a:pt x="1658245" y="163011"/>
                  </a:lnTo>
                  <a:lnTo>
                    <a:pt x="1621913" y="195645"/>
                  </a:lnTo>
                  <a:lnTo>
                    <a:pt x="1586745" y="231030"/>
                  </a:lnTo>
                  <a:lnTo>
                    <a:pt x="1552807" y="269110"/>
                  </a:lnTo>
                  <a:lnTo>
                    <a:pt x="1520170" y="309830"/>
                  </a:lnTo>
                  <a:lnTo>
                    <a:pt x="1488900" y="353136"/>
                  </a:lnTo>
                  <a:lnTo>
                    <a:pt x="1470383" y="380187"/>
                  </a:lnTo>
                  <a:lnTo>
                    <a:pt x="1443830" y="410186"/>
                  </a:lnTo>
                  <a:lnTo>
                    <a:pt x="1411372" y="432622"/>
                  </a:lnTo>
                  <a:lnTo>
                    <a:pt x="1374542" y="446681"/>
                  </a:lnTo>
                  <a:lnTo>
                    <a:pt x="1334874" y="451548"/>
                  </a:lnTo>
                  <a:lnTo>
                    <a:pt x="1295053" y="446669"/>
                  </a:lnTo>
                  <a:lnTo>
                    <a:pt x="1258142" y="432576"/>
                  </a:lnTo>
                  <a:lnTo>
                    <a:pt x="1225673" y="410084"/>
                  </a:lnTo>
                  <a:lnTo>
                    <a:pt x="1199174" y="380009"/>
                  </a:lnTo>
                  <a:lnTo>
                    <a:pt x="1180848" y="353199"/>
                  </a:lnTo>
                  <a:lnTo>
                    <a:pt x="1149561" y="309878"/>
                  </a:lnTo>
                  <a:lnTo>
                    <a:pt x="1116906" y="269144"/>
                  </a:lnTo>
                  <a:lnTo>
                    <a:pt x="1082952" y="231054"/>
                  </a:lnTo>
                  <a:lnTo>
                    <a:pt x="1047768" y="195662"/>
                  </a:lnTo>
                  <a:lnTo>
                    <a:pt x="1011423" y="163021"/>
                  </a:lnTo>
                  <a:lnTo>
                    <a:pt x="973985" y="133187"/>
                  </a:lnTo>
                  <a:lnTo>
                    <a:pt x="935523" y="106213"/>
                  </a:lnTo>
                  <a:lnTo>
                    <a:pt x="896105" y="82155"/>
                  </a:lnTo>
                  <a:lnTo>
                    <a:pt x="855802" y="61066"/>
                  </a:lnTo>
                  <a:lnTo>
                    <a:pt x="814680" y="43002"/>
                  </a:lnTo>
                  <a:lnTo>
                    <a:pt x="772810" y="28016"/>
                  </a:lnTo>
                  <a:lnTo>
                    <a:pt x="728427" y="15800"/>
                  </a:lnTo>
                  <a:lnTo>
                    <a:pt x="683304" y="7040"/>
                  </a:lnTo>
                  <a:lnTo>
                    <a:pt x="637604" y="1764"/>
                  </a:lnTo>
                  <a:lnTo>
                    <a:pt x="591492" y="0"/>
                  </a:lnTo>
                  <a:close/>
                </a:path>
              </a:pathLst>
            </a:custGeom>
            <a:solidFill>
              <a:srgbClr val="FBD4DA">
                <a:alpha val="14999"/>
              </a:srgbClr>
            </a:solidFill>
          </p:spPr>
          <p:txBody>
            <a:bodyPr wrap="square" lIns="0" tIns="0" rIns="0" bIns="0" rtlCol="0"/>
            <a:lstStyle/>
            <a:p>
              <a:endParaRPr/>
            </a:p>
          </p:txBody>
        </p:sp>
        <p:sp>
          <p:nvSpPr>
            <p:cNvPr id="45" name="object 13"/>
            <p:cNvSpPr/>
            <p:nvPr/>
          </p:nvSpPr>
          <p:spPr>
            <a:xfrm>
              <a:off x="9194558" y="5619952"/>
              <a:ext cx="1461770" cy="695960"/>
            </a:xfrm>
            <a:custGeom>
              <a:avLst/>
              <a:gdLst/>
              <a:ahLst/>
              <a:cxnLst/>
              <a:rect l="l" t="t" r="r" b="b"/>
              <a:pathLst>
                <a:path w="1461770" h="695960">
                  <a:moveTo>
                    <a:pt x="380403" y="190207"/>
                  </a:moveTo>
                  <a:lnTo>
                    <a:pt x="375386" y="146596"/>
                  </a:lnTo>
                  <a:lnTo>
                    <a:pt x="361073" y="106565"/>
                  </a:lnTo>
                  <a:lnTo>
                    <a:pt x="338620" y="71247"/>
                  </a:lnTo>
                  <a:lnTo>
                    <a:pt x="309168" y="41783"/>
                  </a:lnTo>
                  <a:lnTo>
                    <a:pt x="273850" y="19329"/>
                  </a:lnTo>
                  <a:lnTo>
                    <a:pt x="233807" y="5016"/>
                  </a:lnTo>
                  <a:lnTo>
                    <a:pt x="190195" y="0"/>
                  </a:lnTo>
                  <a:lnTo>
                    <a:pt x="146583" y="5016"/>
                  </a:lnTo>
                  <a:lnTo>
                    <a:pt x="106553" y="19329"/>
                  </a:lnTo>
                  <a:lnTo>
                    <a:pt x="71234" y="41783"/>
                  </a:lnTo>
                  <a:lnTo>
                    <a:pt x="41783" y="71247"/>
                  </a:lnTo>
                  <a:lnTo>
                    <a:pt x="19329" y="106565"/>
                  </a:lnTo>
                  <a:lnTo>
                    <a:pt x="5029" y="146596"/>
                  </a:lnTo>
                  <a:lnTo>
                    <a:pt x="0" y="190207"/>
                  </a:lnTo>
                  <a:lnTo>
                    <a:pt x="5029" y="233819"/>
                  </a:lnTo>
                  <a:lnTo>
                    <a:pt x="19329" y="273850"/>
                  </a:lnTo>
                  <a:lnTo>
                    <a:pt x="41783" y="309168"/>
                  </a:lnTo>
                  <a:lnTo>
                    <a:pt x="71234" y="338620"/>
                  </a:lnTo>
                  <a:lnTo>
                    <a:pt x="106553" y="361073"/>
                  </a:lnTo>
                  <a:lnTo>
                    <a:pt x="146583" y="375373"/>
                  </a:lnTo>
                  <a:lnTo>
                    <a:pt x="190195" y="380403"/>
                  </a:lnTo>
                  <a:lnTo>
                    <a:pt x="233807" y="375373"/>
                  </a:lnTo>
                  <a:lnTo>
                    <a:pt x="273850" y="361073"/>
                  </a:lnTo>
                  <a:lnTo>
                    <a:pt x="309168" y="338620"/>
                  </a:lnTo>
                  <a:lnTo>
                    <a:pt x="338620" y="309168"/>
                  </a:lnTo>
                  <a:lnTo>
                    <a:pt x="361073" y="273850"/>
                  </a:lnTo>
                  <a:lnTo>
                    <a:pt x="375386" y="233819"/>
                  </a:lnTo>
                  <a:lnTo>
                    <a:pt x="380403" y="190207"/>
                  </a:lnTo>
                  <a:close/>
                </a:path>
                <a:path w="1461770" h="695960">
                  <a:moveTo>
                    <a:pt x="1039063" y="511949"/>
                  </a:moveTo>
                  <a:lnTo>
                    <a:pt x="1022604" y="450278"/>
                  </a:lnTo>
                  <a:lnTo>
                    <a:pt x="987475" y="423011"/>
                  </a:lnTo>
                  <a:lnTo>
                    <a:pt x="955040" y="416572"/>
                  </a:lnTo>
                  <a:lnTo>
                    <a:pt x="932954" y="419519"/>
                  </a:lnTo>
                  <a:lnTo>
                    <a:pt x="912672" y="427939"/>
                  </a:lnTo>
                  <a:lnTo>
                    <a:pt x="895248" y="441248"/>
                  </a:lnTo>
                  <a:lnTo>
                    <a:pt x="859967" y="486918"/>
                  </a:lnTo>
                  <a:lnTo>
                    <a:pt x="832154" y="508139"/>
                  </a:lnTo>
                  <a:lnTo>
                    <a:pt x="799896" y="521550"/>
                  </a:lnTo>
                  <a:lnTo>
                    <a:pt x="764819" y="526237"/>
                  </a:lnTo>
                  <a:lnTo>
                    <a:pt x="729703" y="521550"/>
                  </a:lnTo>
                  <a:lnTo>
                    <a:pt x="697420" y="508114"/>
                  </a:lnTo>
                  <a:lnTo>
                    <a:pt x="669620" y="486892"/>
                  </a:lnTo>
                  <a:lnTo>
                    <a:pt x="634352" y="441185"/>
                  </a:lnTo>
                  <a:lnTo>
                    <a:pt x="616927" y="427837"/>
                  </a:lnTo>
                  <a:lnTo>
                    <a:pt x="596658" y="419404"/>
                  </a:lnTo>
                  <a:lnTo>
                    <a:pt x="574598" y="416458"/>
                  </a:lnTo>
                  <a:lnTo>
                    <a:pt x="563486" y="417195"/>
                  </a:lnTo>
                  <a:lnTo>
                    <a:pt x="518515" y="437642"/>
                  </a:lnTo>
                  <a:lnTo>
                    <a:pt x="492721" y="479399"/>
                  </a:lnTo>
                  <a:lnTo>
                    <a:pt x="489991" y="495922"/>
                  </a:lnTo>
                  <a:lnTo>
                    <a:pt x="490524" y="512419"/>
                  </a:lnTo>
                  <a:lnTo>
                    <a:pt x="527265" y="581672"/>
                  </a:lnTo>
                  <a:lnTo>
                    <a:pt x="558304" y="614883"/>
                  </a:lnTo>
                  <a:lnTo>
                    <a:pt x="593674" y="642937"/>
                  </a:lnTo>
                  <a:lnTo>
                    <a:pt x="632714" y="665454"/>
                  </a:lnTo>
                  <a:lnTo>
                    <a:pt x="674700" y="682028"/>
                  </a:lnTo>
                  <a:lnTo>
                    <a:pt x="718972" y="692264"/>
                  </a:lnTo>
                  <a:lnTo>
                    <a:pt x="764819" y="695769"/>
                  </a:lnTo>
                  <a:lnTo>
                    <a:pt x="810641" y="692264"/>
                  </a:lnTo>
                  <a:lnTo>
                    <a:pt x="854887" y="682028"/>
                  </a:lnTo>
                  <a:lnTo>
                    <a:pt x="896874" y="665454"/>
                  </a:lnTo>
                  <a:lnTo>
                    <a:pt x="935901" y="642950"/>
                  </a:lnTo>
                  <a:lnTo>
                    <a:pt x="971296" y="614908"/>
                  </a:lnTo>
                  <a:lnTo>
                    <a:pt x="1002347" y="581710"/>
                  </a:lnTo>
                  <a:lnTo>
                    <a:pt x="1028382" y="543788"/>
                  </a:lnTo>
                  <a:lnTo>
                    <a:pt x="1039063" y="511949"/>
                  </a:lnTo>
                  <a:close/>
                </a:path>
                <a:path w="1461770" h="695960">
                  <a:moveTo>
                    <a:pt x="1461439" y="52844"/>
                  </a:moveTo>
                  <a:lnTo>
                    <a:pt x="1450378" y="41783"/>
                  </a:lnTo>
                  <a:lnTo>
                    <a:pt x="1415059" y="19329"/>
                  </a:lnTo>
                  <a:lnTo>
                    <a:pt x="1375016" y="5016"/>
                  </a:lnTo>
                  <a:lnTo>
                    <a:pt x="1331404" y="0"/>
                  </a:lnTo>
                  <a:lnTo>
                    <a:pt x="1287792" y="5016"/>
                  </a:lnTo>
                  <a:lnTo>
                    <a:pt x="1247762" y="19329"/>
                  </a:lnTo>
                  <a:lnTo>
                    <a:pt x="1212443" y="41783"/>
                  </a:lnTo>
                  <a:lnTo>
                    <a:pt x="1182992" y="71247"/>
                  </a:lnTo>
                  <a:lnTo>
                    <a:pt x="1160538" y="106565"/>
                  </a:lnTo>
                  <a:lnTo>
                    <a:pt x="1146238" y="146596"/>
                  </a:lnTo>
                  <a:lnTo>
                    <a:pt x="1141209" y="190207"/>
                  </a:lnTo>
                  <a:lnTo>
                    <a:pt x="1146238" y="233819"/>
                  </a:lnTo>
                  <a:lnTo>
                    <a:pt x="1160538" y="273850"/>
                  </a:lnTo>
                  <a:lnTo>
                    <a:pt x="1182992" y="309168"/>
                  </a:lnTo>
                  <a:lnTo>
                    <a:pt x="1212443" y="338620"/>
                  </a:lnTo>
                  <a:lnTo>
                    <a:pt x="1247762" y="361073"/>
                  </a:lnTo>
                  <a:lnTo>
                    <a:pt x="1287792" y="375373"/>
                  </a:lnTo>
                  <a:lnTo>
                    <a:pt x="1331404" y="380403"/>
                  </a:lnTo>
                  <a:lnTo>
                    <a:pt x="1375016" y="375373"/>
                  </a:lnTo>
                  <a:lnTo>
                    <a:pt x="1415059" y="361073"/>
                  </a:lnTo>
                  <a:lnTo>
                    <a:pt x="1450378" y="338620"/>
                  </a:lnTo>
                  <a:lnTo>
                    <a:pt x="1461439" y="327558"/>
                  </a:lnTo>
                  <a:lnTo>
                    <a:pt x="1461439" y="52844"/>
                  </a:lnTo>
                  <a:close/>
                </a:path>
              </a:pathLst>
            </a:custGeom>
            <a:solidFill>
              <a:srgbClr val="F05A94">
                <a:alpha val="14999"/>
              </a:srgbClr>
            </a:solidFill>
          </p:spPr>
          <p:txBody>
            <a:bodyPr wrap="square" lIns="0" tIns="0" rIns="0" bIns="0" rtlCol="0"/>
            <a:lstStyle/>
            <a:p>
              <a:endParaRPr/>
            </a:p>
          </p:txBody>
        </p:sp>
      </p:grpSp>
      <p:grpSp>
        <p:nvGrpSpPr>
          <p:cNvPr id="46" name="object 14"/>
          <p:cNvGrpSpPr/>
          <p:nvPr/>
        </p:nvGrpSpPr>
        <p:grpSpPr>
          <a:xfrm>
            <a:off x="5687999" y="0"/>
            <a:ext cx="4626610" cy="612140"/>
            <a:chOff x="5687999" y="0"/>
            <a:chExt cx="4626610" cy="612140"/>
          </a:xfrm>
        </p:grpSpPr>
        <p:sp>
          <p:nvSpPr>
            <p:cNvPr id="47" name="object 15"/>
            <p:cNvSpPr/>
            <p:nvPr/>
          </p:nvSpPr>
          <p:spPr>
            <a:xfrm>
              <a:off x="5687999" y="12"/>
              <a:ext cx="4626610" cy="612140"/>
            </a:xfrm>
            <a:custGeom>
              <a:avLst/>
              <a:gdLst/>
              <a:ahLst/>
              <a:cxnLst/>
              <a:rect l="l" t="t" r="r" b="b"/>
              <a:pathLst>
                <a:path w="4626609" h="612140">
                  <a:moveTo>
                    <a:pt x="4626000" y="0"/>
                  </a:moveTo>
                  <a:lnTo>
                    <a:pt x="0" y="0"/>
                  </a:lnTo>
                  <a:lnTo>
                    <a:pt x="0" y="432003"/>
                  </a:lnTo>
                  <a:lnTo>
                    <a:pt x="6426" y="479856"/>
                  </a:lnTo>
                  <a:lnTo>
                    <a:pt x="24574" y="522846"/>
                  </a:lnTo>
                  <a:lnTo>
                    <a:pt x="52717" y="559282"/>
                  </a:lnTo>
                  <a:lnTo>
                    <a:pt x="89141" y="587425"/>
                  </a:lnTo>
                  <a:lnTo>
                    <a:pt x="132143" y="605574"/>
                  </a:lnTo>
                  <a:lnTo>
                    <a:pt x="179997" y="612000"/>
                  </a:lnTo>
                  <a:lnTo>
                    <a:pt x="4446003" y="612000"/>
                  </a:lnTo>
                  <a:lnTo>
                    <a:pt x="4493844" y="605574"/>
                  </a:lnTo>
                  <a:lnTo>
                    <a:pt x="4536846" y="587425"/>
                  </a:lnTo>
                  <a:lnTo>
                    <a:pt x="4573270" y="559282"/>
                  </a:lnTo>
                  <a:lnTo>
                    <a:pt x="4601413" y="522846"/>
                  </a:lnTo>
                  <a:lnTo>
                    <a:pt x="4619561" y="479856"/>
                  </a:lnTo>
                  <a:lnTo>
                    <a:pt x="4626000" y="432003"/>
                  </a:lnTo>
                  <a:lnTo>
                    <a:pt x="4626000" y="0"/>
                  </a:lnTo>
                  <a:close/>
                </a:path>
              </a:pathLst>
            </a:custGeom>
            <a:solidFill>
              <a:srgbClr val="F05A88"/>
            </a:solidFill>
          </p:spPr>
          <p:txBody>
            <a:bodyPr wrap="square" lIns="0" tIns="0" rIns="0" bIns="0" rtlCol="0"/>
            <a:lstStyle/>
            <a:p>
              <a:endParaRPr/>
            </a:p>
          </p:txBody>
        </p:sp>
        <p:sp>
          <p:nvSpPr>
            <p:cNvPr id="48" name="object 16"/>
            <p:cNvSpPr/>
            <p:nvPr/>
          </p:nvSpPr>
          <p:spPr>
            <a:xfrm>
              <a:off x="5861682" y="230102"/>
              <a:ext cx="275590" cy="224154"/>
            </a:xfrm>
            <a:custGeom>
              <a:avLst/>
              <a:gdLst/>
              <a:ahLst/>
              <a:cxnLst/>
              <a:rect l="l" t="t" r="r" b="b"/>
              <a:pathLst>
                <a:path w="275589" h="224154">
                  <a:moveTo>
                    <a:pt x="222309" y="0"/>
                  </a:moveTo>
                  <a:lnTo>
                    <a:pt x="207984" y="0"/>
                  </a:lnTo>
                  <a:lnTo>
                    <a:pt x="201685" y="965"/>
                  </a:lnTo>
                  <a:lnTo>
                    <a:pt x="162749" y="24782"/>
                  </a:lnTo>
                  <a:lnTo>
                    <a:pt x="148459" y="43814"/>
                  </a:lnTo>
                  <a:lnTo>
                    <a:pt x="143239" y="46570"/>
                  </a:lnTo>
                  <a:lnTo>
                    <a:pt x="132051" y="46570"/>
                  </a:lnTo>
                  <a:lnTo>
                    <a:pt x="126818" y="43814"/>
                  </a:lnTo>
                  <a:lnTo>
                    <a:pt x="121776" y="36423"/>
                  </a:lnTo>
                  <a:lnTo>
                    <a:pt x="112564" y="24782"/>
                  </a:lnTo>
                  <a:lnTo>
                    <a:pt x="79688" y="2882"/>
                  </a:lnTo>
                  <a:lnTo>
                    <a:pt x="67344" y="0"/>
                  </a:lnTo>
                  <a:lnTo>
                    <a:pt x="53006" y="0"/>
                  </a:lnTo>
                  <a:lnTo>
                    <a:pt x="13588" y="22917"/>
                  </a:lnTo>
                  <a:lnTo>
                    <a:pt x="0" y="66190"/>
                  </a:lnTo>
                  <a:lnTo>
                    <a:pt x="1368" y="79082"/>
                  </a:lnTo>
                  <a:lnTo>
                    <a:pt x="13120" y="111841"/>
                  </a:lnTo>
                  <a:lnTo>
                    <a:pt x="34418" y="140177"/>
                  </a:lnTo>
                  <a:lnTo>
                    <a:pt x="63895" y="166934"/>
                  </a:lnTo>
                  <a:lnTo>
                    <a:pt x="137651" y="223672"/>
                  </a:lnTo>
                  <a:lnTo>
                    <a:pt x="211413" y="166933"/>
                  </a:lnTo>
                  <a:lnTo>
                    <a:pt x="240888" y="140173"/>
                  </a:lnTo>
                  <a:lnTo>
                    <a:pt x="262188" y="111836"/>
                  </a:lnTo>
                  <a:lnTo>
                    <a:pt x="273948" y="79082"/>
                  </a:lnTo>
                  <a:lnTo>
                    <a:pt x="275309" y="66197"/>
                  </a:lnTo>
                  <a:lnTo>
                    <a:pt x="274662" y="53865"/>
                  </a:lnTo>
                  <a:lnTo>
                    <a:pt x="254674" y="15419"/>
                  </a:lnTo>
                  <a:lnTo>
                    <a:pt x="222309" y="0"/>
                  </a:lnTo>
                  <a:close/>
                </a:path>
              </a:pathLst>
            </a:custGeom>
            <a:solidFill>
              <a:srgbClr val="FBD4DA"/>
            </a:solidFill>
          </p:spPr>
          <p:txBody>
            <a:bodyPr wrap="square" lIns="0" tIns="0" rIns="0" bIns="0" rtlCol="0"/>
            <a:lstStyle/>
            <a:p>
              <a:endParaRPr/>
            </a:p>
          </p:txBody>
        </p:sp>
        <p:pic>
          <p:nvPicPr>
            <p:cNvPr id="49" name="object 17"/>
            <p:cNvPicPr/>
            <p:nvPr/>
          </p:nvPicPr>
          <p:blipFill>
            <a:blip r:embed="rId2" cstate="print"/>
            <a:stretch>
              <a:fillRect/>
            </a:stretch>
          </p:blipFill>
          <p:spPr>
            <a:xfrm>
              <a:off x="5920447" y="302607"/>
              <a:ext cx="156955" cy="71768"/>
            </a:xfrm>
            <a:prstGeom prst="rect">
              <a:avLst/>
            </a:prstGeom>
          </p:spPr>
        </p:pic>
      </p:grpSp>
      <p:grpSp>
        <p:nvGrpSpPr>
          <p:cNvPr id="50" name="object 22"/>
          <p:cNvGrpSpPr/>
          <p:nvPr/>
        </p:nvGrpSpPr>
        <p:grpSpPr>
          <a:xfrm>
            <a:off x="5687992" y="791999"/>
            <a:ext cx="4626610" cy="396240"/>
            <a:chOff x="5687992" y="791999"/>
            <a:chExt cx="4626610" cy="396240"/>
          </a:xfrm>
        </p:grpSpPr>
        <p:sp>
          <p:nvSpPr>
            <p:cNvPr id="51" name="object 23"/>
            <p:cNvSpPr/>
            <p:nvPr/>
          </p:nvSpPr>
          <p:spPr>
            <a:xfrm>
              <a:off x="5687987" y="792009"/>
              <a:ext cx="4626610" cy="396240"/>
            </a:xfrm>
            <a:custGeom>
              <a:avLst/>
              <a:gdLst/>
              <a:ahLst/>
              <a:cxnLst/>
              <a:rect l="l" t="t" r="r" b="b"/>
              <a:pathLst>
                <a:path w="4626609" h="396240">
                  <a:moveTo>
                    <a:pt x="4626000" y="198005"/>
                  </a:moveTo>
                  <a:lnTo>
                    <a:pt x="4619574" y="145364"/>
                  </a:lnTo>
                  <a:lnTo>
                    <a:pt x="4601426" y="98069"/>
                  </a:lnTo>
                  <a:lnTo>
                    <a:pt x="4573282" y="57988"/>
                  </a:lnTo>
                  <a:lnTo>
                    <a:pt x="4536846" y="27025"/>
                  </a:lnTo>
                  <a:lnTo>
                    <a:pt x="4493844" y="7073"/>
                  </a:lnTo>
                  <a:lnTo>
                    <a:pt x="4446003" y="0"/>
                  </a:lnTo>
                  <a:lnTo>
                    <a:pt x="623951" y="0"/>
                  </a:lnTo>
                  <a:lnTo>
                    <a:pt x="198005" y="0"/>
                  </a:lnTo>
                  <a:lnTo>
                    <a:pt x="0" y="0"/>
                  </a:lnTo>
                  <a:lnTo>
                    <a:pt x="0" y="198005"/>
                  </a:lnTo>
                  <a:lnTo>
                    <a:pt x="0" y="395998"/>
                  </a:lnTo>
                  <a:lnTo>
                    <a:pt x="197891" y="395998"/>
                  </a:lnTo>
                  <a:lnTo>
                    <a:pt x="4446003" y="396011"/>
                  </a:lnTo>
                  <a:lnTo>
                    <a:pt x="4493844" y="388937"/>
                  </a:lnTo>
                  <a:lnTo>
                    <a:pt x="4536846" y="368973"/>
                  </a:lnTo>
                  <a:lnTo>
                    <a:pt x="4573282" y="338010"/>
                  </a:lnTo>
                  <a:lnTo>
                    <a:pt x="4601426" y="297929"/>
                  </a:lnTo>
                  <a:lnTo>
                    <a:pt x="4619574" y="250634"/>
                  </a:lnTo>
                  <a:lnTo>
                    <a:pt x="4626000" y="198005"/>
                  </a:lnTo>
                  <a:close/>
                </a:path>
              </a:pathLst>
            </a:custGeom>
            <a:solidFill>
              <a:srgbClr val="E0D5EA"/>
            </a:solidFill>
          </p:spPr>
          <p:txBody>
            <a:bodyPr wrap="square" lIns="0" tIns="0" rIns="0" bIns="0" rtlCol="0"/>
            <a:lstStyle/>
            <a:p>
              <a:endParaRPr/>
            </a:p>
          </p:txBody>
        </p:sp>
        <p:sp>
          <p:nvSpPr>
            <p:cNvPr id="52" name="object 24"/>
            <p:cNvSpPr/>
            <p:nvPr/>
          </p:nvSpPr>
          <p:spPr>
            <a:xfrm>
              <a:off x="5795991" y="792006"/>
              <a:ext cx="0" cy="396240"/>
            </a:xfrm>
            <a:custGeom>
              <a:avLst/>
              <a:gdLst/>
              <a:ahLst/>
              <a:cxnLst/>
              <a:rect l="l" t="t" r="r" b="b"/>
              <a:pathLst>
                <a:path h="396240">
                  <a:moveTo>
                    <a:pt x="0" y="0"/>
                  </a:moveTo>
                  <a:lnTo>
                    <a:pt x="0" y="395998"/>
                  </a:lnTo>
                </a:path>
              </a:pathLst>
            </a:custGeom>
            <a:ln w="21602">
              <a:solidFill>
                <a:srgbClr val="FFFFFF"/>
              </a:solidFill>
            </a:ln>
          </p:spPr>
          <p:txBody>
            <a:bodyPr wrap="square" lIns="0" tIns="0" rIns="0" bIns="0" rtlCol="0"/>
            <a:lstStyle/>
            <a:p>
              <a:endParaRPr/>
            </a:p>
          </p:txBody>
        </p:sp>
      </p:grpSp>
      <p:graphicFrame>
        <p:nvGraphicFramePr>
          <p:cNvPr id="53" name="object 30"/>
          <p:cNvGraphicFramePr>
            <a:graphicFrameLocks noGrp="1"/>
          </p:cNvGraphicFramePr>
          <p:nvPr>
            <p:extLst>
              <p:ext uri="{D42A27DB-BD31-4B8C-83A1-F6EECF244321}">
                <p14:modId xmlns:p14="http://schemas.microsoft.com/office/powerpoint/2010/main" val="3269187888"/>
              </p:ext>
            </p:extLst>
          </p:nvPr>
        </p:nvGraphicFramePr>
        <p:xfrm>
          <a:off x="5687986" y="1368018"/>
          <a:ext cx="4629149" cy="2117089"/>
        </p:xfrm>
        <a:graphic>
          <a:graphicData uri="http://schemas.openxmlformats.org/drawingml/2006/table">
            <a:tbl>
              <a:tblPr firstRow="1" bandRow="1">
                <a:tableStyleId>{2D5ABB26-0587-4C30-8999-92F81FD0307C}</a:tableStyleId>
              </a:tblPr>
              <a:tblGrid>
                <a:gridCol w="882015">
                  <a:extLst>
                    <a:ext uri="{9D8B030D-6E8A-4147-A177-3AD203B41FA5}">
                      <a16:colId xmlns:a16="http://schemas.microsoft.com/office/drawing/2014/main" val="20000"/>
                    </a:ext>
                  </a:extLst>
                </a:gridCol>
                <a:gridCol w="1170305">
                  <a:extLst>
                    <a:ext uri="{9D8B030D-6E8A-4147-A177-3AD203B41FA5}">
                      <a16:colId xmlns:a16="http://schemas.microsoft.com/office/drawing/2014/main" val="20001"/>
                    </a:ext>
                  </a:extLst>
                </a:gridCol>
                <a:gridCol w="535305">
                  <a:extLst>
                    <a:ext uri="{9D8B030D-6E8A-4147-A177-3AD203B41FA5}">
                      <a16:colId xmlns:a16="http://schemas.microsoft.com/office/drawing/2014/main" val="20002"/>
                    </a:ext>
                  </a:extLst>
                </a:gridCol>
                <a:gridCol w="661669">
                  <a:extLst>
                    <a:ext uri="{9D8B030D-6E8A-4147-A177-3AD203B41FA5}">
                      <a16:colId xmlns:a16="http://schemas.microsoft.com/office/drawing/2014/main" val="20003"/>
                    </a:ext>
                  </a:extLst>
                </a:gridCol>
                <a:gridCol w="810260">
                  <a:extLst>
                    <a:ext uri="{9D8B030D-6E8A-4147-A177-3AD203B41FA5}">
                      <a16:colId xmlns:a16="http://schemas.microsoft.com/office/drawing/2014/main" val="20004"/>
                    </a:ext>
                  </a:extLst>
                </a:gridCol>
                <a:gridCol w="569595">
                  <a:extLst>
                    <a:ext uri="{9D8B030D-6E8A-4147-A177-3AD203B41FA5}">
                      <a16:colId xmlns:a16="http://schemas.microsoft.com/office/drawing/2014/main" val="20005"/>
                    </a:ext>
                  </a:extLst>
                </a:gridCol>
              </a:tblGrid>
              <a:tr h="251460">
                <a:tc rowSpan="2">
                  <a:txBody>
                    <a:bodyPr/>
                    <a:lstStyle/>
                    <a:p>
                      <a:pPr marL="320040" marR="131445" indent="-180975">
                        <a:lnSpc>
                          <a:spcPct val="113999"/>
                        </a:lnSpc>
                        <a:spcBef>
                          <a:spcPts val="575"/>
                        </a:spcBef>
                      </a:pPr>
                      <a:r>
                        <a:rPr sz="950" b="1" spc="-10" dirty="0">
                          <a:solidFill>
                            <a:srgbClr val="FFFFFF"/>
                          </a:solidFill>
                          <a:latin typeface="Microsoft JhengHei"/>
                          <a:cs typeface="Microsoft JhengHei"/>
                        </a:rPr>
                        <a:t>治療方針の</a:t>
                      </a:r>
                      <a:r>
                        <a:rPr sz="950" b="1" spc="-25" dirty="0">
                          <a:solidFill>
                            <a:srgbClr val="FFFFFF"/>
                          </a:solidFill>
                          <a:latin typeface="Microsoft JhengHei"/>
                          <a:cs typeface="Microsoft JhengHei"/>
                        </a:rPr>
                        <a:t>原則</a:t>
                      </a:r>
                      <a:endParaRPr sz="950">
                        <a:latin typeface="Microsoft JhengHei"/>
                        <a:cs typeface="Microsoft JhengHei"/>
                      </a:endParaRPr>
                    </a:p>
                  </a:txBody>
                  <a:tcPr marL="0" marR="0" marT="73025" marB="0">
                    <a:solidFill>
                      <a:srgbClr val="6F60AA"/>
                    </a:solidFill>
                  </a:tcPr>
                </a:tc>
                <a:tc rowSpan="2">
                  <a:txBody>
                    <a:bodyPr/>
                    <a:lstStyle/>
                    <a:p>
                      <a:pPr>
                        <a:lnSpc>
                          <a:spcPct val="100000"/>
                        </a:lnSpc>
                        <a:spcBef>
                          <a:spcPts val="275"/>
                        </a:spcBef>
                      </a:pPr>
                      <a:endParaRPr sz="950">
                        <a:latin typeface="Times New Roman"/>
                        <a:cs typeface="Times New Roman"/>
                      </a:endParaRPr>
                    </a:p>
                    <a:p>
                      <a:pPr marL="343535">
                        <a:lnSpc>
                          <a:spcPct val="100000"/>
                        </a:lnSpc>
                      </a:pPr>
                      <a:r>
                        <a:rPr sz="950" b="1" spc="-15" dirty="0">
                          <a:solidFill>
                            <a:srgbClr val="FFFFFF"/>
                          </a:solidFill>
                          <a:latin typeface="Microsoft JhengHei"/>
                          <a:cs typeface="Microsoft JhengHei"/>
                        </a:rPr>
                        <a:t>管理区分</a:t>
                      </a:r>
                      <a:endParaRPr sz="950">
                        <a:latin typeface="Microsoft JhengHei"/>
                        <a:cs typeface="Microsoft JhengHei"/>
                      </a:endParaRPr>
                    </a:p>
                  </a:txBody>
                  <a:tcPr marL="0" marR="0" marT="34925" marB="0">
                    <a:solidFill>
                      <a:srgbClr val="6F60AA"/>
                    </a:solidFill>
                  </a:tcPr>
                </a:tc>
                <a:tc gridSpan="4">
                  <a:txBody>
                    <a:bodyPr/>
                    <a:lstStyle/>
                    <a:p>
                      <a:pPr marL="671195">
                        <a:lnSpc>
                          <a:spcPct val="100000"/>
                        </a:lnSpc>
                        <a:spcBef>
                          <a:spcPts val="385"/>
                        </a:spcBef>
                      </a:pPr>
                      <a:r>
                        <a:rPr sz="950" b="1" spc="-55" dirty="0">
                          <a:solidFill>
                            <a:srgbClr val="FFFFFF"/>
                          </a:solidFill>
                          <a:latin typeface="Microsoft JhengHei"/>
                          <a:cs typeface="Microsoft JhengHei"/>
                        </a:rPr>
                        <a:t>脂質管理目標値</a:t>
                      </a:r>
                      <a:r>
                        <a:rPr sz="1125" spc="135" baseline="3703" dirty="0">
                          <a:solidFill>
                            <a:srgbClr val="FFFFFF"/>
                          </a:solidFill>
                          <a:latin typeface="BIZ UDPゴシック"/>
                          <a:cs typeface="BIZ UDPゴシック"/>
                        </a:rPr>
                        <a:t>（</a:t>
                      </a:r>
                      <a:r>
                        <a:rPr sz="1200" spc="135" baseline="3472" dirty="0">
                          <a:solidFill>
                            <a:srgbClr val="FFFFFF"/>
                          </a:solidFill>
                          <a:latin typeface="Arial"/>
                          <a:cs typeface="Arial"/>
                        </a:rPr>
                        <a:t>mg/dL</a:t>
                      </a:r>
                      <a:r>
                        <a:rPr sz="1125" spc="135" baseline="3703" dirty="0">
                          <a:solidFill>
                            <a:srgbClr val="FFFFFF"/>
                          </a:solidFill>
                          <a:latin typeface="BIZ UDPゴシック"/>
                          <a:cs typeface="BIZ UDPゴシック"/>
                        </a:rPr>
                        <a:t>）</a:t>
                      </a:r>
                      <a:endParaRPr sz="1125" baseline="3703">
                        <a:latin typeface="BIZ UDPゴシック"/>
                        <a:cs typeface="BIZ UDPゴシック"/>
                      </a:endParaRPr>
                    </a:p>
                  </a:txBody>
                  <a:tcPr marL="0" marR="0" marT="48895" marB="0">
                    <a:solidFill>
                      <a:srgbClr val="6F60AA"/>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51460">
                <a:tc vMerge="1">
                  <a:txBody>
                    <a:bodyPr/>
                    <a:lstStyle/>
                    <a:p>
                      <a:endParaRPr/>
                    </a:p>
                  </a:txBody>
                  <a:tcPr marL="0" marR="0" marT="73025" marB="0">
                    <a:solidFill>
                      <a:srgbClr val="6F60AA"/>
                    </a:solidFill>
                  </a:tcPr>
                </a:tc>
                <a:tc vMerge="1">
                  <a:txBody>
                    <a:bodyPr/>
                    <a:lstStyle/>
                    <a:p>
                      <a:endParaRPr/>
                    </a:p>
                  </a:txBody>
                  <a:tcPr marL="0" marR="0" marT="34925" marB="0">
                    <a:solidFill>
                      <a:srgbClr val="6F60AA"/>
                    </a:solidFill>
                  </a:tcPr>
                </a:tc>
                <a:tc>
                  <a:txBody>
                    <a:bodyPr/>
                    <a:lstStyle/>
                    <a:p>
                      <a:pPr marL="3810" algn="ctr">
                        <a:lnSpc>
                          <a:spcPct val="100000"/>
                        </a:lnSpc>
                        <a:spcBef>
                          <a:spcPts val="320"/>
                        </a:spcBef>
                      </a:pPr>
                      <a:r>
                        <a:rPr sz="1050" spc="-20" dirty="0">
                          <a:solidFill>
                            <a:srgbClr val="231F20"/>
                          </a:solidFill>
                          <a:latin typeface="Arial"/>
                          <a:cs typeface="Arial"/>
                        </a:rPr>
                        <a:t>LDL-</a:t>
                      </a:r>
                      <a:r>
                        <a:rPr sz="1050" spc="-50" dirty="0">
                          <a:solidFill>
                            <a:srgbClr val="231F20"/>
                          </a:solidFill>
                          <a:latin typeface="Arial"/>
                          <a:cs typeface="Arial"/>
                        </a:rPr>
                        <a:t>C</a:t>
                      </a:r>
                      <a:endParaRPr sz="1050">
                        <a:latin typeface="Arial"/>
                        <a:cs typeface="Arial"/>
                      </a:endParaRPr>
                    </a:p>
                  </a:txBody>
                  <a:tcPr marL="0" marR="0" marT="40640" marB="0">
                    <a:lnL w="6350">
                      <a:solidFill>
                        <a:srgbClr val="231F20"/>
                      </a:solidFill>
                      <a:prstDash val="solid"/>
                    </a:lnL>
                    <a:lnR w="6350">
                      <a:solidFill>
                        <a:srgbClr val="231F20"/>
                      </a:solidFill>
                      <a:prstDash val="solid"/>
                    </a:lnR>
                    <a:solidFill>
                      <a:srgbClr val="E0D5EA"/>
                    </a:solidFill>
                  </a:tcPr>
                </a:tc>
                <a:tc>
                  <a:txBody>
                    <a:bodyPr/>
                    <a:lstStyle/>
                    <a:p>
                      <a:pPr algn="ctr">
                        <a:lnSpc>
                          <a:spcPct val="100000"/>
                        </a:lnSpc>
                        <a:spcBef>
                          <a:spcPts val="320"/>
                        </a:spcBef>
                      </a:pPr>
                      <a:r>
                        <a:rPr sz="1050" spc="-114" dirty="0">
                          <a:solidFill>
                            <a:srgbClr val="231F20"/>
                          </a:solidFill>
                          <a:latin typeface="Arial"/>
                          <a:cs typeface="Arial"/>
                        </a:rPr>
                        <a:t>Non-</a:t>
                      </a:r>
                      <a:r>
                        <a:rPr sz="1050" spc="-125" dirty="0">
                          <a:solidFill>
                            <a:srgbClr val="231F20"/>
                          </a:solidFill>
                          <a:latin typeface="Arial"/>
                          <a:cs typeface="Arial"/>
                        </a:rPr>
                        <a:t>HDL-</a:t>
                      </a:r>
                      <a:r>
                        <a:rPr sz="1050" spc="-50" dirty="0">
                          <a:solidFill>
                            <a:srgbClr val="231F20"/>
                          </a:solidFill>
                          <a:latin typeface="Arial"/>
                          <a:cs typeface="Arial"/>
                        </a:rPr>
                        <a:t>C</a:t>
                      </a:r>
                      <a:endParaRPr sz="1050">
                        <a:latin typeface="Arial"/>
                        <a:cs typeface="Arial"/>
                      </a:endParaRPr>
                    </a:p>
                  </a:txBody>
                  <a:tcPr marL="0" marR="0" marT="40640" marB="0">
                    <a:lnL w="6350">
                      <a:solidFill>
                        <a:srgbClr val="231F20"/>
                      </a:solidFill>
                      <a:prstDash val="solid"/>
                    </a:lnL>
                    <a:lnR w="6350">
                      <a:solidFill>
                        <a:srgbClr val="231F20"/>
                      </a:solidFill>
                      <a:prstDash val="solid"/>
                    </a:lnR>
                    <a:solidFill>
                      <a:srgbClr val="E0D5EA"/>
                    </a:solidFill>
                  </a:tcPr>
                </a:tc>
                <a:tc>
                  <a:txBody>
                    <a:bodyPr/>
                    <a:lstStyle/>
                    <a:p>
                      <a:pPr marR="14604" algn="ctr">
                        <a:lnSpc>
                          <a:spcPct val="100000"/>
                        </a:lnSpc>
                        <a:spcBef>
                          <a:spcPts val="320"/>
                        </a:spcBef>
                      </a:pPr>
                      <a:r>
                        <a:rPr sz="1050" spc="-25" dirty="0">
                          <a:solidFill>
                            <a:srgbClr val="231F20"/>
                          </a:solidFill>
                          <a:latin typeface="Arial"/>
                          <a:cs typeface="Arial"/>
                        </a:rPr>
                        <a:t>TG</a:t>
                      </a:r>
                      <a:endParaRPr sz="1050">
                        <a:latin typeface="Arial"/>
                        <a:cs typeface="Arial"/>
                      </a:endParaRPr>
                    </a:p>
                  </a:txBody>
                  <a:tcPr marL="0" marR="0" marT="40640" marB="0">
                    <a:lnL w="6350">
                      <a:solidFill>
                        <a:srgbClr val="231F20"/>
                      </a:solidFill>
                      <a:prstDash val="solid"/>
                    </a:lnL>
                    <a:lnR w="6350">
                      <a:solidFill>
                        <a:srgbClr val="231F20"/>
                      </a:solidFill>
                      <a:prstDash val="solid"/>
                    </a:lnR>
                    <a:solidFill>
                      <a:srgbClr val="E0D5EA"/>
                    </a:solidFill>
                  </a:tcPr>
                </a:tc>
                <a:tc>
                  <a:txBody>
                    <a:bodyPr/>
                    <a:lstStyle/>
                    <a:p>
                      <a:pPr marL="68580">
                        <a:lnSpc>
                          <a:spcPct val="100000"/>
                        </a:lnSpc>
                        <a:spcBef>
                          <a:spcPts val="320"/>
                        </a:spcBef>
                      </a:pPr>
                      <a:r>
                        <a:rPr sz="1050" spc="-20" dirty="0">
                          <a:solidFill>
                            <a:srgbClr val="231F20"/>
                          </a:solidFill>
                          <a:latin typeface="Arial"/>
                          <a:cs typeface="Arial"/>
                        </a:rPr>
                        <a:t>HDL-</a:t>
                      </a:r>
                      <a:r>
                        <a:rPr sz="1050" spc="-50" dirty="0">
                          <a:solidFill>
                            <a:srgbClr val="231F20"/>
                          </a:solidFill>
                          <a:latin typeface="Arial"/>
                          <a:cs typeface="Arial"/>
                        </a:rPr>
                        <a:t>C</a:t>
                      </a:r>
                      <a:endParaRPr sz="1050">
                        <a:latin typeface="Arial"/>
                        <a:cs typeface="Arial"/>
                      </a:endParaRPr>
                    </a:p>
                  </a:txBody>
                  <a:tcPr marL="0" marR="0" marT="40640" marB="0">
                    <a:lnL w="6350">
                      <a:solidFill>
                        <a:srgbClr val="231F20"/>
                      </a:solidFill>
                      <a:prstDash val="solid"/>
                    </a:lnL>
                    <a:solidFill>
                      <a:srgbClr val="E0D5EA"/>
                    </a:solidFill>
                  </a:tcPr>
                </a:tc>
                <a:extLst>
                  <a:ext uri="{0D108BD9-81ED-4DB2-BD59-A6C34878D82A}">
                    <a16:rowId xmlns:a16="http://schemas.microsoft.com/office/drawing/2014/main" val="10001"/>
                  </a:ext>
                </a:extLst>
              </a:tr>
              <a:tr h="233679">
                <a:tc>
                  <a:txBody>
                    <a:bodyPr/>
                    <a:lstStyle/>
                    <a:p>
                      <a:pPr marL="212090">
                        <a:lnSpc>
                          <a:spcPts val="1055"/>
                        </a:lnSpc>
                        <a:spcBef>
                          <a:spcPts val="685"/>
                        </a:spcBef>
                      </a:pPr>
                      <a:r>
                        <a:rPr sz="900" b="1" spc="-15" dirty="0">
                          <a:solidFill>
                            <a:srgbClr val="231F20"/>
                          </a:solidFill>
                          <a:latin typeface="Microsoft JhengHei"/>
                          <a:cs typeface="Microsoft JhengHei"/>
                        </a:rPr>
                        <a:t>一次予防</a:t>
                      </a:r>
                      <a:endParaRPr sz="900">
                        <a:latin typeface="Microsoft JhengHei"/>
                        <a:cs typeface="Microsoft JhengHei"/>
                      </a:endParaRPr>
                    </a:p>
                  </a:txBody>
                  <a:tcPr marL="0" marR="0" marT="86995" marB="0">
                    <a:lnR w="6350">
                      <a:solidFill>
                        <a:srgbClr val="231F20"/>
                      </a:solidFill>
                      <a:prstDash val="solid"/>
                    </a:lnR>
                    <a:solidFill>
                      <a:srgbClr val="E5F4F4"/>
                    </a:solidFill>
                  </a:tcPr>
                </a:tc>
                <a:tc>
                  <a:txBody>
                    <a:bodyPr/>
                    <a:lstStyle/>
                    <a:p>
                      <a:pPr algn="ctr">
                        <a:lnSpc>
                          <a:spcPct val="100000"/>
                        </a:lnSpc>
                        <a:spcBef>
                          <a:spcPts val="355"/>
                        </a:spcBef>
                      </a:pPr>
                      <a:r>
                        <a:rPr sz="750" b="1" spc="-15" dirty="0">
                          <a:solidFill>
                            <a:srgbClr val="231F20"/>
                          </a:solidFill>
                          <a:latin typeface="Microsoft JhengHei"/>
                          <a:cs typeface="Microsoft JhengHei"/>
                        </a:rPr>
                        <a:t>低リスク</a:t>
                      </a:r>
                      <a:endParaRPr sz="750">
                        <a:latin typeface="Microsoft JhengHei"/>
                        <a:cs typeface="Microsoft JhengHei"/>
                      </a:endParaRPr>
                    </a:p>
                  </a:txBody>
                  <a:tcPr marL="0" marR="0" marT="45085" marB="0">
                    <a:lnL w="6350">
                      <a:solidFill>
                        <a:srgbClr val="231F20"/>
                      </a:solidFill>
                      <a:prstDash val="solid"/>
                    </a:lnL>
                    <a:lnR w="6350">
                      <a:solidFill>
                        <a:srgbClr val="231F20"/>
                      </a:solidFill>
                      <a:prstDash val="solid"/>
                    </a:lnR>
                    <a:solidFill>
                      <a:srgbClr val="D1D3D4"/>
                    </a:solidFill>
                  </a:tcPr>
                </a:tc>
                <a:tc>
                  <a:txBody>
                    <a:bodyPr/>
                    <a:lstStyle/>
                    <a:p>
                      <a:pPr marR="29845" algn="ctr">
                        <a:lnSpc>
                          <a:spcPct val="100000"/>
                        </a:lnSpc>
                        <a:spcBef>
                          <a:spcPts val="405"/>
                        </a:spcBef>
                      </a:pPr>
                      <a:r>
                        <a:rPr sz="750" spc="-20" dirty="0">
                          <a:solidFill>
                            <a:srgbClr val="231F20"/>
                          </a:solidFill>
                          <a:latin typeface="BIZ UDPゴシック"/>
                          <a:cs typeface="BIZ UDPゴシック"/>
                        </a:rPr>
                        <a:t>＜</a:t>
                      </a:r>
                      <a:r>
                        <a:rPr sz="800" spc="-20" dirty="0">
                          <a:solidFill>
                            <a:srgbClr val="231F20"/>
                          </a:solidFill>
                          <a:latin typeface="Arial"/>
                          <a:cs typeface="Arial"/>
                        </a:rPr>
                        <a:t>160</a:t>
                      </a:r>
                      <a:endParaRPr sz="800">
                        <a:latin typeface="Arial"/>
                        <a:cs typeface="Arial"/>
                      </a:endParaRPr>
                    </a:p>
                  </a:txBody>
                  <a:tcPr marL="0" marR="0" marT="51435" marB="0">
                    <a:lnL w="6350">
                      <a:solidFill>
                        <a:srgbClr val="231F20"/>
                      </a:solidFill>
                      <a:prstDash val="solid"/>
                    </a:lnL>
                    <a:lnR w="6350">
                      <a:solidFill>
                        <a:srgbClr val="231F20"/>
                      </a:solidFill>
                      <a:prstDash val="solid"/>
                    </a:lnR>
                    <a:lnB w="6350">
                      <a:solidFill>
                        <a:srgbClr val="231F20"/>
                      </a:solidFill>
                      <a:prstDash val="solid"/>
                    </a:lnB>
                    <a:solidFill>
                      <a:srgbClr val="E5F4F4"/>
                    </a:solidFill>
                  </a:tcPr>
                </a:tc>
                <a:tc>
                  <a:txBody>
                    <a:bodyPr/>
                    <a:lstStyle/>
                    <a:p>
                      <a:pPr marR="81915" algn="ctr">
                        <a:lnSpc>
                          <a:spcPct val="100000"/>
                        </a:lnSpc>
                        <a:spcBef>
                          <a:spcPts val="405"/>
                        </a:spcBef>
                      </a:pPr>
                      <a:r>
                        <a:rPr sz="750" spc="-20" dirty="0">
                          <a:solidFill>
                            <a:srgbClr val="231F20"/>
                          </a:solidFill>
                          <a:latin typeface="BIZ UDPゴシック"/>
                          <a:cs typeface="BIZ UDPゴシック"/>
                        </a:rPr>
                        <a:t>＜</a:t>
                      </a:r>
                      <a:r>
                        <a:rPr sz="800" spc="-20" dirty="0">
                          <a:solidFill>
                            <a:srgbClr val="231F20"/>
                          </a:solidFill>
                          <a:latin typeface="Arial"/>
                          <a:cs typeface="Arial"/>
                        </a:rPr>
                        <a:t>190</a:t>
                      </a:r>
                      <a:endParaRPr sz="800">
                        <a:latin typeface="Arial"/>
                        <a:cs typeface="Arial"/>
                      </a:endParaRPr>
                    </a:p>
                  </a:txBody>
                  <a:tcPr marL="0" marR="0" marT="51435" marB="0">
                    <a:lnL w="6350">
                      <a:solidFill>
                        <a:srgbClr val="231F20"/>
                      </a:solidFill>
                      <a:prstDash val="solid"/>
                    </a:lnL>
                    <a:lnR w="6350">
                      <a:solidFill>
                        <a:srgbClr val="231F20"/>
                      </a:solidFill>
                      <a:prstDash val="solid"/>
                    </a:lnR>
                    <a:lnB w="6350">
                      <a:solidFill>
                        <a:srgbClr val="231F20"/>
                      </a:solidFill>
                      <a:prstDash val="solid"/>
                    </a:lnB>
                    <a:solidFill>
                      <a:srgbClr val="E5F4F4"/>
                    </a:solidFill>
                  </a:tcPr>
                </a:tc>
                <a:tc rowSpan="10">
                  <a:txBody>
                    <a:bodyPr/>
                    <a:lstStyle/>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pPr>
                      <a:endParaRPr sz="350">
                        <a:latin typeface="Times New Roman"/>
                        <a:cs typeface="Times New Roman"/>
                      </a:endParaRPr>
                    </a:p>
                    <a:p>
                      <a:pPr>
                        <a:lnSpc>
                          <a:spcPct val="100000"/>
                        </a:lnSpc>
                        <a:spcBef>
                          <a:spcPts val="280"/>
                        </a:spcBef>
                      </a:pPr>
                      <a:endParaRPr sz="350">
                        <a:latin typeface="Times New Roman"/>
                        <a:cs typeface="Times New Roman"/>
                      </a:endParaRPr>
                    </a:p>
                    <a:p>
                      <a:pPr marR="82550" algn="r">
                        <a:lnSpc>
                          <a:spcPts val="395"/>
                        </a:lnSpc>
                        <a:spcBef>
                          <a:spcPts val="5"/>
                        </a:spcBef>
                      </a:pPr>
                      <a:r>
                        <a:rPr sz="350" spc="-25" dirty="0">
                          <a:solidFill>
                            <a:srgbClr val="231F20"/>
                          </a:solidFill>
                          <a:latin typeface="BIZ UDPゴシック"/>
                          <a:cs typeface="BIZ UDPゴシック"/>
                        </a:rPr>
                        <a:t>＊＊＊</a:t>
                      </a:r>
                      <a:endParaRPr sz="350">
                        <a:latin typeface="BIZ UDPゴシック"/>
                        <a:cs typeface="BIZ UDPゴシック"/>
                      </a:endParaRPr>
                    </a:p>
                    <a:p>
                      <a:pPr marL="83820">
                        <a:lnSpc>
                          <a:spcPts val="910"/>
                        </a:lnSpc>
                      </a:pPr>
                      <a:r>
                        <a:rPr sz="750" dirty="0">
                          <a:solidFill>
                            <a:srgbClr val="231F20"/>
                          </a:solidFill>
                          <a:latin typeface="BIZ UDPゴシック"/>
                          <a:cs typeface="BIZ UDPゴシック"/>
                        </a:rPr>
                        <a:t>＜</a:t>
                      </a:r>
                      <a:r>
                        <a:rPr sz="800" dirty="0">
                          <a:solidFill>
                            <a:srgbClr val="231F20"/>
                          </a:solidFill>
                          <a:latin typeface="Arial"/>
                          <a:cs typeface="Arial"/>
                        </a:rPr>
                        <a:t>150</a:t>
                      </a:r>
                      <a:r>
                        <a:rPr sz="750" dirty="0">
                          <a:solidFill>
                            <a:srgbClr val="231F20"/>
                          </a:solidFill>
                          <a:latin typeface="BIZ UDPゴシック"/>
                          <a:cs typeface="BIZ UDPゴシック"/>
                        </a:rPr>
                        <a:t>（</a:t>
                      </a:r>
                      <a:r>
                        <a:rPr sz="750" spc="75" dirty="0">
                          <a:solidFill>
                            <a:srgbClr val="231F20"/>
                          </a:solidFill>
                          <a:latin typeface="BIZ UDPゴシック"/>
                          <a:cs typeface="BIZ UDPゴシック"/>
                        </a:rPr>
                        <a:t>空腹時</a:t>
                      </a:r>
                      <a:r>
                        <a:rPr sz="750" spc="50" dirty="0">
                          <a:solidFill>
                            <a:srgbClr val="231F20"/>
                          </a:solidFill>
                          <a:latin typeface="BIZ UDPゴシック"/>
                          <a:cs typeface="BIZ UDPゴシック"/>
                        </a:rPr>
                        <a:t>）</a:t>
                      </a:r>
                      <a:endParaRPr sz="750">
                        <a:latin typeface="BIZ UDPゴシック"/>
                        <a:cs typeface="BIZ UDPゴシック"/>
                      </a:endParaRPr>
                    </a:p>
                    <a:p>
                      <a:pPr marL="83820">
                        <a:lnSpc>
                          <a:spcPts val="935"/>
                        </a:lnSpc>
                      </a:pPr>
                      <a:r>
                        <a:rPr sz="750" dirty="0">
                          <a:solidFill>
                            <a:srgbClr val="231F20"/>
                          </a:solidFill>
                          <a:latin typeface="BIZ UDPゴシック"/>
                          <a:cs typeface="BIZ UDPゴシック"/>
                        </a:rPr>
                        <a:t>＜</a:t>
                      </a:r>
                      <a:r>
                        <a:rPr sz="800" dirty="0">
                          <a:solidFill>
                            <a:srgbClr val="231F20"/>
                          </a:solidFill>
                          <a:latin typeface="Arial"/>
                          <a:cs typeface="Arial"/>
                        </a:rPr>
                        <a:t>175</a:t>
                      </a:r>
                      <a:r>
                        <a:rPr sz="750" dirty="0">
                          <a:solidFill>
                            <a:srgbClr val="231F20"/>
                          </a:solidFill>
                          <a:latin typeface="BIZ UDPゴシック"/>
                          <a:cs typeface="BIZ UDPゴシック"/>
                        </a:rPr>
                        <a:t>（</a:t>
                      </a:r>
                      <a:r>
                        <a:rPr sz="750" spc="114" dirty="0">
                          <a:solidFill>
                            <a:srgbClr val="231F20"/>
                          </a:solidFill>
                          <a:latin typeface="BIZ UDPゴシック"/>
                          <a:cs typeface="BIZ UDPゴシック"/>
                        </a:rPr>
                        <a:t>随時</a:t>
                      </a:r>
                      <a:r>
                        <a:rPr sz="750" spc="50" dirty="0">
                          <a:solidFill>
                            <a:srgbClr val="231F20"/>
                          </a:solidFill>
                          <a:latin typeface="BIZ UDPゴシック"/>
                          <a:cs typeface="BIZ UDPゴシック"/>
                        </a:rPr>
                        <a:t>）</a:t>
                      </a:r>
                      <a:endParaRPr sz="750">
                        <a:latin typeface="BIZ UDPゴシック"/>
                        <a:cs typeface="BIZ UDPゴシック"/>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a:lnSpc>
                          <a:spcPct val="100000"/>
                        </a:lnSpc>
                      </a:pPr>
                      <a:endParaRPr sz="900">
                        <a:latin typeface="Times New Roman"/>
                        <a:cs typeface="Times New Roman"/>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02"/>
                  </a:ext>
                </a:extLst>
              </a:tr>
              <a:tr h="163830">
                <a:tc>
                  <a:txBody>
                    <a:bodyPr/>
                    <a:lstStyle/>
                    <a:p>
                      <a:pPr marL="80645">
                        <a:lnSpc>
                          <a:spcPts val="869"/>
                        </a:lnSpc>
                        <a:spcBef>
                          <a:spcPts val="325"/>
                        </a:spcBef>
                      </a:pPr>
                      <a:r>
                        <a:rPr sz="750" spc="55" dirty="0">
                          <a:solidFill>
                            <a:srgbClr val="231F20"/>
                          </a:solidFill>
                          <a:latin typeface="BIZ UDPゴシック"/>
                          <a:cs typeface="BIZ UDPゴシック"/>
                        </a:rPr>
                        <a:t>まず生活習慣の</a:t>
                      </a:r>
                      <a:endParaRPr sz="750">
                        <a:latin typeface="BIZ UDPゴシック"/>
                        <a:cs typeface="BIZ UDPゴシック"/>
                      </a:endParaRPr>
                    </a:p>
                  </a:txBody>
                  <a:tcPr marL="0" marR="0" marT="41275" marB="0">
                    <a:lnR w="6350">
                      <a:solidFill>
                        <a:srgbClr val="231F20"/>
                      </a:solidFill>
                      <a:prstDash val="solid"/>
                    </a:lnR>
                    <a:solidFill>
                      <a:srgbClr val="E5F4F4"/>
                    </a:solidFill>
                  </a:tcPr>
                </a:tc>
                <a:tc rowSpan="2">
                  <a:txBody>
                    <a:bodyPr/>
                    <a:lstStyle/>
                    <a:p>
                      <a:pPr algn="ctr">
                        <a:lnSpc>
                          <a:spcPct val="100000"/>
                        </a:lnSpc>
                        <a:spcBef>
                          <a:spcPts val="434"/>
                        </a:spcBef>
                      </a:pPr>
                      <a:r>
                        <a:rPr sz="750" b="1" spc="-15" dirty="0">
                          <a:solidFill>
                            <a:srgbClr val="231F20"/>
                          </a:solidFill>
                          <a:latin typeface="Microsoft JhengHei"/>
                          <a:cs typeface="Microsoft JhengHei"/>
                        </a:rPr>
                        <a:t>中リスク</a:t>
                      </a:r>
                      <a:endParaRPr sz="750">
                        <a:latin typeface="Microsoft JhengHei"/>
                        <a:cs typeface="Microsoft JhengHei"/>
                      </a:endParaRPr>
                    </a:p>
                  </a:txBody>
                  <a:tcPr marL="0" marR="0" marT="55244" marB="0">
                    <a:lnL w="6350">
                      <a:solidFill>
                        <a:srgbClr val="231F20"/>
                      </a:solidFill>
                      <a:prstDash val="solid"/>
                    </a:lnL>
                    <a:lnR w="6350">
                      <a:solidFill>
                        <a:srgbClr val="231F20"/>
                      </a:solidFill>
                      <a:prstDash val="solid"/>
                    </a:lnR>
                    <a:solidFill>
                      <a:srgbClr val="FDC689"/>
                    </a:solidFill>
                  </a:tcPr>
                </a:tc>
                <a:tc rowSpan="2">
                  <a:txBody>
                    <a:bodyPr/>
                    <a:lstStyle/>
                    <a:p>
                      <a:pPr marL="113664">
                        <a:lnSpc>
                          <a:spcPct val="100000"/>
                        </a:lnSpc>
                        <a:spcBef>
                          <a:spcPts val="400"/>
                        </a:spcBef>
                      </a:pPr>
                      <a:r>
                        <a:rPr sz="750" spc="-20" dirty="0">
                          <a:solidFill>
                            <a:srgbClr val="231F20"/>
                          </a:solidFill>
                          <a:latin typeface="BIZ UDPゴシック"/>
                          <a:cs typeface="BIZ UDPゴシック"/>
                        </a:rPr>
                        <a:t>＜</a:t>
                      </a:r>
                      <a:r>
                        <a:rPr sz="800" spc="-20" dirty="0">
                          <a:solidFill>
                            <a:srgbClr val="231F20"/>
                          </a:solidFill>
                          <a:latin typeface="Arial"/>
                          <a:cs typeface="Arial"/>
                        </a:rPr>
                        <a:t>140</a:t>
                      </a:r>
                      <a:endParaRPr sz="800">
                        <a:latin typeface="Arial"/>
                        <a:cs typeface="Arial"/>
                      </a:endParaRPr>
                    </a:p>
                  </a:txBody>
                  <a:tcPr marL="0" marR="0" marT="5080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E5F4F4"/>
                    </a:solidFill>
                  </a:tcPr>
                </a:tc>
                <a:tc rowSpan="2">
                  <a:txBody>
                    <a:bodyPr/>
                    <a:lstStyle/>
                    <a:p>
                      <a:pPr marL="151130">
                        <a:lnSpc>
                          <a:spcPct val="100000"/>
                        </a:lnSpc>
                        <a:spcBef>
                          <a:spcPts val="400"/>
                        </a:spcBef>
                      </a:pPr>
                      <a:r>
                        <a:rPr sz="750" spc="-20" dirty="0">
                          <a:solidFill>
                            <a:srgbClr val="231F20"/>
                          </a:solidFill>
                          <a:latin typeface="BIZ UDPゴシック"/>
                          <a:cs typeface="BIZ UDPゴシック"/>
                        </a:rPr>
                        <a:t>＜</a:t>
                      </a:r>
                      <a:r>
                        <a:rPr sz="800" spc="-20" dirty="0">
                          <a:solidFill>
                            <a:srgbClr val="231F20"/>
                          </a:solidFill>
                          <a:latin typeface="Arial"/>
                          <a:cs typeface="Arial"/>
                        </a:rPr>
                        <a:t>170</a:t>
                      </a:r>
                      <a:endParaRPr sz="800">
                        <a:latin typeface="Arial"/>
                        <a:cs typeface="Arial"/>
                      </a:endParaRPr>
                    </a:p>
                  </a:txBody>
                  <a:tcPr marL="0" marR="0" marT="5080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E5F4F4"/>
                    </a:solidFill>
                  </a:tcPr>
                </a:tc>
                <a:tc vMerge="1">
                  <a:txBody>
                    <a:bodyPr/>
                    <a:lstStyle/>
                    <a:p>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a:lnSpc>
                          <a:spcPct val="100000"/>
                        </a:lnSpc>
                      </a:pPr>
                      <a:endParaRPr sz="900">
                        <a:latin typeface="Times New Roman"/>
                        <a:cs typeface="Times New Roman"/>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03"/>
                  </a:ext>
                </a:extLst>
              </a:tr>
              <a:tr h="69215">
                <a:tc rowSpan="2">
                  <a:txBody>
                    <a:bodyPr/>
                    <a:lstStyle/>
                    <a:p>
                      <a:pPr marL="80645">
                        <a:lnSpc>
                          <a:spcPts val="844"/>
                        </a:lnSpc>
                      </a:pPr>
                      <a:r>
                        <a:rPr sz="750" spc="55" dirty="0">
                          <a:solidFill>
                            <a:srgbClr val="231F20"/>
                          </a:solidFill>
                          <a:latin typeface="BIZ UDPゴシック"/>
                          <a:cs typeface="BIZ UDPゴシック"/>
                        </a:rPr>
                        <a:t>改善を行った後</a:t>
                      </a:r>
                      <a:endParaRPr sz="750">
                        <a:latin typeface="BIZ UDPゴシック"/>
                        <a:cs typeface="BIZ UDPゴシック"/>
                      </a:endParaRPr>
                    </a:p>
                  </a:txBody>
                  <a:tcPr marL="0" marR="0" marT="0" marB="0">
                    <a:lnR w="6350">
                      <a:solidFill>
                        <a:srgbClr val="231F20"/>
                      </a:solidFill>
                      <a:prstDash val="solid"/>
                    </a:lnR>
                    <a:solidFill>
                      <a:srgbClr val="E5F4F4"/>
                    </a:solidFill>
                  </a:tcPr>
                </a:tc>
                <a:tc vMerge="1">
                  <a:txBody>
                    <a:bodyPr/>
                    <a:lstStyle/>
                    <a:p>
                      <a:endParaRPr/>
                    </a:p>
                  </a:txBody>
                  <a:tcPr marL="0" marR="0" marT="55244" marB="0">
                    <a:lnL w="6350">
                      <a:solidFill>
                        <a:srgbClr val="231F20"/>
                      </a:solidFill>
                      <a:prstDash val="solid"/>
                    </a:lnL>
                    <a:lnR w="6350">
                      <a:solidFill>
                        <a:srgbClr val="231F20"/>
                      </a:solidFill>
                      <a:prstDash val="solid"/>
                    </a:lnR>
                    <a:solidFill>
                      <a:srgbClr val="FDC689"/>
                    </a:solidFill>
                  </a:tcPr>
                </a:tc>
                <a:tc vMerge="1">
                  <a:txBody>
                    <a:bodyPr/>
                    <a:lstStyle/>
                    <a:p>
                      <a:endParaRPr/>
                    </a:p>
                  </a:txBody>
                  <a:tcPr marL="0" marR="0" marT="5080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E5F4F4"/>
                    </a:solidFill>
                  </a:tcPr>
                </a:tc>
                <a:tc vMerge="1">
                  <a:txBody>
                    <a:bodyPr/>
                    <a:lstStyle/>
                    <a:p>
                      <a:endParaRPr/>
                    </a:p>
                  </a:txBody>
                  <a:tcPr marL="0" marR="0" marT="5080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E5F4F4"/>
                    </a:solidFill>
                  </a:tcPr>
                </a:tc>
                <a:tc vMerge="1">
                  <a:txBody>
                    <a:bodyPr/>
                    <a:lstStyle/>
                    <a:p>
                      <a:endParaRPr/>
                    </a:p>
                  </a:txBody>
                  <a:tcPr marL="0" marR="0" marT="0" marB="0">
                    <a:lnL w="6350">
                      <a:solidFill>
                        <a:srgbClr val="231F20"/>
                      </a:solidFill>
                      <a:prstDash val="solid"/>
                    </a:lnL>
                    <a:lnR w="6350">
                      <a:solidFill>
                        <a:srgbClr val="231F20"/>
                      </a:solidFill>
                      <a:prstDash val="solid"/>
                    </a:lnR>
                    <a:solidFill>
                      <a:srgbClr val="E5F4F4"/>
                    </a:solidFill>
                  </a:tcPr>
                </a:tc>
                <a:tc rowSpan="2">
                  <a:txBody>
                    <a:bodyPr/>
                    <a:lstStyle/>
                    <a:p>
                      <a:pPr>
                        <a:lnSpc>
                          <a:spcPct val="100000"/>
                        </a:lnSpc>
                      </a:pPr>
                      <a:endParaRPr sz="600">
                        <a:latin typeface="Times New Roman"/>
                        <a:cs typeface="Times New Roman"/>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04"/>
                  </a:ext>
                </a:extLst>
              </a:tr>
              <a:tr h="50165">
                <a:tc vMerge="1">
                  <a:txBody>
                    <a:bodyPr/>
                    <a:lstStyle/>
                    <a:p>
                      <a:endParaRPr/>
                    </a:p>
                  </a:txBody>
                  <a:tcPr marL="0" marR="0" marT="0" marB="0">
                    <a:lnR w="6350">
                      <a:solidFill>
                        <a:srgbClr val="231F20"/>
                      </a:solidFill>
                      <a:prstDash val="solid"/>
                    </a:lnR>
                    <a:solidFill>
                      <a:srgbClr val="E5F4F4"/>
                    </a:solidFill>
                  </a:tcPr>
                </a:tc>
                <a:tc>
                  <a:txBody>
                    <a:bodyPr/>
                    <a:lstStyle/>
                    <a:p>
                      <a:pPr>
                        <a:lnSpc>
                          <a:spcPct val="100000"/>
                        </a:lnSpc>
                      </a:pPr>
                      <a:endParaRPr sz="100">
                        <a:latin typeface="Times New Roman"/>
                        <a:cs typeface="Times New Roman"/>
                      </a:endParaRPr>
                    </a:p>
                  </a:txBody>
                  <a:tcPr marL="0" marR="0" marT="0" marB="0">
                    <a:lnL w="6350">
                      <a:solidFill>
                        <a:srgbClr val="231F20"/>
                      </a:solidFill>
                      <a:prstDash val="solid"/>
                    </a:lnL>
                    <a:lnR w="6350">
                      <a:solidFill>
                        <a:srgbClr val="231F20"/>
                      </a:solidFill>
                      <a:prstDash val="solid"/>
                    </a:lnR>
                    <a:solidFill>
                      <a:srgbClr val="F6926B"/>
                    </a:solidFill>
                  </a:tcPr>
                </a:tc>
                <a:tc>
                  <a:txBody>
                    <a:bodyPr/>
                    <a:lstStyle/>
                    <a:p>
                      <a:pPr>
                        <a:lnSpc>
                          <a:spcPct val="100000"/>
                        </a:lnSpc>
                      </a:pPr>
                      <a:endParaRPr sz="1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solidFill>
                      <a:srgbClr val="E5F4F4"/>
                    </a:solidFill>
                  </a:tcPr>
                </a:tc>
                <a:tc>
                  <a:txBody>
                    <a:bodyPr/>
                    <a:lstStyle/>
                    <a:p>
                      <a:pPr>
                        <a:lnSpc>
                          <a:spcPct val="100000"/>
                        </a:lnSpc>
                      </a:pPr>
                      <a:endParaRPr sz="1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solidFill>
                      <a:srgbClr val="E5F4F4"/>
                    </a:solidFill>
                  </a:tcPr>
                </a:tc>
                <a:tc vMerge="1">
                  <a:txBody>
                    <a:bodyPr/>
                    <a:lstStyle/>
                    <a:p>
                      <a:endParaRPr/>
                    </a:p>
                  </a:txBody>
                  <a:tcPr marL="0" marR="0" marT="0" marB="0">
                    <a:lnL w="6350">
                      <a:solidFill>
                        <a:srgbClr val="231F20"/>
                      </a:solidFill>
                      <a:prstDash val="solid"/>
                    </a:lnL>
                    <a:lnR w="6350">
                      <a:solidFill>
                        <a:srgbClr val="231F20"/>
                      </a:solidFill>
                      <a:prstDash val="solid"/>
                    </a:lnR>
                    <a:solidFill>
                      <a:srgbClr val="E5F4F4"/>
                    </a:solidFill>
                  </a:tcPr>
                </a:tc>
                <a:tc vMerge="1">
                  <a:txBody>
                    <a:bodyPr/>
                    <a:lstStyle/>
                    <a:p>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05"/>
                  </a:ext>
                </a:extLst>
              </a:tr>
              <a:tr h="257175">
                <a:tc>
                  <a:txBody>
                    <a:bodyPr/>
                    <a:lstStyle/>
                    <a:p>
                      <a:pPr marL="80645">
                        <a:lnSpc>
                          <a:spcPts val="885"/>
                        </a:lnSpc>
                      </a:pPr>
                      <a:r>
                        <a:rPr sz="750" spc="40" dirty="0">
                          <a:solidFill>
                            <a:srgbClr val="231F20"/>
                          </a:solidFill>
                          <a:latin typeface="BIZ UDPゴシック"/>
                          <a:cs typeface="BIZ UDPゴシック"/>
                        </a:rPr>
                        <a:t>薬物療法の適用</a:t>
                      </a:r>
                      <a:endParaRPr sz="750">
                        <a:latin typeface="BIZ UDPゴシック"/>
                        <a:cs typeface="BIZ UDPゴシック"/>
                      </a:endParaRPr>
                    </a:p>
                    <a:p>
                      <a:pPr marL="80645">
                        <a:lnSpc>
                          <a:spcPct val="100000"/>
                        </a:lnSpc>
                        <a:spcBef>
                          <a:spcPts val="50"/>
                        </a:spcBef>
                      </a:pPr>
                      <a:r>
                        <a:rPr sz="750" spc="-30" dirty="0">
                          <a:solidFill>
                            <a:srgbClr val="231F20"/>
                          </a:solidFill>
                          <a:latin typeface="BIZ UDPゴシック"/>
                          <a:cs typeface="BIZ UDPゴシック"/>
                        </a:rPr>
                        <a:t>を考慮する</a:t>
                      </a:r>
                      <a:endParaRPr sz="750">
                        <a:latin typeface="BIZ UDPゴシック"/>
                        <a:cs typeface="BIZ UDPゴシック"/>
                      </a:endParaRPr>
                    </a:p>
                  </a:txBody>
                  <a:tcPr marL="0" marR="0" marT="0" marB="0">
                    <a:lnR w="6350">
                      <a:solidFill>
                        <a:srgbClr val="231F20"/>
                      </a:solidFill>
                      <a:prstDash val="solid"/>
                    </a:lnR>
                    <a:solidFill>
                      <a:srgbClr val="E5F4F4"/>
                    </a:solidFill>
                  </a:tcPr>
                </a:tc>
                <a:tc>
                  <a:txBody>
                    <a:bodyPr/>
                    <a:lstStyle/>
                    <a:p>
                      <a:pPr algn="ctr">
                        <a:lnSpc>
                          <a:spcPct val="100000"/>
                        </a:lnSpc>
                        <a:spcBef>
                          <a:spcPts val="515"/>
                        </a:spcBef>
                      </a:pPr>
                      <a:r>
                        <a:rPr sz="750" b="1" spc="-15" dirty="0">
                          <a:solidFill>
                            <a:srgbClr val="FFFFFF"/>
                          </a:solidFill>
                          <a:latin typeface="Microsoft JhengHei"/>
                          <a:cs typeface="Microsoft JhengHei"/>
                        </a:rPr>
                        <a:t>高リスク</a:t>
                      </a:r>
                      <a:endParaRPr sz="750">
                        <a:latin typeface="Microsoft JhengHei"/>
                        <a:cs typeface="Microsoft JhengHei"/>
                      </a:endParaRPr>
                    </a:p>
                  </a:txBody>
                  <a:tcPr marL="0" marR="0" marT="65405" marB="0">
                    <a:lnL w="6350">
                      <a:solidFill>
                        <a:srgbClr val="231F20"/>
                      </a:solidFill>
                      <a:prstDash val="solid"/>
                    </a:lnL>
                    <a:lnR w="6350">
                      <a:solidFill>
                        <a:srgbClr val="231F20"/>
                      </a:solidFill>
                      <a:prstDash val="solid"/>
                    </a:lnR>
                    <a:solidFill>
                      <a:srgbClr val="F6926B"/>
                    </a:solidFill>
                  </a:tcPr>
                </a:tc>
                <a:tc>
                  <a:txBody>
                    <a:bodyPr/>
                    <a:lstStyle/>
                    <a:p>
                      <a:pPr marL="125730">
                        <a:lnSpc>
                          <a:spcPct val="100000"/>
                        </a:lnSpc>
                      </a:pPr>
                      <a:r>
                        <a:rPr sz="750" spc="-20" dirty="0">
                          <a:solidFill>
                            <a:srgbClr val="231F20"/>
                          </a:solidFill>
                          <a:latin typeface="BIZ UDPゴシック"/>
                          <a:cs typeface="BIZ UDPゴシック"/>
                        </a:rPr>
                        <a:t>＜</a:t>
                      </a:r>
                      <a:r>
                        <a:rPr sz="800" spc="-20" dirty="0">
                          <a:solidFill>
                            <a:srgbClr val="231F20"/>
                          </a:solidFill>
                          <a:latin typeface="Arial"/>
                          <a:cs typeface="Arial"/>
                        </a:rPr>
                        <a:t>120</a:t>
                      </a:r>
                      <a:endParaRPr sz="800">
                        <a:latin typeface="Arial"/>
                        <a:cs typeface="Arial"/>
                      </a:endParaRPr>
                    </a:p>
                    <a:p>
                      <a:pPr marL="125730">
                        <a:lnSpc>
                          <a:spcPts val="925"/>
                        </a:lnSpc>
                        <a:spcBef>
                          <a:spcPts val="40"/>
                        </a:spcBef>
                      </a:pPr>
                      <a:r>
                        <a:rPr sz="750" spc="-10" dirty="0">
                          <a:solidFill>
                            <a:srgbClr val="231F20"/>
                          </a:solidFill>
                          <a:latin typeface="BIZ UDPゴシック"/>
                          <a:cs typeface="BIZ UDPゴシック"/>
                        </a:rPr>
                        <a:t>＜</a:t>
                      </a:r>
                      <a:r>
                        <a:rPr sz="800" spc="-10" dirty="0">
                          <a:solidFill>
                            <a:srgbClr val="231F20"/>
                          </a:solidFill>
                          <a:latin typeface="Arial"/>
                          <a:cs typeface="Arial"/>
                        </a:rPr>
                        <a:t>100</a:t>
                      </a:r>
                      <a:r>
                        <a:rPr sz="525" spc="-15" baseline="55555" dirty="0">
                          <a:solidFill>
                            <a:srgbClr val="231F20"/>
                          </a:solidFill>
                          <a:latin typeface="BIZ UDPゴシック"/>
                          <a:cs typeface="BIZ UDPゴシック"/>
                        </a:rPr>
                        <a:t>＊</a:t>
                      </a:r>
                      <a:endParaRPr sz="525" baseline="55555">
                        <a:latin typeface="BIZ UDPゴシック"/>
                        <a:cs typeface="BIZ UDPゴシック"/>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marL="151130">
                        <a:lnSpc>
                          <a:spcPct val="100000"/>
                        </a:lnSpc>
                      </a:pPr>
                      <a:r>
                        <a:rPr sz="750" spc="-20" dirty="0">
                          <a:solidFill>
                            <a:srgbClr val="231F20"/>
                          </a:solidFill>
                          <a:latin typeface="BIZ UDPゴシック"/>
                          <a:cs typeface="BIZ UDPゴシック"/>
                        </a:rPr>
                        <a:t>＜</a:t>
                      </a:r>
                      <a:r>
                        <a:rPr sz="800" spc="-20" dirty="0">
                          <a:solidFill>
                            <a:srgbClr val="231F20"/>
                          </a:solidFill>
                          <a:latin typeface="Arial"/>
                          <a:cs typeface="Arial"/>
                        </a:rPr>
                        <a:t>150</a:t>
                      </a:r>
                      <a:endParaRPr sz="800">
                        <a:latin typeface="Arial"/>
                        <a:cs typeface="Arial"/>
                      </a:endParaRPr>
                    </a:p>
                    <a:p>
                      <a:pPr marL="151130">
                        <a:lnSpc>
                          <a:spcPts val="930"/>
                        </a:lnSpc>
                        <a:spcBef>
                          <a:spcPts val="40"/>
                        </a:spcBef>
                      </a:pPr>
                      <a:r>
                        <a:rPr sz="750" spc="-10" dirty="0">
                          <a:solidFill>
                            <a:srgbClr val="231F20"/>
                          </a:solidFill>
                          <a:latin typeface="BIZ UDPゴシック"/>
                          <a:cs typeface="BIZ UDPゴシック"/>
                        </a:rPr>
                        <a:t>＜</a:t>
                      </a:r>
                      <a:r>
                        <a:rPr sz="800" spc="-10" dirty="0">
                          <a:solidFill>
                            <a:srgbClr val="231F20"/>
                          </a:solidFill>
                          <a:latin typeface="Arial"/>
                          <a:cs typeface="Arial"/>
                        </a:rPr>
                        <a:t>130</a:t>
                      </a:r>
                      <a:r>
                        <a:rPr sz="525" spc="-15" baseline="55555" dirty="0">
                          <a:solidFill>
                            <a:srgbClr val="231F20"/>
                          </a:solidFill>
                          <a:latin typeface="BIZ UDPゴシック"/>
                          <a:cs typeface="BIZ UDPゴシック"/>
                        </a:rPr>
                        <a:t>＊</a:t>
                      </a:r>
                      <a:endParaRPr sz="525" baseline="55555">
                        <a:latin typeface="BIZ UDPゴシック"/>
                        <a:cs typeface="BIZ UDPゴシック"/>
                      </a:endParaRPr>
                    </a:p>
                  </a:txBody>
                  <a:tcPr marL="0" marR="0" marT="0" marB="0">
                    <a:lnL w="6350">
                      <a:solidFill>
                        <a:srgbClr val="231F20"/>
                      </a:solidFill>
                      <a:prstDash val="solid"/>
                    </a:lnL>
                    <a:lnR w="6350">
                      <a:solidFill>
                        <a:srgbClr val="231F20"/>
                      </a:solidFill>
                      <a:prstDash val="solid"/>
                    </a:lnR>
                    <a:solidFill>
                      <a:srgbClr val="E5F4F4"/>
                    </a:solidFill>
                  </a:tcPr>
                </a:tc>
                <a:tc vMerge="1">
                  <a:txBody>
                    <a:bodyPr/>
                    <a:lstStyle/>
                    <a:p>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a:lnSpc>
                          <a:spcPct val="100000"/>
                        </a:lnSpc>
                      </a:pPr>
                      <a:endParaRPr sz="900">
                        <a:latin typeface="Times New Roman"/>
                        <a:cs typeface="Times New Roman"/>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06"/>
                  </a:ext>
                </a:extLst>
              </a:tr>
              <a:tr h="51435">
                <a:tc>
                  <a:txBody>
                    <a:bodyPr/>
                    <a:lstStyle/>
                    <a:p>
                      <a:pPr>
                        <a:lnSpc>
                          <a:spcPct val="100000"/>
                        </a:lnSpc>
                      </a:pPr>
                      <a:endParaRPr sz="100">
                        <a:latin typeface="Times New Roman"/>
                        <a:cs typeface="Times New Roman"/>
                      </a:endParaRPr>
                    </a:p>
                  </a:txBody>
                  <a:tcPr marL="0" marR="0" marT="0" marB="0">
                    <a:lnR w="6350">
                      <a:solidFill>
                        <a:srgbClr val="231F20"/>
                      </a:solidFill>
                      <a:prstDash val="solid"/>
                    </a:lnR>
                    <a:lnB w="6350">
                      <a:solidFill>
                        <a:srgbClr val="231F20"/>
                      </a:solidFill>
                      <a:prstDash val="solid"/>
                    </a:lnB>
                    <a:solidFill>
                      <a:srgbClr val="E5F4F4"/>
                    </a:solidFill>
                  </a:tcPr>
                </a:tc>
                <a:tc>
                  <a:txBody>
                    <a:bodyPr/>
                    <a:lstStyle/>
                    <a:p>
                      <a:pPr>
                        <a:lnSpc>
                          <a:spcPct val="100000"/>
                        </a:lnSpc>
                      </a:pPr>
                      <a:endParaRPr sz="100">
                        <a:latin typeface="Times New Roman"/>
                        <a:cs typeface="Times New Roman"/>
                      </a:endParaRPr>
                    </a:p>
                  </a:txBody>
                  <a:tcPr marL="0" marR="0" marT="0" marB="0">
                    <a:lnL w="6350">
                      <a:solidFill>
                        <a:srgbClr val="231F20"/>
                      </a:solidFill>
                      <a:prstDash val="solid"/>
                    </a:lnL>
                    <a:lnR w="6350">
                      <a:solidFill>
                        <a:srgbClr val="231F20"/>
                      </a:solidFill>
                      <a:prstDash val="solid"/>
                    </a:lnR>
                    <a:lnB w="6350">
                      <a:solidFill>
                        <a:srgbClr val="231F20"/>
                      </a:solidFill>
                      <a:prstDash val="solid"/>
                    </a:lnB>
                    <a:solidFill>
                      <a:srgbClr val="F6926B"/>
                    </a:solidFill>
                  </a:tcPr>
                </a:tc>
                <a:tc>
                  <a:txBody>
                    <a:bodyPr/>
                    <a:lstStyle/>
                    <a:p>
                      <a:pPr>
                        <a:lnSpc>
                          <a:spcPct val="100000"/>
                        </a:lnSpc>
                      </a:pPr>
                      <a:endParaRPr sz="100">
                        <a:latin typeface="Times New Roman"/>
                        <a:cs typeface="Times New Roman"/>
                      </a:endParaRPr>
                    </a:p>
                  </a:txBody>
                  <a:tcPr marL="0" marR="0" marT="0" marB="0">
                    <a:lnL w="6350">
                      <a:solidFill>
                        <a:srgbClr val="231F20"/>
                      </a:solidFill>
                      <a:prstDash val="solid"/>
                    </a:lnL>
                    <a:lnR w="6350">
                      <a:solidFill>
                        <a:srgbClr val="231F20"/>
                      </a:solidFill>
                      <a:prstDash val="solid"/>
                    </a:lnR>
                    <a:lnB w="6350">
                      <a:solidFill>
                        <a:srgbClr val="231F20"/>
                      </a:solidFill>
                      <a:prstDash val="solid"/>
                    </a:lnB>
                    <a:solidFill>
                      <a:srgbClr val="E5F4F4"/>
                    </a:solidFill>
                  </a:tcPr>
                </a:tc>
                <a:tc>
                  <a:txBody>
                    <a:bodyPr/>
                    <a:lstStyle/>
                    <a:p>
                      <a:pPr>
                        <a:lnSpc>
                          <a:spcPct val="100000"/>
                        </a:lnSpc>
                      </a:pPr>
                      <a:endParaRPr sz="100">
                        <a:latin typeface="Times New Roman"/>
                        <a:cs typeface="Times New Roman"/>
                      </a:endParaRPr>
                    </a:p>
                  </a:txBody>
                  <a:tcPr marL="0" marR="0" marT="0" marB="0">
                    <a:lnL w="6350">
                      <a:solidFill>
                        <a:srgbClr val="231F20"/>
                      </a:solidFill>
                      <a:prstDash val="solid"/>
                    </a:lnL>
                    <a:lnR w="6350">
                      <a:solidFill>
                        <a:srgbClr val="231F20"/>
                      </a:solidFill>
                      <a:prstDash val="solid"/>
                    </a:lnR>
                    <a:lnB w="6350">
                      <a:solidFill>
                        <a:srgbClr val="231F20"/>
                      </a:solidFill>
                      <a:prstDash val="solid"/>
                    </a:lnB>
                    <a:solidFill>
                      <a:srgbClr val="E5F4F4"/>
                    </a:solidFill>
                  </a:tcPr>
                </a:tc>
                <a:tc vMerge="1">
                  <a:txBody>
                    <a:bodyPr/>
                    <a:lstStyle/>
                    <a:p>
                      <a:endParaRPr/>
                    </a:p>
                  </a:txBody>
                  <a:tcPr marL="0" marR="0" marT="0" marB="0">
                    <a:lnL w="6350">
                      <a:solidFill>
                        <a:srgbClr val="231F20"/>
                      </a:solidFill>
                      <a:prstDash val="solid"/>
                    </a:lnL>
                    <a:lnR w="6350">
                      <a:solidFill>
                        <a:srgbClr val="231F20"/>
                      </a:solidFill>
                      <a:prstDash val="solid"/>
                    </a:lnR>
                    <a:solidFill>
                      <a:srgbClr val="E5F4F4"/>
                    </a:solidFill>
                  </a:tcPr>
                </a:tc>
                <a:tc rowSpan="2">
                  <a:txBody>
                    <a:bodyPr/>
                    <a:lstStyle/>
                    <a:p>
                      <a:pPr marL="186690">
                        <a:lnSpc>
                          <a:spcPts val="955"/>
                        </a:lnSpc>
                      </a:pPr>
                      <a:r>
                        <a:rPr sz="750" spc="-25" dirty="0">
                          <a:solidFill>
                            <a:srgbClr val="231F20"/>
                          </a:solidFill>
                          <a:latin typeface="BIZ UDPゴシック"/>
                          <a:cs typeface="BIZ UDPゴシック"/>
                        </a:rPr>
                        <a:t>≧</a:t>
                      </a:r>
                      <a:r>
                        <a:rPr sz="800" spc="-25" dirty="0">
                          <a:solidFill>
                            <a:srgbClr val="231F20"/>
                          </a:solidFill>
                          <a:latin typeface="Arial"/>
                          <a:cs typeface="Arial"/>
                        </a:rPr>
                        <a:t>40</a:t>
                      </a:r>
                      <a:endParaRPr sz="800">
                        <a:latin typeface="Arial"/>
                        <a:cs typeface="Arial"/>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07"/>
                  </a:ext>
                </a:extLst>
              </a:tr>
              <a:tr h="0">
                <a:tc>
                  <a:txBody>
                    <a:bodyPr/>
                    <a:lstStyle/>
                    <a:p>
                      <a:pPr>
                        <a:lnSpc>
                          <a:spcPct val="100000"/>
                        </a:lnSpc>
                      </a:pPr>
                      <a:endParaRPr sz="400">
                        <a:latin typeface="Times New Roman"/>
                        <a:cs typeface="Times New Roman"/>
                      </a:endParaRPr>
                    </a:p>
                  </a:txBody>
                  <a:tcPr marL="0" marR="0" marT="0" marB="0">
                    <a:lnR w="6350">
                      <a:solidFill>
                        <a:srgbClr val="231F20"/>
                      </a:solidFill>
                      <a:prstDash val="solid"/>
                    </a:lnR>
                    <a:lnT w="6350">
                      <a:solidFill>
                        <a:srgbClr val="231F20"/>
                      </a:solidFill>
                      <a:prstDash val="solid"/>
                    </a:lnT>
                    <a:solidFill>
                      <a:srgbClr val="E5F4F4"/>
                    </a:solidFill>
                  </a:tcPr>
                </a:tc>
                <a:tc rowSpan="4">
                  <a:txBody>
                    <a:bodyPr/>
                    <a:lstStyle/>
                    <a:p>
                      <a:pPr marL="88265" marR="90170" indent="1270">
                        <a:lnSpc>
                          <a:spcPct val="105600"/>
                        </a:lnSpc>
                        <a:spcBef>
                          <a:spcPts val="680"/>
                        </a:spcBef>
                      </a:pPr>
                      <a:r>
                        <a:rPr sz="750" spc="-5" dirty="0">
                          <a:solidFill>
                            <a:srgbClr val="231F20"/>
                          </a:solidFill>
                          <a:latin typeface="BIZ UDPゴシック"/>
                          <a:cs typeface="BIZ UDPゴシック"/>
                        </a:rPr>
                        <a:t>冠動脈疾患またはアテローム血栓性脳梗塞</a:t>
                      </a:r>
                      <a:endParaRPr sz="750" dirty="0">
                        <a:latin typeface="BIZ UDPゴシック"/>
                        <a:cs typeface="BIZ UDPゴシック"/>
                      </a:endParaRPr>
                    </a:p>
                    <a:p>
                      <a:pPr marL="45720">
                        <a:lnSpc>
                          <a:spcPct val="100000"/>
                        </a:lnSpc>
                        <a:spcBef>
                          <a:spcPts val="50"/>
                        </a:spcBef>
                      </a:pPr>
                      <a:r>
                        <a:rPr sz="750" spc="420" dirty="0">
                          <a:solidFill>
                            <a:srgbClr val="231F20"/>
                          </a:solidFill>
                          <a:latin typeface="BIZ UDPゴシック"/>
                          <a:cs typeface="BIZ UDPゴシック"/>
                        </a:rPr>
                        <a:t>（</a:t>
                      </a:r>
                      <a:r>
                        <a:rPr sz="750" spc="45" dirty="0">
                          <a:solidFill>
                            <a:srgbClr val="231F20"/>
                          </a:solidFill>
                          <a:latin typeface="BIZ UDPゴシック"/>
                          <a:cs typeface="BIZ UDPゴシック"/>
                        </a:rPr>
                        <a:t>明らかなアテローム</a:t>
                      </a:r>
                      <a:endParaRPr sz="750" dirty="0">
                        <a:latin typeface="BIZ UDPゴシック"/>
                        <a:cs typeface="BIZ UDPゴシック"/>
                      </a:endParaRPr>
                    </a:p>
                    <a:p>
                      <a:pPr marL="84455">
                        <a:lnSpc>
                          <a:spcPct val="100000"/>
                        </a:lnSpc>
                        <a:spcBef>
                          <a:spcPts val="50"/>
                        </a:spcBef>
                      </a:pPr>
                      <a:r>
                        <a:rPr lang="ja-JP" altLang="en-US" sz="600" baseline="34722" dirty="0">
                          <a:solidFill>
                            <a:srgbClr val="231F20"/>
                          </a:solidFill>
                          <a:latin typeface="BIZ UDPゴシック"/>
                          <a:cs typeface="BIZ UDPゴシック"/>
                        </a:rPr>
                        <a:t>＊</a:t>
                      </a:r>
                      <a:r>
                        <a:rPr sz="600" baseline="34722" dirty="0">
                          <a:solidFill>
                            <a:srgbClr val="231F20"/>
                          </a:solidFill>
                          <a:latin typeface="BIZ UDPゴシック"/>
                          <a:cs typeface="BIZ UDPゴシック"/>
                        </a:rPr>
                        <a:t>＊＊＊</a:t>
                      </a:r>
                      <a:r>
                        <a:rPr sz="750" spc="50" dirty="0">
                          <a:solidFill>
                            <a:srgbClr val="231F20"/>
                          </a:solidFill>
                          <a:latin typeface="BIZ UDPゴシック"/>
                          <a:cs typeface="BIZ UDPゴシック"/>
                        </a:rPr>
                        <a:t>を伴うその他の脳</a:t>
                      </a:r>
                      <a:endParaRPr sz="750" dirty="0">
                        <a:latin typeface="BIZ UDPゴシック"/>
                        <a:cs typeface="BIZ UDPゴシック"/>
                      </a:endParaRPr>
                    </a:p>
                    <a:p>
                      <a:pPr marL="89535">
                        <a:lnSpc>
                          <a:spcPct val="100000"/>
                        </a:lnSpc>
                        <a:spcBef>
                          <a:spcPts val="50"/>
                        </a:spcBef>
                      </a:pPr>
                      <a:r>
                        <a:rPr sz="750" spc="-10" dirty="0">
                          <a:solidFill>
                            <a:srgbClr val="231F20"/>
                          </a:solidFill>
                          <a:latin typeface="BIZ UDPゴシック"/>
                          <a:cs typeface="BIZ UDPゴシック"/>
                        </a:rPr>
                        <a:t>梗塞を含む</a:t>
                      </a:r>
                      <a:r>
                        <a:rPr sz="750" spc="50" dirty="0">
                          <a:solidFill>
                            <a:srgbClr val="231F20"/>
                          </a:solidFill>
                          <a:latin typeface="BIZ UDPゴシック"/>
                          <a:cs typeface="BIZ UDPゴシック"/>
                        </a:rPr>
                        <a:t>）</a:t>
                      </a:r>
                      <a:r>
                        <a:rPr sz="750" spc="-20" dirty="0">
                          <a:solidFill>
                            <a:srgbClr val="231F20"/>
                          </a:solidFill>
                          <a:latin typeface="BIZ UDPゴシック"/>
                          <a:cs typeface="BIZ UDPゴシック"/>
                        </a:rPr>
                        <a:t>の既往</a:t>
                      </a:r>
                      <a:endParaRPr sz="750" dirty="0">
                        <a:latin typeface="BIZ UDPゴシック"/>
                        <a:cs typeface="BIZ UDPゴシック"/>
                      </a:endParaRPr>
                    </a:p>
                  </a:txBody>
                  <a:tcPr marL="0" marR="0" marT="86360" marB="0">
                    <a:lnL w="6350">
                      <a:solidFill>
                        <a:srgbClr val="231F20"/>
                      </a:solidFill>
                      <a:prstDash val="solid"/>
                    </a:lnL>
                    <a:lnR w="6350">
                      <a:solidFill>
                        <a:srgbClr val="231F20"/>
                      </a:solidFill>
                      <a:prstDash val="solid"/>
                    </a:lnR>
                    <a:lnT w="6350">
                      <a:solidFill>
                        <a:srgbClr val="231F20"/>
                      </a:solidFill>
                      <a:prstDash val="solid"/>
                    </a:lnT>
                    <a:solidFill>
                      <a:srgbClr val="E5F4F4"/>
                    </a:solidFill>
                  </a:tcPr>
                </a:tc>
                <a:tc>
                  <a:txBody>
                    <a:bodyPr/>
                    <a:lstStyle/>
                    <a:p>
                      <a:pPr>
                        <a:lnSpc>
                          <a:spcPct val="100000"/>
                        </a:lnSpc>
                      </a:pPr>
                      <a:endParaRPr sz="4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solidFill>
                      <a:srgbClr val="E5F4F4"/>
                    </a:solidFill>
                  </a:tcPr>
                </a:tc>
                <a:tc>
                  <a:txBody>
                    <a:bodyPr/>
                    <a:lstStyle/>
                    <a:p>
                      <a:pPr>
                        <a:lnSpc>
                          <a:spcPct val="100000"/>
                        </a:lnSpc>
                      </a:pPr>
                      <a:endParaRPr sz="4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solidFill>
                      <a:srgbClr val="E5F4F4"/>
                    </a:solidFill>
                  </a:tcPr>
                </a:tc>
                <a:tc vMerge="1">
                  <a:txBody>
                    <a:bodyPr/>
                    <a:lstStyle/>
                    <a:p>
                      <a:endParaRPr/>
                    </a:p>
                  </a:txBody>
                  <a:tcPr marL="0" marR="0" marT="0" marB="0">
                    <a:lnL w="6350">
                      <a:solidFill>
                        <a:srgbClr val="231F20"/>
                      </a:solidFill>
                      <a:prstDash val="solid"/>
                    </a:lnL>
                    <a:lnR w="6350">
                      <a:solidFill>
                        <a:srgbClr val="231F20"/>
                      </a:solidFill>
                      <a:prstDash val="solid"/>
                    </a:lnR>
                    <a:solidFill>
                      <a:srgbClr val="E5F4F4"/>
                    </a:solidFill>
                  </a:tcPr>
                </a:tc>
                <a:tc vMerge="1">
                  <a:txBody>
                    <a:bodyPr/>
                    <a:lstStyle/>
                    <a:p>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08"/>
                  </a:ext>
                </a:extLst>
              </a:tr>
              <a:tr h="154940">
                <a:tc>
                  <a:txBody>
                    <a:bodyPr/>
                    <a:lstStyle/>
                    <a:p>
                      <a:pPr marL="212090">
                        <a:lnSpc>
                          <a:spcPts val="1030"/>
                        </a:lnSpc>
                        <a:spcBef>
                          <a:spcPts val="90"/>
                        </a:spcBef>
                      </a:pPr>
                      <a:r>
                        <a:rPr sz="900" b="1" spc="-15" dirty="0">
                          <a:solidFill>
                            <a:srgbClr val="231F20"/>
                          </a:solidFill>
                          <a:latin typeface="Microsoft JhengHei"/>
                          <a:cs typeface="Microsoft JhengHei"/>
                        </a:rPr>
                        <a:t>二次予防</a:t>
                      </a:r>
                      <a:endParaRPr sz="900">
                        <a:latin typeface="Microsoft JhengHei"/>
                        <a:cs typeface="Microsoft JhengHei"/>
                      </a:endParaRPr>
                    </a:p>
                  </a:txBody>
                  <a:tcPr marL="0" marR="0" marT="11430" marB="0">
                    <a:lnR w="6350">
                      <a:solidFill>
                        <a:srgbClr val="231F20"/>
                      </a:solidFill>
                      <a:prstDash val="solid"/>
                    </a:lnR>
                    <a:solidFill>
                      <a:srgbClr val="E5F4F4"/>
                    </a:solidFill>
                  </a:tcPr>
                </a:tc>
                <a:tc vMerge="1">
                  <a:txBody>
                    <a:bodyPr/>
                    <a:lstStyle/>
                    <a:p>
                      <a:endParaRPr/>
                    </a:p>
                  </a:txBody>
                  <a:tcPr marL="0" marR="0" marT="86360" marB="0">
                    <a:lnL w="6350">
                      <a:solidFill>
                        <a:srgbClr val="231F20"/>
                      </a:solidFill>
                      <a:prstDash val="solid"/>
                    </a:lnL>
                    <a:lnR w="6350">
                      <a:solidFill>
                        <a:srgbClr val="231F20"/>
                      </a:solidFill>
                      <a:prstDash val="solid"/>
                    </a:lnR>
                    <a:lnT w="6350">
                      <a:solidFill>
                        <a:srgbClr val="231F20"/>
                      </a:solidFill>
                      <a:prstDash val="solid"/>
                    </a:lnT>
                    <a:solidFill>
                      <a:srgbClr val="E5F4F4"/>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solidFill>
                      <a:srgbClr val="E5F4F4"/>
                    </a:solidFill>
                  </a:tcPr>
                </a:tc>
                <a:tc vMerge="1">
                  <a:txBody>
                    <a:bodyPr/>
                    <a:lstStyle/>
                    <a:p>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09"/>
                  </a:ext>
                </a:extLst>
              </a:tr>
              <a:tr h="287655">
                <a:tc>
                  <a:txBody>
                    <a:bodyPr/>
                    <a:lstStyle/>
                    <a:p>
                      <a:pPr marL="80645" marR="73025">
                        <a:lnSpc>
                          <a:spcPct val="105600"/>
                        </a:lnSpc>
                        <a:spcBef>
                          <a:spcPts val="265"/>
                        </a:spcBef>
                      </a:pPr>
                      <a:r>
                        <a:rPr sz="750" spc="40" dirty="0">
                          <a:solidFill>
                            <a:srgbClr val="231F20"/>
                          </a:solidFill>
                          <a:latin typeface="BIZ UDPゴシック"/>
                          <a:cs typeface="BIZ UDPゴシック"/>
                        </a:rPr>
                        <a:t>生活習慣の是正</a:t>
                      </a:r>
                      <a:r>
                        <a:rPr sz="750" spc="65" dirty="0">
                          <a:solidFill>
                            <a:srgbClr val="231F20"/>
                          </a:solidFill>
                          <a:latin typeface="BIZ UDPゴシック"/>
                          <a:cs typeface="BIZ UDPゴシック"/>
                        </a:rPr>
                        <a:t>とともに薬物治</a:t>
                      </a:r>
                      <a:endParaRPr sz="750">
                        <a:latin typeface="BIZ UDPゴシック"/>
                        <a:cs typeface="BIZ UDPゴシック"/>
                      </a:endParaRPr>
                    </a:p>
                  </a:txBody>
                  <a:tcPr marL="0" marR="0" marT="33655" marB="0">
                    <a:lnR w="6350">
                      <a:solidFill>
                        <a:srgbClr val="231F20"/>
                      </a:solidFill>
                      <a:prstDash val="solid"/>
                    </a:lnR>
                    <a:solidFill>
                      <a:srgbClr val="E5F4F4"/>
                    </a:solidFill>
                  </a:tcPr>
                </a:tc>
                <a:tc vMerge="1">
                  <a:txBody>
                    <a:bodyPr/>
                    <a:lstStyle/>
                    <a:p>
                      <a:endParaRPr/>
                    </a:p>
                  </a:txBody>
                  <a:tcPr marL="0" marR="0" marT="86360" marB="0">
                    <a:lnL w="6350">
                      <a:solidFill>
                        <a:srgbClr val="231F20"/>
                      </a:solidFill>
                      <a:prstDash val="solid"/>
                    </a:lnL>
                    <a:lnR w="6350">
                      <a:solidFill>
                        <a:srgbClr val="231F20"/>
                      </a:solidFill>
                      <a:prstDash val="solid"/>
                    </a:lnR>
                    <a:lnT w="6350">
                      <a:solidFill>
                        <a:srgbClr val="231F20"/>
                      </a:solidFill>
                      <a:prstDash val="solid"/>
                    </a:lnT>
                    <a:solidFill>
                      <a:srgbClr val="E5F4F4"/>
                    </a:solidFill>
                  </a:tcPr>
                </a:tc>
                <a:tc>
                  <a:txBody>
                    <a:bodyPr/>
                    <a:lstStyle/>
                    <a:p>
                      <a:pPr marL="113664">
                        <a:lnSpc>
                          <a:spcPts val="950"/>
                        </a:lnSpc>
                      </a:pPr>
                      <a:r>
                        <a:rPr sz="750" spc="-20" dirty="0">
                          <a:solidFill>
                            <a:srgbClr val="231F20"/>
                          </a:solidFill>
                          <a:latin typeface="BIZ UDPゴシック"/>
                          <a:cs typeface="BIZ UDPゴシック"/>
                        </a:rPr>
                        <a:t>＜</a:t>
                      </a:r>
                      <a:r>
                        <a:rPr sz="800" spc="-20" dirty="0">
                          <a:solidFill>
                            <a:srgbClr val="231F20"/>
                          </a:solidFill>
                          <a:latin typeface="Arial"/>
                          <a:cs typeface="Arial"/>
                        </a:rPr>
                        <a:t>100</a:t>
                      </a:r>
                      <a:endParaRPr sz="800">
                        <a:latin typeface="Arial"/>
                        <a:cs typeface="Arial"/>
                      </a:endParaRPr>
                    </a:p>
                    <a:p>
                      <a:pPr marL="113664">
                        <a:lnSpc>
                          <a:spcPct val="100000"/>
                        </a:lnSpc>
                        <a:spcBef>
                          <a:spcPts val="40"/>
                        </a:spcBef>
                      </a:pPr>
                      <a:r>
                        <a:rPr sz="750" spc="-20" dirty="0">
                          <a:solidFill>
                            <a:srgbClr val="231F20"/>
                          </a:solidFill>
                          <a:latin typeface="BIZ UDPゴシック"/>
                          <a:cs typeface="BIZ UDPゴシック"/>
                        </a:rPr>
                        <a:t>＜</a:t>
                      </a:r>
                      <a:r>
                        <a:rPr sz="800" spc="-20" dirty="0">
                          <a:solidFill>
                            <a:srgbClr val="231F20"/>
                          </a:solidFill>
                          <a:latin typeface="Arial"/>
                          <a:cs typeface="Arial"/>
                        </a:rPr>
                        <a:t>70</a:t>
                      </a:r>
                      <a:r>
                        <a:rPr sz="525" spc="-30" baseline="55555" dirty="0">
                          <a:solidFill>
                            <a:srgbClr val="231F20"/>
                          </a:solidFill>
                          <a:latin typeface="BIZ UDPゴシック"/>
                          <a:cs typeface="BIZ UDPゴシック"/>
                        </a:rPr>
                        <a:t>＊＊</a:t>
                      </a:r>
                      <a:endParaRPr sz="525" baseline="55555">
                        <a:latin typeface="BIZ UDPゴシック"/>
                        <a:cs typeface="BIZ UDPゴシック"/>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marL="151130">
                        <a:lnSpc>
                          <a:spcPts val="950"/>
                        </a:lnSpc>
                      </a:pPr>
                      <a:r>
                        <a:rPr sz="750" spc="-20" dirty="0">
                          <a:solidFill>
                            <a:srgbClr val="231F20"/>
                          </a:solidFill>
                          <a:latin typeface="BIZ UDPゴシック"/>
                          <a:cs typeface="BIZ UDPゴシック"/>
                        </a:rPr>
                        <a:t>＜</a:t>
                      </a:r>
                      <a:r>
                        <a:rPr sz="800" spc="-20" dirty="0">
                          <a:solidFill>
                            <a:srgbClr val="231F20"/>
                          </a:solidFill>
                          <a:latin typeface="Arial"/>
                          <a:cs typeface="Arial"/>
                        </a:rPr>
                        <a:t>130</a:t>
                      </a:r>
                      <a:endParaRPr sz="800">
                        <a:latin typeface="Arial"/>
                        <a:cs typeface="Arial"/>
                      </a:endParaRPr>
                    </a:p>
                    <a:p>
                      <a:pPr marL="151130">
                        <a:lnSpc>
                          <a:spcPct val="100000"/>
                        </a:lnSpc>
                        <a:spcBef>
                          <a:spcPts val="40"/>
                        </a:spcBef>
                      </a:pPr>
                      <a:r>
                        <a:rPr sz="750" spc="-10" dirty="0">
                          <a:solidFill>
                            <a:srgbClr val="231F20"/>
                          </a:solidFill>
                          <a:latin typeface="BIZ UDPゴシック"/>
                          <a:cs typeface="BIZ UDPゴシック"/>
                        </a:rPr>
                        <a:t>＜</a:t>
                      </a:r>
                      <a:r>
                        <a:rPr sz="800" spc="-10" dirty="0">
                          <a:solidFill>
                            <a:srgbClr val="231F20"/>
                          </a:solidFill>
                          <a:latin typeface="Arial"/>
                          <a:cs typeface="Arial"/>
                        </a:rPr>
                        <a:t>100</a:t>
                      </a:r>
                      <a:r>
                        <a:rPr sz="525" spc="-15" baseline="55555" dirty="0">
                          <a:solidFill>
                            <a:srgbClr val="231F20"/>
                          </a:solidFill>
                          <a:latin typeface="BIZ UDPゴシック"/>
                          <a:cs typeface="BIZ UDPゴシック"/>
                        </a:rPr>
                        <a:t>＊＊</a:t>
                      </a:r>
                      <a:endParaRPr sz="525" baseline="55555">
                        <a:latin typeface="BIZ UDPゴシック"/>
                        <a:cs typeface="BIZ UDPゴシック"/>
                      </a:endParaRPr>
                    </a:p>
                  </a:txBody>
                  <a:tcPr marL="0" marR="0" marT="0" marB="0">
                    <a:lnL w="6350">
                      <a:solidFill>
                        <a:srgbClr val="231F20"/>
                      </a:solidFill>
                      <a:prstDash val="solid"/>
                    </a:lnL>
                    <a:lnR w="6350">
                      <a:solidFill>
                        <a:srgbClr val="231F20"/>
                      </a:solidFill>
                      <a:prstDash val="solid"/>
                    </a:lnR>
                    <a:solidFill>
                      <a:srgbClr val="E5F4F4"/>
                    </a:solidFill>
                  </a:tcPr>
                </a:tc>
                <a:tc vMerge="1">
                  <a:txBody>
                    <a:bodyPr/>
                    <a:lstStyle/>
                    <a:p>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a:lnSpc>
                          <a:spcPct val="100000"/>
                        </a:lnSpc>
                      </a:pPr>
                      <a:endParaRPr sz="900">
                        <a:latin typeface="Times New Roman"/>
                        <a:cs typeface="Times New Roman"/>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10"/>
                  </a:ext>
                </a:extLst>
              </a:tr>
              <a:tr h="234315">
                <a:tc>
                  <a:txBody>
                    <a:bodyPr/>
                    <a:lstStyle/>
                    <a:p>
                      <a:pPr marL="80645">
                        <a:lnSpc>
                          <a:spcPts val="880"/>
                        </a:lnSpc>
                      </a:pPr>
                      <a:r>
                        <a:rPr sz="750" spc="-30" dirty="0">
                          <a:solidFill>
                            <a:srgbClr val="231F20"/>
                          </a:solidFill>
                          <a:latin typeface="BIZ UDPゴシック"/>
                          <a:cs typeface="BIZ UDPゴシック"/>
                        </a:rPr>
                        <a:t>療を考慮する</a:t>
                      </a:r>
                      <a:endParaRPr sz="750">
                        <a:latin typeface="BIZ UDPゴシック"/>
                        <a:cs typeface="BIZ UDPゴシック"/>
                      </a:endParaRPr>
                    </a:p>
                  </a:txBody>
                  <a:tcPr marL="0" marR="0" marT="0" marB="0">
                    <a:lnR w="6350">
                      <a:solidFill>
                        <a:srgbClr val="231F20"/>
                      </a:solidFill>
                      <a:prstDash val="solid"/>
                    </a:lnR>
                    <a:solidFill>
                      <a:srgbClr val="E5F4F4"/>
                    </a:solidFill>
                  </a:tcPr>
                </a:tc>
                <a:tc vMerge="1">
                  <a:txBody>
                    <a:bodyPr/>
                    <a:lstStyle/>
                    <a:p>
                      <a:endParaRPr/>
                    </a:p>
                  </a:txBody>
                  <a:tcPr marL="0" marR="0" marT="86360" marB="0">
                    <a:lnL w="6350">
                      <a:solidFill>
                        <a:srgbClr val="231F20"/>
                      </a:solidFill>
                      <a:prstDash val="solid"/>
                    </a:lnL>
                    <a:lnR w="6350">
                      <a:solidFill>
                        <a:srgbClr val="231F20"/>
                      </a:solidFill>
                      <a:prstDash val="solid"/>
                    </a:lnR>
                    <a:lnT w="6350">
                      <a:solidFill>
                        <a:srgbClr val="231F20"/>
                      </a:solidFill>
                      <a:prstDash val="solid"/>
                    </a:lnT>
                    <a:solidFill>
                      <a:srgbClr val="E5F4F4"/>
                    </a:solidFill>
                  </a:tcPr>
                </a:tc>
                <a:tc>
                  <a:txBody>
                    <a:bodyPr/>
                    <a:lstStyle/>
                    <a:p>
                      <a:pPr>
                        <a:lnSpc>
                          <a:spcPct val="100000"/>
                        </a:lnSpc>
                      </a:pPr>
                      <a:endParaRPr sz="900">
                        <a:latin typeface="Times New Roman"/>
                        <a:cs typeface="Times New Roman"/>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a:lnSpc>
                          <a:spcPct val="100000"/>
                        </a:lnSpc>
                      </a:pPr>
                      <a:endParaRPr sz="900">
                        <a:latin typeface="Times New Roman"/>
                        <a:cs typeface="Times New Roman"/>
                      </a:endParaRPr>
                    </a:p>
                  </a:txBody>
                  <a:tcPr marL="0" marR="0" marT="0" marB="0">
                    <a:lnL w="6350">
                      <a:solidFill>
                        <a:srgbClr val="231F20"/>
                      </a:solidFill>
                      <a:prstDash val="solid"/>
                    </a:lnL>
                    <a:lnR w="6350">
                      <a:solidFill>
                        <a:srgbClr val="231F20"/>
                      </a:solidFill>
                      <a:prstDash val="solid"/>
                    </a:lnR>
                    <a:solidFill>
                      <a:srgbClr val="E5F4F4"/>
                    </a:solidFill>
                  </a:tcPr>
                </a:tc>
                <a:tc vMerge="1">
                  <a:txBody>
                    <a:bodyPr/>
                    <a:lstStyle/>
                    <a:p>
                      <a:endParaRPr/>
                    </a:p>
                  </a:txBody>
                  <a:tcPr marL="0" marR="0" marT="0" marB="0">
                    <a:lnL w="6350">
                      <a:solidFill>
                        <a:srgbClr val="231F20"/>
                      </a:solidFill>
                      <a:prstDash val="solid"/>
                    </a:lnL>
                    <a:lnR w="6350">
                      <a:solidFill>
                        <a:srgbClr val="231F20"/>
                      </a:solidFill>
                      <a:prstDash val="solid"/>
                    </a:lnR>
                    <a:solidFill>
                      <a:srgbClr val="E5F4F4"/>
                    </a:solidFill>
                  </a:tcPr>
                </a:tc>
                <a:tc>
                  <a:txBody>
                    <a:bodyPr/>
                    <a:lstStyle/>
                    <a:p>
                      <a:pPr>
                        <a:lnSpc>
                          <a:spcPct val="100000"/>
                        </a:lnSpc>
                      </a:pPr>
                      <a:endParaRPr sz="900" dirty="0">
                        <a:latin typeface="Times New Roman"/>
                        <a:cs typeface="Times New Roman"/>
                      </a:endParaRPr>
                    </a:p>
                  </a:txBody>
                  <a:tcPr marL="0" marR="0" marT="0" marB="0">
                    <a:lnL w="6350">
                      <a:solidFill>
                        <a:srgbClr val="231F20"/>
                      </a:solidFill>
                      <a:prstDash val="solid"/>
                    </a:lnL>
                    <a:solidFill>
                      <a:srgbClr val="E5F4F4"/>
                    </a:solidFill>
                  </a:tcPr>
                </a:tc>
                <a:extLst>
                  <a:ext uri="{0D108BD9-81ED-4DB2-BD59-A6C34878D82A}">
                    <a16:rowId xmlns:a16="http://schemas.microsoft.com/office/drawing/2014/main" val="10011"/>
                  </a:ext>
                </a:extLst>
              </a:tr>
            </a:tbl>
          </a:graphicData>
        </a:graphic>
      </p:graphicFrame>
      <p:sp>
        <p:nvSpPr>
          <p:cNvPr id="54" name="object 34"/>
          <p:cNvSpPr txBox="1"/>
          <p:nvPr/>
        </p:nvSpPr>
        <p:spPr>
          <a:xfrm>
            <a:off x="5794846" y="3523064"/>
            <a:ext cx="4561840" cy="3145790"/>
          </a:xfrm>
          <a:prstGeom prst="rect">
            <a:avLst/>
          </a:prstGeom>
        </p:spPr>
        <p:txBody>
          <a:bodyPr vert="horz" wrap="square" lIns="0" tIns="41275" rIns="0" bIns="0" rtlCol="0">
            <a:spAutoFit/>
          </a:bodyPr>
          <a:lstStyle/>
          <a:p>
            <a:pPr marL="90805">
              <a:lnSpc>
                <a:spcPct val="100000"/>
              </a:lnSpc>
              <a:spcBef>
                <a:spcPts val="325"/>
              </a:spcBef>
            </a:pPr>
            <a:r>
              <a:rPr sz="750" baseline="33333" dirty="0">
                <a:solidFill>
                  <a:srgbClr val="231F20"/>
                </a:solidFill>
                <a:latin typeface="BIZ UDPゴシック"/>
                <a:cs typeface="BIZ UDPゴシック"/>
              </a:rPr>
              <a:t>＊</a:t>
            </a:r>
            <a:r>
              <a:rPr sz="900" dirty="0">
                <a:solidFill>
                  <a:srgbClr val="231F20"/>
                </a:solidFill>
                <a:latin typeface="BIZ UDPゴシック"/>
                <a:cs typeface="BIZ UDPゴシック"/>
              </a:rPr>
              <a:t>糖尿病において、</a:t>
            </a:r>
            <a:r>
              <a:rPr sz="950" dirty="0">
                <a:solidFill>
                  <a:srgbClr val="231F20"/>
                </a:solidFill>
                <a:latin typeface="Arial"/>
                <a:cs typeface="Arial"/>
              </a:rPr>
              <a:t>PAD</a:t>
            </a:r>
            <a:r>
              <a:rPr sz="900" spc="-20" dirty="0">
                <a:solidFill>
                  <a:srgbClr val="231F20"/>
                </a:solidFill>
                <a:latin typeface="BIZ UDPゴシック"/>
                <a:cs typeface="BIZ UDPゴシック"/>
              </a:rPr>
              <a:t>、細小血管症</a:t>
            </a:r>
            <a:r>
              <a:rPr sz="900" spc="480" dirty="0">
                <a:solidFill>
                  <a:srgbClr val="231F20"/>
                </a:solidFill>
                <a:latin typeface="BIZ UDPゴシック"/>
                <a:cs typeface="BIZ UDPゴシック"/>
              </a:rPr>
              <a:t>（</a:t>
            </a:r>
            <a:r>
              <a:rPr sz="900" spc="10" dirty="0">
                <a:solidFill>
                  <a:srgbClr val="231F20"/>
                </a:solidFill>
                <a:latin typeface="BIZ UDPゴシック"/>
                <a:cs typeface="BIZ UDPゴシック"/>
              </a:rPr>
              <a:t>網膜症、腎症、神経障害</a:t>
            </a:r>
            <a:r>
              <a:rPr sz="900" spc="225" dirty="0">
                <a:solidFill>
                  <a:srgbClr val="231F20"/>
                </a:solidFill>
                <a:latin typeface="BIZ UDPゴシック"/>
                <a:cs typeface="BIZ UDPゴシック"/>
              </a:rPr>
              <a:t>）</a:t>
            </a:r>
            <a:r>
              <a:rPr sz="900" spc="5" dirty="0">
                <a:solidFill>
                  <a:srgbClr val="231F20"/>
                </a:solidFill>
                <a:latin typeface="BIZ UDPゴシック"/>
                <a:cs typeface="BIZ UDPゴシック"/>
              </a:rPr>
              <a:t>合併時、または喫煙あ</a:t>
            </a:r>
            <a:endParaRPr sz="900" dirty="0">
              <a:latin typeface="BIZ UDPゴシック"/>
              <a:cs typeface="BIZ UDPゴシック"/>
            </a:endParaRPr>
          </a:p>
          <a:p>
            <a:pPr marL="90805">
              <a:lnSpc>
                <a:spcPct val="100000"/>
              </a:lnSpc>
              <a:spcBef>
                <a:spcPts val="190"/>
              </a:spcBef>
            </a:pPr>
            <a:r>
              <a:rPr sz="900" spc="25" dirty="0">
                <a:solidFill>
                  <a:srgbClr val="231F20"/>
                </a:solidFill>
                <a:latin typeface="BIZ UDPゴシック"/>
                <a:cs typeface="BIZ UDPゴシック"/>
              </a:rPr>
              <a:t>りの場合に考慮する。</a:t>
            </a:r>
            <a:endParaRPr sz="900" dirty="0">
              <a:latin typeface="BIZ UDPゴシック"/>
              <a:cs typeface="BIZ UDPゴシック"/>
            </a:endParaRPr>
          </a:p>
          <a:p>
            <a:pPr marL="85090">
              <a:lnSpc>
                <a:spcPct val="100000"/>
              </a:lnSpc>
              <a:spcBef>
                <a:spcPts val="620"/>
              </a:spcBef>
            </a:pPr>
            <a:r>
              <a:rPr sz="750" spc="-382" baseline="33333" dirty="0">
                <a:solidFill>
                  <a:srgbClr val="231F20"/>
                </a:solidFill>
                <a:latin typeface="BIZ UDPゴシック"/>
                <a:cs typeface="BIZ UDPゴシック"/>
              </a:rPr>
              <a:t>＊＊</a:t>
            </a:r>
            <a:r>
              <a:rPr sz="900" spc="50" dirty="0">
                <a:solidFill>
                  <a:srgbClr val="231F20"/>
                </a:solidFill>
                <a:latin typeface="BIZ UDPゴシック"/>
                <a:cs typeface="BIZ UDPゴシック"/>
              </a:rPr>
              <a:t>「急性冠症候群」</a:t>
            </a:r>
            <a:r>
              <a:rPr sz="900" spc="-484" dirty="0">
                <a:solidFill>
                  <a:srgbClr val="231F20"/>
                </a:solidFill>
                <a:latin typeface="BIZ UDPゴシック"/>
                <a:cs typeface="BIZ UDPゴシック"/>
              </a:rPr>
              <a:t>、</a:t>
            </a:r>
            <a:r>
              <a:rPr sz="900" spc="20" dirty="0">
                <a:solidFill>
                  <a:srgbClr val="231F20"/>
                </a:solidFill>
                <a:latin typeface="BIZ UDPゴシック"/>
                <a:cs typeface="BIZ UDPゴシック"/>
              </a:rPr>
              <a:t>「家族性高コレステロール血症」</a:t>
            </a:r>
            <a:r>
              <a:rPr sz="900" spc="-484" dirty="0">
                <a:solidFill>
                  <a:srgbClr val="231F20"/>
                </a:solidFill>
                <a:latin typeface="BIZ UDPゴシック"/>
                <a:cs typeface="BIZ UDPゴシック"/>
              </a:rPr>
              <a:t>、</a:t>
            </a:r>
            <a:r>
              <a:rPr sz="900" spc="85" dirty="0">
                <a:solidFill>
                  <a:srgbClr val="231F20"/>
                </a:solidFill>
                <a:latin typeface="BIZ UDPゴシック"/>
                <a:cs typeface="BIZ UDPゴシック"/>
              </a:rPr>
              <a:t>「糖尿病」</a:t>
            </a:r>
            <a:r>
              <a:rPr sz="900" spc="-484" dirty="0">
                <a:solidFill>
                  <a:srgbClr val="231F20"/>
                </a:solidFill>
                <a:latin typeface="BIZ UDPゴシック"/>
                <a:cs typeface="BIZ UDPゴシック"/>
              </a:rPr>
              <a:t>、</a:t>
            </a:r>
            <a:r>
              <a:rPr sz="900" spc="30" dirty="0">
                <a:solidFill>
                  <a:srgbClr val="231F20"/>
                </a:solidFill>
                <a:latin typeface="BIZ UDPゴシック"/>
                <a:cs typeface="BIZ UDPゴシック"/>
              </a:rPr>
              <a:t>「冠動脈疾思とアテロー</a:t>
            </a:r>
            <a:endParaRPr sz="900" dirty="0">
              <a:latin typeface="BIZ UDPゴシック"/>
              <a:cs typeface="BIZ UDPゴシック"/>
            </a:endParaRPr>
          </a:p>
          <a:p>
            <a:pPr marL="88900" marR="33655" indent="-2540">
              <a:lnSpc>
                <a:spcPts val="1280"/>
              </a:lnSpc>
              <a:spcBef>
                <a:spcPts val="114"/>
              </a:spcBef>
            </a:pPr>
            <a:r>
              <a:rPr sz="900" spc="-20" dirty="0">
                <a:solidFill>
                  <a:srgbClr val="231F20"/>
                </a:solidFill>
                <a:latin typeface="BIZ UDPゴシック"/>
                <a:cs typeface="BIZ UDPゴシック"/>
              </a:rPr>
              <a:t>ム血栓性脳梗塞</a:t>
            </a:r>
            <a:r>
              <a:rPr sz="900" spc="459" dirty="0">
                <a:solidFill>
                  <a:srgbClr val="231F20"/>
                </a:solidFill>
                <a:latin typeface="BIZ UDPゴシック"/>
                <a:cs typeface="BIZ UDPゴシック"/>
              </a:rPr>
              <a:t>（</a:t>
            </a:r>
            <a:r>
              <a:rPr sz="900" dirty="0">
                <a:solidFill>
                  <a:srgbClr val="231F20"/>
                </a:solidFill>
                <a:latin typeface="BIZ UDPゴシック"/>
                <a:cs typeface="BIZ UDPゴシック"/>
              </a:rPr>
              <a:t>明らかなアテロームを伴うその他の脳梗塞を含む</a:t>
            </a:r>
            <a:r>
              <a:rPr sz="900" spc="55" dirty="0">
                <a:solidFill>
                  <a:srgbClr val="231F20"/>
                </a:solidFill>
                <a:latin typeface="BIZ UDPゴシック"/>
                <a:cs typeface="BIZ UDPゴシック"/>
              </a:rPr>
              <a:t>）</a:t>
            </a:r>
            <a:r>
              <a:rPr sz="900" spc="35" dirty="0">
                <a:solidFill>
                  <a:srgbClr val="231F20"/>
                </a:solidFill>
                <a:latin typeface="BIZ UDPゴシック"/>
                <a:cs typeface="BIZ UDPゴシック"/>
              </a:rPr>
              <a:t>」の</a:t>
            </a:r>
            <a:r>
              <a:rPr sz="950" spc="50" dirty="0">
                <a:solidFill>
                  <a:srgbClr val="231F20"/>
                </a:solidFill>
                <a:latin typeface="Arial"/>
                <a:cs typeface="Arial"/>
              </a:rPr>
              <a:t>4</a:t>
            </a:r>
            <a:r>
              <a:rPr sz="900" spc="5" dirty="0">
                <a:solidFill>
                  <a:srgbClr val="231F20"/>
                </a:solidFill>
                <a:latin typeface="BIZ UDPゴシック"/>
                <a:cs typeface="BIZ UDPゴシック"/>
              </a:rPr>
              <a:t>病態のいずれ</a:t>
            </a:r>
            <a:r>
              <a:rPr sz="900" spc="15" dirty="0">
                <a:solidFill>
                  <a:srgbClr val="231F20"/>
                </a:solidFill>
                <a:latin typeface="BIZ UDPゴシック"/>
                <a:cs typeface="BIZ UDPゴシック"/>
              </a:rPr>
              <a:t>かを合併する場合に考慮する。</a:t>
            </a:r>
            <a:endParaRPr sz="900" dirty="0">
              <a:latin typeface="BIZ UDPゴシック"/>
              <a:cs typeface="BIZ UDPゴシック"/>
            </a:endParaRPr>
          </a:p>
          <a:p>
            <a:pPr marL="90805" marR="34925" algn="just">
              <a:lnSpc>
                <a:spcPct val="117100"/>
              </a:lnSpc>
              <a:spcBef>
                <a:spcPts val="360"/>
              </a:spcBef>
            </a:pPr>
            <a:r>
              <a:rPr sz="900" spc="-5" dirty="0">
                <a:solidFill>
                  <a:srgbClr val="231F20"/>
                </a:solidFill>
                <a:latin typeface="BIZ UDPゴシック"/>
                <a:cs typeface="BIZ UDPゴシック"/>
              </a:rPr>
              <a:t>一次予防における管理目標達成の手段は非薬物療法が基本であるが、いずれの管理区</a:t>
            </a:r>
            <a:r>
              <a:rPr sz="900" spc="5" dirty="0">
                <a:solidFill>
                  <a:srgbClr val="231F20"/>
                </a:solidFill>
                <a:latin typeface="BIZ UDPゴシック"/>
                <a:cs typeface="BIZ UDPゴシック"/>
              </a:rPr>
              <a:t>分においても</a:t>
            </a:r>
            <a:r>
              <a:rPr sz="950" spc="40" dirty="0">
                <a:solidFill>
                  <a:srgbClr val="231F20"/>
                </a:solidFill>
                <a:latin typeface="Arial"/>
                <a:cs typeface="Arial"/>
              </a:rPr>
              <a:t>LDL-</a:t>
            </a:r>
            <a:r>
              <a:rPr sz="950" spc="50" dirty="0">
                <a:solidFill>
                  <a:srgbClr val="231F20"/>
                </a:solidFill>
                <a:latin typeface="Arial"/>
                <a:cs typeface="Arial"/>
              </a:rPr>
              <a:t>C</a:t>
            </a:r>
            <a:r>
              <a:rPr sz="900" spc="-5" dirty="0">
                <a:solidFill>
                  <a:srgbClr val="231F20"/>
                </a:solidFill>
                <a:latin typeface="BIZ UDPゴシック"/>
                <a:cs typeface="BIZ UDPゴシック"/>
              </a:rPr>
              <a:t>が</a:t>
            </a:r>
            <a:r>
              <a:rPr sz="950" spc="50" dirty="0">
                <a:solidFill>
                  <a:srgbClr val="231F20"/>
                </a:solidFill>
                <a:latin typeface="Arial"/>
                <a:cs typeface="Arial"/>
              </a:rPr>
              <a:t>180mg/dL</a:t>
            </a:r>
            <a:r>
              <a:rPr sz="900" spc="10" dirty="0">
                <a:solidFill>
                  <a:srgbClr val="231F20"/>
                </a:solidFill>
                <a:latin typeface="BIZ UDPゴシック"/>
                <a:cs typeface="BIZ UDPゴシック"/>
              </a:rPr>
              <a:t>以上の場合は薬物治療を考慮する。家族性高コレス</a:t>
            </a:r>
            <a:r>
              <a:rPr sz="900" spc="5" dirty="0">
                <a:solidFill>
                  <a:srgbClr val="231F20"/>
                </a:solidFill>
                <a:latin typeface="BIZ UDPゴシック"/>
                <a:cs typeface="BIZ UDPゴシック"/>
              </a:rPr>
              <a:t>テロール血症の可能性も念頭に置いておく。</a:t>
            </a:r>
            <a:endParaRPr sz="900" dirty="0">
              <a:latin typeface="BIZ UDPゴシック"/>
              <a:cs typeface="BIZ UDPゴシック"/>
            </a:endParaRPr>
          </a:p>
          <a:p>
            <a:pPr marL="90805" marR="34925" algn="just">
              <a:lnSpc>
                <a:spcPct val="113999"/>
              </a:lnSpc>
              <a:spcBef>
                <a:spcPts val="430"/>
              </a:spcBef>
            </a:pPr>
            <a:r>
              <a:rPr sz="900" spc="35" dirty="0">
                <a:solidFill>
                  <a:srgbClr val="231F20"/>
                </a:solidFill>
                <a:latin typeface="BIZ UDPゴシック"/>
                <a:cs typeface="BIZ UDPゴシック"/>
              </a:rPr>
              <a:t>まず</a:t>
            </a:r>
            <a:r>
              <a:rPr sz="950" spc="45" dirty="0">
                <a:solidFill>
                  <a:srgbClr val="231F20"/>
                </a:solidFill>
                <a:latin typeface="Arial"/>
                <a:cs typeface="Arial"/>
              </a:rPr>
              <a:t>LDL-C</a:t>
            </a:r>
            <a:r>
              <a:rPr sz="900" spc="30" dirty="0">
                <a:solidFill>
                  <a:srgbClr val="231F20"/>
                </a:solidFill>
                <a:latin typeface="BIZ UDPゴシック"/>
                <a:cs typeface="BIZ UDPゴシック"/>
              </a:rPr>
              <a:t>の管理目標値を達成し、次に</a:t>
            </a:r>
            <a:r>
              <a:rPr sz="950" spc="65" dirty="0">
                <a:solidFill>
                  <a:srgbClr val="231F20"/>
                </a:solidFill>
                <a:latin typeface="Arial"/>
                <a:cs typeface="Arial"/>
              </a:rPr>
              <a:t>non-</a:t>
            </a:r>
            <a:r>
              <a:rPr sz="950" spc="45" dirty="0">
                <a:solidFill>
                  <a:srgbClr val="231F20"/>
                </a:solidFill>
                <a:latin typeface="Arial"/>
                <a:cs typeface="Arial"/>
              </a:rPr>
              <a:t>HDL-C</a:t>
            </a:r>
            <a:r>
              <a:rPr sz="900" spc="25" dirty="0">
                <a:solidFill>
                  <a:srgbClr val="231F20"/>
                </a:solidFill>
                <a:latin typeface="BIZ UDPゴシック"/>
                <a:cs typeface="BIZ UDPゴシック"/>
              </a:rPr>
              <a:t>の達成を目指す。</a:t>
            </a:r>
            <a:r>
              <a:rPr sz="950" spc="45" dirty="0">
                <a:solidFill>
                  <a:srgbClr val="231F20"/>
                </a:solidFill>
                <a:latin typeface="Arial"/>
                <a:cs typeface="Arial"/>
              </a:rPr>
              <a:t>LDL-C</a:t>
            </a:r>
            <a:r>
              <a:rPr sz="900" spc="25" dirty="0">
                <a:solidFill>
                  <a:srgbClr val="231F20"/>
                </a:solidFill>
                <a:latin typeface="BIZ UDPゴシック"/>
                <a:cs typeface="BIZ UDPゴシック"/>
              </a:rPr>
              <a:t>の管理</a:t>
            </a:r>
            <a:r>
              <a:rPr sz="900" spc="20" dirty="0">
                <a:solidFill>
                  <a:srgbClr val="231F20"/>
                </a:solidFill>
                <a:latin typeface="BIZ UDPゴシック"/>
                <a:cs typeface="BIZ UDPゴシック"/>
              </a:rPr>
              <a:t>目標を達成しても</a:t>
            </a:r>
            <a:r>
              <a:rPr sz="950" spc="70" dirty="0">
                <a:solidFill>
                  <a:srgbClr val="231F20"/>
                </a:solidFill>
                <a:latin typeface="Arial"/>
                <a:cs typeface="Arial"/>
              </a:rPr>
              <a:t>non-</a:t>
            </a:r>
            <a:r>
              <a:rPr sz="950" spc="30" dirty="0">
                <a:solidFill>
                  <a:srgbClr val="231F20"/>
                </a:solidFill>
                <a:latin typeface="Arial"/>
                <a:cs typeface="Arial"/>
              </a:rPr>
              <a:t>HDL</a:t>
            </a:r>
            <a:r>
              <a:rPr sz="950" spc="-75" dirty="0">
                <a:solidFill>
                  <a:srgbClr val="231F20"/>
                </a:solidFill>
                <a:latin typeface="Arial"/>
                <a:cs typeface="Arial"/>
              </a:rPr>
              <a:t>- </a:t>
            </a:r>
            <a:r>
              <a:rPr sz="950" spc="60" dirty="0">
                <a:solidFill>
                  <a:srgbClr val="231F20"/>
                </a:solidFill>
                <a:latin typeface="Arial"/>
                <a:cs typeface="Arial"/>
              </a:rPr>
              <a:t>C</a:t>
            </a:r>
            <a:r>
              <a:rPr sz="900" spc="35" dirty="0">
                <a:solidFill>
                  <a:srgbClr val="231F20"/>
                </a:solidFill>
                <a:latin typeface="BIZ UDPゴシック"/>
                <a:cs typeface="BIZ UDPゴシック"/>
              </a:rPr>
              <a:t>が高い場合は高</a:t>
            </a:r>
            <a:r>
              <a:rPr sz="950" spc="45" dirty="0">
                <a:solidFill>
                  <a:srgbClr val="231F20"/>
                </a:solidFill>
                <a:latin typeface="Arial"/>
                <a:cs typeface="Arial"/>
              </a:rPr>
              <a:t>TG</a:t>
            </a:r>
            <a:r>
              <a:rPr sz="900" spc="15" dirty="0">
                <a:solidFill>
                  <a:srgbClr val="231F20"/>
                </a:solidFill>
                <a:latin typeface="BIZ UDPゴシック"/>
                <a:cs typeface="BIZ UDPゴシック"/>
              </a:rPr>
              <a:t>血症を伴うことが多く、その管理が</a:t>
            </a:r>
            <a:r>
              <a:rPr sz="900" spc="10" dirty="0">
                <a:solidFill>
                  <a:srgbClr val="231F20"/>
                </a:solidFill>
                <a:latin typeface="BIZ UDPゴシック"/>
                <a:cs typeface="BIZ UDPゴシック"/>
              </a:rPr>
              <a:t>重要となる。低</a:t>
            </a:r>
            <a:r>
              <a:rPr sz="950" spc="35" dirty="0">
                <a:solidFill>
                  <a:srgbClr val="231F20"/>
                </a:solidFill>
                <a:latin typeface="Arial"/>
                <a:cs typeface="Arial"/>
              </a:rPr>
              <a:t>HDL-</a:t>
            </a:r>
            <a:r>
              <a:rPr sz="950" spc="20" dirty="0">
                <a:solidFill>
                  <a:srgbClr val="231F20"/>
                </a:solidFill>
                <a:latin typeface="Arial"/>
                <a:cs typeface="Arial"/>
              </a:rPr>
              <a:t>C</a:t>
            </a:r>
            <a:r>
              <a:rPr sz="900" spc="-15" dirty="0">
                <a:solidFill>
                  <a:srgbClr val="231F20"/>
                </a:solidFill>
                <a:latin typeface="BIZ UDPゴシック"/>
                <a:cs typeface="BIZ UDPゴシック"/>
              </a:rPr>
              <a:t>については基本的には生活習慣の改善で対処すべきである。</a:t>
            </a:r>
            <a:endParaRPr sz="900" dirty="0">
              <a:latin typeface="BIZ UDPゴシック"/>
              <a:cs typeface="BIZ UDPゴシック"/>
            </a:endParaRPr>
          </a:p>
          <a:p>
            <a:pPr marL="90805">
              <a:lnSpc>
                <a:spcPct val="100000"/>
              </a:lnSpc>
              <a:spcBef>
                <a:spcPts val="590"/>
              </a:spcBef>
            </a:pPr>
            <a:r>
              <a:rPr sz="900" spc="30" dirty="0">
                <a:solidFill>
                  <a:srgbClr val="231F20"/>
                </a:solidFill>
                <a:latin typeface="BIZ UDPゴシック"/>
                <a:cs typeface="BIZ UDPゴシック"/>
              </a:rPr>
              <a:t>これらの値はあくまでも到達努力目標であり、一次予防</a:t>
            </a:r>
            <a:r>
              <a:rPr sz="900" spc="505" dirty="0">
                <a:solidFill>
                  <a:srgbClr val="231F20"/>
                </a:solidFill>
                <a:latin typeface="BIZ UDPゴシック"/>
                <a:cs typeface="BIZ UDPゴシック"/>
              </a:rPr>
              <a:t>（</a:t>
            </a:r>
            <a:r>
              <a:rPr sz="900" spc="105" dirty="0">
                <a:solidFill>
                  <a:srgbClr val="231F20"/>
                </a:solidFill>
                <a:latin typeface="BIZ UDPゴシック"/>
                <a:cs typeface="BIZ UDPゴシック"/>
              </a:rPr>
              <a:t>低・中リスク</a:t>
            </a:r>
            <a:r>
              <a:rPr sz="900" spc="240" dirty="0">
                <a:solidFill>
                  <a:srgbClr val="231F20"/>
                </a:solidFill>
                <a:latin typeface="BIZ UDPゴシック"/>
                <a:cs typeface="BIZ UDPゴシック"/>
              </a:rPr>
              <a:t>）</a:t>
            </a:r>
            <a:r>
              <a:rPr sz="900" spc="10" dirty="0">
                <a:solidFill>
                  <a:srgbClr val="231F20"/>
                </a:solidFill>
                <a:latin typeface="BIZ UDPゴシック"/>
                <a:cs typeface="BIZ UDPゴシック"/>
              </a:rPr>
              <a:t>においては</a:t>
            </a:r>
            <a:endParaRPr sz="900" dirty="0">
              <a:latin typeface="BIZ UDPゴシック"/>
              <a:cs typeface="BIZ UDPゴシック"/>
            </a:endParaRPr>
          </a:p>
          <a:p>
            <a:pPr marL="90805">
              <a:lnSpc>
                <a:spcPct val="100000"/>
              </a:lnSpc>
              <a:spcBef>
                <a:spcPts val="190"/>
              </a:spcBef>
            </a:pPr>
            <a:r>
              <a:rPr sz="950" dirty="0">
                <a:solidFill>
                  <a:srgbClr val="231F20"/>
                </a:solidFill>
                <a:latin typeface="Arial"/>
                <a:cs typeface="Arial"/>
              </a:rPr>
              <a:t>LDL-C</a:t>
            </a:r>
            <a:r>
              <a:rPr sz="950" spc="395" dirty="0">
                <a:solidFill>
                  <a:srgbClr val="231F20"/>
                </a:solidFill>
                <a:latin typeface="Arial"/>
                <a:cs typeface="Arial"/>
              </a:rPr>
              <a:t> </a:t>
            </a:r>
            <a:r>
              <a:rPr sz="900" spc="-10" dirty="0">
                <a:solidFill>
                  <a:srgbClr val="231F20"/>
                </a:solidFill>
                <a:latin typeface="BIZ UDPゴシック"/>
                <a:cs typeface="BIZ UDPゴシック"/>
              </a:rPr>
              <a:t>低下率</a:t>
            </a:r>
            <a:r>
              <a:rPr sz="950" dirty="0">
                <a:solidFill>
                  <a:srgbClr val="231F20"/>
                </a:solidFill>
                <a:latin typeface="Arial"/>
                <a:cs typeface="Arial"/>
              </a:rPr>
              <a:t>20</a:t>
            </a:r>
            <a:r>
              <a:rPr sz="900" dirty="0">
                <a:solidFill>
                  <a:srgbClr val="231F20"/>
                </a:solidFill>
                <a:latin typeface="BIZ UDPゴシック"/>
                <a:cs typeface="BIZ UDPゴシック"/>
              </a:rPr>
              <a:t>～</a:t>
            </a:r>
            <a:r>
              <a:rPr sz="950" dirty="0">
                <a:solidFill>
                  <a:srgbClr val="231F20"/>
                </a:solidFill>
                <a:latin typeface="Arial"/>
                <a:cs typeface="Arial"/>
              </a:rPr>
              <a:t>30</a:t>
            </a:r>
            <a:r>
              <a:rPr sz="900" spc="10" dirty="0">
                <a:solidFill>
                  <a:srgbClr val="231F20"/>
                </a:solidFill>
                <a:latin typeface="BIZ UDPゴシック"/>
                <a:cs typeface="BIZ UDPゴシック"/>
              </a:rPr>
              <a:t>％も目標値としてなり得る。</a:t>
            </a:r>
            <a:endParaRPr sz="900" dirty="0">
              <a:latin typeface="BIZ UDPゴシック"/>
              <a:cs typeface="BIZ UDPゴシック"/>
            </a:endParaRPr>
          </a:p>
          <a:p>
            <a:pPr marL="90805">
              <a:lnSpc>
                <a:spcPct val="100000"/>
              </a:lnSpc>
              <a:spcBef>
                <a:spcPts val="560"/>
              </a:spcBef>
            </a:pPr>
            <a:r>
              <a:rPr sz="750" baseline="33333" dirty="0">
                <a:solidFill>
                  <a:srgbClr val="231F20"/>
                </a:solidFill>
                <a:latin typeface="BIZ UDPゴシック"/>
                <a:cs typeface="BIZ UDPゴシック"/>
              </a:rPr>
              <a:t>＊＊＊</a:t>
            </a:r>
            <a:r>
              <a:rPr sz="950" dirty="0">
                <a:solidFill>
                  <a:srgbClr val="231F20"/>
                </a:solidFill>
                <a:latin typeface="Arial"/>
                <a:cs typeface="Arial"/>
              </a:rPr>
              <a:t>10</a:t>
            </a:r>
            <a:r>
              <a:rPr sz="900" spc="-15" dirty="0">
                <a:solidFill>
                  <a:srgbClr val="231F20"/>
                </a:solidFill>
                <a:latin typeface="BIZ UDPゴシック"/>
                <a:cs typeface="BIZ UDPゴシック"/>
              </a:rPr>
              <a:t>時間以上の絶食を「空腹時」とする。ただし水やお茶などカロリーのない水分の</a:t>
            </a:r>
            <a:endParaRPr sz="900" dirty="0">
              <a:latin typeface="BIZ UDPゴシック"/>
              <a:cs typeface="BIZ UDPゴシック"/>
            </a:endParaRPr>
          </a:p>
          <a:p>
            <a:pPr marL="90805">
              <a:lnSpc>
                <a:spcPct val="100000"/>
              </a:lnSpc>
              <a:spcBef>
                <a:spcPts val="190"/>
              </a:spcBef>
            </a:pPr>
            <a:r>
              <a:rPr sz="900" spc="5" dirty="0">
                <a:solidFill>
                  <a:srgbClr val="231F20"/>
                </a:solidFill>
                <a:latin typeface="BIZ UDPゴシック"/>
                <a:cs typeface="BIZ UDPゴシック"/>
              </a:rPr>
              <a:t>摂取は可とする。それ以外の条件を「随時」とする。</a:t>
            </a:r>
            <a:endParaRPr sz="900" dirty="0">
              <a:latin typeface="BIZ UDPゴシック"/>
              <a:cs typeface="BIZ UDPゴシック"/>
            </a:endParaRPr>
          </a:p>
          <a:p>
            <a:pPr marL="90805">
              <a:lnSpc>
                <a:spcPct val="100000"/>
              </a:lnSpc>
              <a:spcBef>
                <a:spcPts val="590"/>
              </a:spcBef>
            </a:pPr>
            <a:r>
              <a:rPr sz="750" baseline="33333" dirty="0">
                <a:solidFill>
                  <a:srgbClr val="231F20"/>
                </a:solidFill>
                <a:latin typeface="BIZ UDPゴシック"/>
                <a:cs typeface="BIZ UDPゴシック"/>
              </a:rPr>
              <a:t>＊＊＊＊</a:t>
            </a:r>
            <a:r>
              <a:rPr sz="900" dirty="0">
                <a:solidFill>
                  <a:srgbClr val="231F20"/>
                </a:solidFill>
                <a:latin typeface="BIZ UDPゴシック"/>
                <a:cs typeface="BIZ UDPゴシック"/>
              </a:rPr>
              <a:t>頭蓋内外動脈の</a:t>
            </a:r>
            <a:r>
              <a:rPr sz="950" dirty="0">
                <a:solidFill>
                  <a:srgbClr val="231F20"/>
                </a:solidFill>
                <a:latin typeface="Arial"/>
                <a:cs typeface="Arial"/>
              </a:rPr>
              <a:t>50</a:t>
            </a:r>
            <a:r>
              <a:rPr sz="900" spc="-10" dirty="0">
                <a:solidFill>
                  <a:srgbClr val="231F20"/>
                </a:solidFill>
                <a:latin typeface="BIZ UDPゴシック"/>
                <a:cs typeface="BIZ UDPゴシック"/>
              </a:rPr>
              <a:t>％以上の狭窄、または弓部大動脈粥腫</a:t>
            </a:r>
            <a:endParaRPr sz="900" dirty="0">
              <a:latin typeface="BIZ UDPゴシック"/>
              <a:cs typeface="BIZ UDPゴシック"/>
            </a:endParaRPr>
          </a:p>
          <a:p>
            <a:pPr marL="38100">
              <a:lnSpc>
                <a:spcPct val="100000"/>
              </a:lnSpc>
              <a:spcBef>
                <a:spcPts val="160"/>
              </a:spcBef>
            </a:pPr>
            <a:r>
              <a:rPr sz="900" spc="445" dirty="0">
                <a:solidFill>
                  <a:srgbClr val="231F20"/>
                </a:solidFill>
                <a:latin typeface="BIZ UDPゴシック"/>
                <a:cs typeface="BIZ UDPゴシック"/>
              </a:rPr>
              <a:t>（</a:t>
            </a:r>
            <a:r>
              <a:rPr sz="900" dirty="0">
                <a:solidFill>
                  <a:srgbClr val="231F20"/>
                </a:solidFill>
                <a:latin typeface="BIZ UDPゴシック"/>
                <a:cs typeface="BIZ UDPゴシック"/>
              </a:rPr>
              <a:t>最大肥厚</a:t>
            </a:r>
            <a:r>
              <a:rPr sz="950" dirty="0">
                <a:solidFill>
                  <a:srgbClr val="231F20"/>
                </a:solidFill>
                <a:latin typeface="Arial"/>
                <a:cs typeface="Arial"/>
              </a:rPr>
              <a:t>4mm</a:t>
            </a:r>
            <a:r>
              <a:rPr sz="900" spc="145" dirty="0">
                <a:solidFill>
                  <a:srgbClr val="231F20"/>
                </a:solidFill>
                <a:latin typeface="BIZ UDPゴシック"/>
                <a:cs typeface="BIZ UDPゴシック"/>
              </a:rPr>
              <a:t>以上</a:t>
            </a:r>
            <a:r>
              <a:rPr sz="900" spc="90" dirty="0">
                <a:solidFill>
                  <a:srgbClr val="231F20"/>
                </a:solidFill>
                <a:latin typeface="BIZ UDPゴシック"/>
                <a:cs typeface="BIZ UDPゴシック"/>
              </a:rPr>
              <a:t>）</a:t>
            </a:r>
            <a:endParaRPr sz="900" dirty="0">
              <a:latin typeface="BIZ UDPゴシック"/>
              <a:cs typeface="BIZ UDPゴシック"/>
            </a:endParaRPr>
          </a:p>
        </p:txBody>
      </p:sp>
      <p:sp>
        <p:nvSpPr>
          <p:cNvPr id="55" name="object 35"/>
          <p:cNvSpPr txBox="1"/>
          <p:nvPr/>
        </p:nvSpPr>
        <p:spPr>
          <a:xfrm>
            <a:off x="5873283" y="6687265"/>
            <a:ext cx="3799840" cy="525780"/>
          </a:xfrm>
          <a:prstGeom prst="rect">
            <a:avLst/>
          </a:prstGeom>
        </p:spPr>
        <p:txBody>
          <a:bodyPr vert="horz" wrap="square" lIns="0" tIns="39369" rIns="0" bIns="0" rtlCol="0">
            <a:spAutoFit/>
          </a:bodyPr>
          <a:lstStyle/>
          <a:p>
            <a:pPr marL="12700">
              <a:lnSpc>
                <a:spcPct val="100000"/>
              </a:lnSpc>
              <a:spcBef>
                <a:spcPts val="309"/>
              </a:spcBef>
            </a:pPr>
            <a:r>
              <a:rPr sz="900" spc="-20" dirty="0">
                <a:solidFill>
                  <a:srgbClr val="231F20"/>
                </a:solidFill>
                <a:latin typeface="BIZ UDPゴシック"/>
                <a:cs typeface="BIZ UDPゴシック"/>
              </a:rPr>
              <a:t>高齢者については出典元：第</a:t>
            </a:r>
            <a:r>
              <a:rPr sz="950" dirty="0">
                <a:solidFill>
                  <a:srgbClr val="231F20"/>
                </a:solidFill>
                <a:latin typeface="Arial"/>
                <a:cs typeface="Arial"/>
              </a:rPr>
              <a:t>7</a:t>
            </a:r>
            <a:r>
              <a:rPr sz="900" spc="-20" dirty="0">
                <a:solidFill>
                  <a:srgbClr val="231F20"/>
                </a:solidFill>
                <a:latin typeface="BIZ UDPゴシック"/>
                <a:cs typeface="BIZ UDPゴシック"/>
              </a:rPr>
              <a:t>章を参照</a:t>
            </a:r>
            <a:endParaRPr sz="900">
              <a:latin typeface="BIZ UDPゴシック"/>
              <a:cs typeface="BIZ UDPゴシック"/>
            </a:endParaRPr>
          </a:p>
          <a:p>
            <a:pPr marL="12700">
              <a:lnSpc>
                <a:spcPct val="100000"/>
              </a:lnSpc>
              <a:spcBef>
                <a:spcPts val="155"/>
              </a:spcBef>
            </a:pPr>
            <a:r>
              <a:rPr sz="700" spc="-10" dirty="0">
                <a:solidFill>
                  <a:srgbClr val="231F20"/>
                </a:solidFill>
                <a:latin typeface="BIZ UDPゴシック"/>
                <a:cs typeface="BIZ UDPゴシック"/>
              </a:rPr>
              <a:t>※</a:t>
            </a:r>
            <a:r>
              <a:rPr sz="750" spc="-10" dirty="0">
                <a:solidFill>
                  <a:srgbClr val="231F20"/>
                </a:solidFill>
                <a:latin typeface="Arial"/>
                <a:cs typeface="Arial"/>
              </a:rPr>
              <a:t>LDL-</a:t>
            </a:r>
            <a:r>
              <a:rPr sz="750" dirty="0">
                <a:solidFill>
                  <a:srgbClr val="231F20"/>
                </a:solidFill>
                <a:latin typeface="Arial"/>
                <a:cs typeface="Arial"/>
              </a:rPr>
              <a:t>C</a:t>
            </a:r>
            <a:r>
              <a:rPr sz="700" dirty="0">
                <a:solidFill>
                  <a:srgbClr val="231F20"/>
                </a:solidFill>
                <a:latin typeface="BIZ UDPゴシック"/>
                <a:cs typeface="BIZ UDPゴシック"/>
              </a:rPr>
              <a:t>（</a:t>
            </a:r>
            <a:r>
              <a:rPr sz="700" spc="-30" dirty="0">
                <a:solidFill>
                  <a:srgbClr val="231F20"/>
                </a:solidFill>
                <a:latin typeface="BIZ UDPゴシック"/>
                <a:cs typeface="BIZ UDPゴシック"/>
              </a:rPr>
              <a:t>悪玉コレステロール</a:t>
            </a:r>
            <a:r>
              <a:rPr sz="700" spc="-55" dirty="0">
                <a:solidFill>
                  <a:srgbClr val="231F20"/>
                </a:solidFill>
                <a:latin typeface="BIZ UDPゴシック"/>
                <a:cs typeface="BIZ UDPゴシック"/>
              </a:rPr>
              <a:t>）</a:t>
            </a:r>
            <a:r>
              <a:rPr sz="700" spc="-10" dirty="0">
                <a:solidFill>
                  <a:srgbClr val="231F20"/>
                </a:solidFill>
                <a:latin typeface="BIZ UDPゴシック"/>
                <a:cs typeface="BIZ UDPゴシック"/>
              </a:rPr>
              <a:t>、</a:t>
            </a:r>
            <a:r>
              <a:rPr sz="750" spc="-25" dirty="0">
                <a:solidFill>
                  <a:srgbClr val="231F20"/>
                </a:solidFill>
                <a:latin typeface="Arial"/>
                <a:cs typeface="Arial"/>
              </a:rPr>
              <a:t>PAD</a:t>
            </a:r>
            <a:r>
              <a:rPr sz="700" spc="-25" dirty="0">
                <a:solidFill>
                  <a:srgbClr val="231F20"/>
                </a:solidFill>
                <a:latin typeface="BIZ UDPゴシック"/>
                <a:cs typeface="BIZ UDPゴシック"/>
              </a:rPr>
              <a:t>（</a:t>
            </a:r>
            <a:r>
              <a:rPr sz="700" spc="-5" dirty="0">
                <a:solidFill>
                  <a:srgbClr val="231F20"/>
                </a:solidFill>
                <a:latin typeface="BIZ UDPゴシック"/>
                <a:cs typeface="BIZ UDPゴシック"/>
              </a:rPr>
              <a:t>末梢動脈疾患</a:t>
            </a:r>
            <a:r>
              <a:rPr sz="700" dirty="0">
                <a:solidFill>
                  <a:srgbClr val="231F20"/>
                </a:solidFill>
                <a:latin typeface="BIZ UDPゴシック"/>
                <a:cs typeface="BIZ UDPゴシック"/>
              </a:rPr>
              <a:t>）</a:t>
            </a:r>
            <a:r>
              <a:rPr sz="700" spc="-80" dirty="0">
                <a:solidFill>
                  <a:srgbClr val="231F20"/>
                </a:solidFill>
                <a:latin typeface="BIZ UDPゴシック"/>
                <a:cs typeface="BIZ UDPゴシック"/>
              </a:rPr>
              <a:t>、</a:t>
            </a:r>
            <a:r>
              <a:rPr sz="750" spc="-10" dirty="0">
                <a:solidFill>
                  <a:srgbClr val="231F20"/>
                </a:solidFill>
                <a:latin typeface="Arial"/>
                <a:cs typeface="Arial"/>
              </a:rPr>
              <a:t>TG</a:t>
            </a:r>
            <a:r>
              <a:rPr sz="700" spc="-10" dirty="0">
                <a:solidFill>
                  <a:srgbClr val="231F20"/>
                </a:solidFill>
                <a:latin typeface="BIZ UDPゴシック"/>
                <a:cs typeface="BIZ UDPゴシック"/>
              </a:rPr>
              <a:t>（中性脂肪</a:t>
            </a:r>
            <a:r>
              <a:rPr sz="700" spc="300" dirty="0">
                <a:solidFill>
                  <a:srgbClr val="231F20"/>
                </a:solidFill>
                <a:latin typeface="BIZ UDPゴシック"/>
                <a:cs typeface="BIZ UDPゴシック"/>
              </a:rPr>
              <a:t>）</a:t>
            </a:r>
            <a:endParaRPr sz="700">
              <a:latin typeface="BIZ UDPゴシック"/>
              <a:cs typeface="BIZ UDPゴシック"/>
            </a:endParaRPr>
          </a:p>
          <a:p>
            <a:pPr marL="879475">
              <a:lnSpc>
                <a:spcPct val="100000"/>
              </a:lnSpc>
              <a:spcBef>
                <a:spcPts val="630"/>
              </a:spcBef>
            </a:pPr>
            <a:r>
              <a:rPr sz="700" dirty="0">
                <a:solidFill>
                  <a:srgbClr val="231F20"/>
                </a:solidFill>
                <a:latin typeface="BIZ UDPゴシック"/>
                <a:cs typeface="BIZ UDPゴシック"/>
              </a:rPr>
              <a:t>出典 </a:t>
            </a:r>
            <a:r>
              <a:rPr sz="750" spc="40" dirty="0">
                <a:solidFill>
                  <a:srgbClr val="231F20"/>
                </a:solidFill>
                <a:latin typeface="Arial"/>
                <a:cs typeface="Arial"/>
              </a:rPr>
              <a:t>: </a:t>
            </a:r>
            <a:r>
              <a:rPr sz="700" dirty="0">
                <a:solidFill>
                  <a:srgbClr val="231F20"/>
                </a:solidFill>
                <a:latin typeface="BIZ UDPゴシック"/>
                <a:cs typeface="BIZ UDPゴシック"/>
              </a:rPr>
              <a:t>日本動脈硬化学会 編 </a:t>
            </a:r>
            <a:r>
              <a:rPr sz="750" spc="40" dirty="0">
                <a:solidFill>
                  <a:srgbClr val="231F20"/>
                </a:solidFill>
                <a:latin typeface="Arial"/>
                <a:cs typeface="Arial"/>
              </a:rPr>
              <a:t>; </a:t>
            </a:r>
            <a:r>
              <a:rPr sz="700" dirty="0">
                <a:solidFill>
                  <a:srgbClr val="231F20"/>
                </a:solidFill>
                <a:latin typeface="BIZ UDPゴシック"/>
                <a:cs typeface="BIZ UDPゴシック"/>
              </a:rPr>
              <a:t>動脈硬化性疾患予防ガイドライン </a:t>
            </a:r>
            <a:r>
              <a:rPr sz="750" dirty="0">
                <a:solidFill>
                  <a:srgbClr val="231F20"/>
                </a:solidFill>
                <a:latin typeface="Arial"/>
                <a:cs typeface="Arial"/>
              </a:rPr>
              <a:t>2022</a:t>
            </a:r>
            <a:r>
              <a:rPr sz="700" spc="-25" dirty="0">
                <a:solidFill>
                  <a:srgbClr val="231F20"/>
                </a:solidFill>
                <a:latin typeface="BIZ UDPゴシック"/>
                <a:cs typeface="BIZ UDPゴシック"/>
              </a:rPr>
              <a:t>年版</a:t>
            </a:r>
            <a:endParaRPr sz="700">
              <a:latin typeface="BIZ UDPゴシック"/>
              <a:cs typeface="BIZ UDPゴシック"/>
            </a:endParaRPr>
          </a:p>
        </p:txBody>
      </p:sp>
      <p:pic>
        <p:nvPicPr>
          <p:cNvPr id="64" name="object 64"/>
          <p:cNvPicPr/>
          <p:nvPr/>
        </p:nvPicPr>
        <p:blipFill>
          <a:blip r:embed="rId3" cstate="print"/>
          <a:stretch>
            <a:fillRect/>
          </a:stretch>
        </p:blipFill>
        <p:spPr>
          <a:xfrm>
            <a:off x="5708434" y="3586278"/>
            <a:ext cx="130505" cy="110834"/>
          </a:xfrm>
          <a:prstGeom prst="rect">
            <a:avLst/>
          </a:prstGeom>
        </p:spPr>
      </p:pic>
      <p:pic>
        <p:nvPicPr>
          <p:cNvPr id="65" name="object 65"/>
          <p:cNvPicPr/>
          <p:nvPr/>
        </p:nvPicPr>
        <p:blipFill>
          <a:blip r:embed="rId3" cstate="print"/>
          <a:stretch>
            <a:fillRect/>
          </a:stretch>
        </p:blipFill>
        <p:spPr>
          <a:xfrm>
            <a:off x="5708434" y="3968175"/>
            <a:ext cx="130505" cy="110834"/>
          </a:xfrm>
          <a:prstGeom prst="rect">
            <a:avLst/>
          </a:prstGeom>
        </p:spPr>
      </p:pic>
      <p:pic>
        <p:nvPicPr>
          <p:cNvPr id="66" name="object 66"/>
          <p:cNvPicPr/>
          <p:nvPr/>
        </p:nvPicPr>
        <p:blipFill>
          <a:blip r:embed="rId3" cstate="print"/>
          <a:stretch>
            <a:fillRect/>
          </a:stretch>
        </p:blipFill>
        <p:spPr>
          <a:xfrm>
            <a:off x="5708434" y="4516797"/>
            <a:ext cx="130505" cy="110834"/>
          </a:xfrm>
          <a:prstGeom prst="rect">
            <a:avLst/>
          </a:prstGeom>
        </p:spPr>
      </p:pic>
      <p:pic>
        <p:nvPicPr>
          <p:cNvPr id="67" name="object 67"/>
          <p:cNvPicPr/>
          <p:nvPr/>
        </p:nvPicPr>
        <p:blipFill>
          <a:blip r:embed="rId3" cstate="print"/>
          <a:stretch>
            <a:fillRect/>
          </a:stretch>
        </p:blipFill>
        <p:spPr>
          <a:xfrm>
            <a:off x="5708434" y="5067229"/>
            <a:ext cx="130505" cy="110834"/>
          </a:xfrm>
          <a:prstGeom prst="rect">
            <a:avLst/>
          </a:prstGeom>
        </p:spPr>
      </p:pic>
      <p:pic>
        <p:nvPicPr>
          <p:cNvPr id="68" name="object 68"/>
          <p:cNvPicPr/>
          <p:nvPr/>
        </p:nvPicPr>
        <p:blipFill>
          <a:blip r:embed="rId3" cstate="print"/>
          <a:stretch>
            <a:fillRect/>
          </a:stretch>
        </p:blipFill>
        <p:spPr>
          <a:xfrm>
            <a:off x="5708434" y="5610489"/>
            <a:ext cx="130505" cy="110834"/>
          </a:xfrm>
          <a:prstGeom prst="rect">
            <a:avLst/>
          </a:prstGeom>
        </p:spPr>
      </p:pic>
      <p:pic>
        <p:nvPicPr>
          <p:cNvPr id="69" name="object 69"/>
          <p:cNvPicPr/>
          <p:nvPr/>
        </p:nvPicPr>
        <p:blipFill>
          <a:blip r:embed="rId3" cstate="print"/>
          <a:stretch>
            <a:fillRect/>
          </a:stretch>
        </p:blipFill>
        <p:spPr>
          <a:xfrm>
            <a:off x="5708434" y="5987658"/>
            <a:ext cx="130505" cy="110834"/>
          </a:xfrm>
          <a:prstGeom prst="rect">
            <a:avLst/>
          </a:prstGeom>
        </p:spPr>
      </p:pic>
      <p:pic>
        <p:nvPicPr>
          <p:cNvPr id="70" name="object 70"/>
          <p:cNvPicPr/>
          <p:nvPr/>
        </p:nvPicPr>
        <p:blipFill>
          <a:blip r:embed="rId3" cstate="print"/>
          <a:stretch>
            <a:fillRect/>
          </a:stretch>
        </p:blipFill>
        <p:spPr>
          <a:xfrm>
            <a:off x="5708434" y="6359936"/>
            <a:ext cx="130505" cy="110834"/>
          </a:xfrm>
          <a:prstGeom prst="rect">
            <a:avLst/>
          </a:prstGeom>
        </p:spPr>
      </p:pic>
      <p:pic>
        <p:nvPicPr>
          <p:cNvPr id="71" name="object 71"/>
          <p:cNvPicPr/>
          <p:nvPr/>
        </p:nvPicPr>
        <p:blipFill>
          <a:blip r:embed="rId4" cstate="print"/>
          <a:stretch>
            <a:fillRect/>
          </a:stretch>
        </p:blipFill>
        <p:spPr>
          <a:xfrm>
            <a:off x="5708434" y="6756317"/>
            <a:ext cx="130505" cy="110834"/>
          </a:xfrm>
          <a:prstGeom prst="rect">
            <a:avLst/>
          </a:prstGeom>
        </p:spPr>
      </p:pic>
      <p:sp>
        <p:nvSpPr>
          <p:cNvPr id="72" name="object 72"/>
          <p:cNvSpPr txBox="1"/>
          <p:nvPr/>
        </p:nvSpPr>
        <p:spPr>
          <a:xfrm>
            <a:off x="5927290" y="874293"/>
            <a:ext cx="923290" cy="238760"/>
          </a:xfrm>
          <a:prstGeom prst="rect">
            <a:avLst/>
          </a:prstGeom>
        </p:spPr>
        <p:txBody>
          <a:bodyPr vert="horz" wrap="square" lIns="0" tIns="12700" rIns="0" bIns="0" rtlCol="0">
            <a:spAutoFit/>
          </a:bodyPr>
          <a:lstStyle/>
          <a:p>
            <a:pPr marL="12700">
              <a:lnSpc>
                <a:spcPct val="100000"/>
              </a:lnSpc>
              <a:spcBef>
                <a:spcPts val="100"/>
              </a:spcBef>
            </a:pPr>
            <a:r>
              <a:rPr sz="1400" b="1" spc="-10" dirty="0">
                <a:solidFill>
                  <a:srgbClr val="6F60AA"/>
                </a:solidFill>
                <a:latin typeface="Microsoft JhengHei"/>
                <a:cs typeface="Microsoft JhengHei"/>
              </a:rPr>
              <a:t>脂質異常症</a:t>
            </a:r>
            <a:endParaRPr sz="1400">
              <a:latin typeface="Microsoft JhengHei"/>
              <a:cs typeface="Microsoft JhengHei"/>
            </a:endParaRPr>
          </a:p>
        </p:txBody>
      </p:sp>
      <p:grpSp>
        <p:nvGrpSpPr>
          <p:cNvPr id="75" name="object 75"/>
          <p:cNvGrpSpPr/>
          <p:nvPr/>
        </p:nvGrpSpPr>
        <p:grpSpPr>
          <a:xfrm>
            <a:off x="9802850" y="6690309"/>
            <a:ext cx="507365" cy="507365"/>
            <a:chOff x="9802850" y="6690309"/>
            <a:chExt cx="507365" cy="507365"/>
          </a:xfrm>
        </p:grpSpPr>
        <p:sp>
          <p:nvSpPr>
            <p:cNvPr id="76" name="object 76"/>
            <p:cNvSpPr/>
            <p:nvPr/>
          </p:nvSpPr>
          <p:spPr>
            <a:xfrm>
              <a:off x="9802850" y="6690309"/>
              <a:ext cx="507365" cy="507365"/>
            </a:xfrm>
            <a:custGeom>
              <a:avLst/>
              <a:gdLst/>
              <a:ahLst/>
              <a:cxnLst/>
              <a:rect l="l" t="t" r="r" b="b"/>
              <a:pathLst>
                <a:path w="507365" h="507365">
                  <a:moveTo>
                    <a:pt x="506818" y="0"/>
                  </a:moveTo>
                  <a:lnTo>
                    <a:pt x="0" y="0"/>
                  </a:lnTo>
                  <a:lnTo>
                    <a:pt x="0" y="506818"/>
                  </a:lnTo>
                  <a:lnTo>
                    <a:pt x="506818" y="506818"/>
                  </a:lnTo>
                  <a:lnTo>
                    <a:pt x="506818" y="0"/>
                  </a:lnTo>
                  <a:close/>
                </a:path>
              </a:pathLst>
            </a:custGeom>
            <a:solidFill>
              <a:srgbClr val="FFFFFF"/>
            </a:solidFill>
          </p:spPr>
          <p:txBody>
            <a:bodyPr wrap="square" lIns="0" tIns="0" rIns="0" bIns="0" rtlCol="0"/>
            <a:lstStyle/>
            <a:p>
              <a:endParaRPr/>
            </a:p>
          </p:txBody>
        </p:sp>
        <p:sp>
          <p:nvSpPr>
            <p:cNvPr id="77" name="object 77"/>
            <p:cNvSpPr/>
            <p:nvPr/>
          </p:nvSpPr>
          <p:spPr>
            <a:xfrm>
              <a:off x="9857651" y="6745122"/>
              <a:ext cx="397510" cy="95885"/>
            </a:xfrm>
            <a:custGeom>
              <a:avLst/>
              <a:gdLst/>
              <a:ahLst/>
              <a:cxnLst/>
              <a:rect l="l" t="t" r="r" b="b"/>
              <a:pathLst>
                <a:path w="397509" h="95884">
                  <a:moveTo>
                    <a:pt x="13690" y="13703"/>
                  </a:moveTo>
                  <a:lnTo>
                    <a:pt x="0" y="13703"/>
                  </a:lnTo>
                  <a:lnTo>
                    <a:pt x="0" y="27368"/>
                  </a:lnTo>
                  <a:lnTo>
                    <a:pt x="0" y="41071"/>
                  </a:lnTo>
                  <a:lnTo>
                    <a:pt x="13690" y="41071"/>
                  </a:lnTo>
                  <a:lnTo>
                    <a:pt x="13690" y="27406"/>
                  </a:lnTo>
                  <a:lnTo>
                    <a:pt x="13690" y="13703"/>
                  </a:lnTo>
                  <a:close/>
                </a:path>
                <a:path w="397509" h="95884">
                  <a:moveTo>
                    <a:pt x="68478" y="41084"/>
                  </a:moveTo>
                  <a:lnTo>
                    <a:pt x="27381" y="41084"/>
                  </a:lnTo>
                  <a:lnTo>
                    <a:pt x="27381" y="54787"/>
                  </a:lnTo>
                  <a:lnTo>
                    <a:pt x="27381" y="68491"/>
                  </a:lnTo>
                  <a:lnTo>
                    <a:pt x="68478" y="68491"/>
                  </a:lnTo>
                  <a:lnTo>
                    <a:pt x="68478" y="54787"/>
                  </a:lnTo>
                  <a:lnTo>
                    <a:pt x="68478" y="41084"/>
                  </a:lnTo>
                  <a:close/>
                </a:path>
                <a:path w="397509" h="95884">
                  <a:moveTo>
                    <a:pt x="68478" y="27368"/>
                  </a:moveTo>
                  <a:lnTo>
                    <a:pt x="27381" y="27368"/>
                  </a:lnTo>
                  <a:lnTo>
                    <a:pt x="27381" y="41071"/>
                  </a:lnTo>
                  <a:lnTo>
                    <a:pt x="68478" y="41071"/>
                  </a:lnTo>
                  <a:lnTo>
                    <a:pt x="68478" y="27368"/>
                  </a:lnTo>
                  <a:close/>
                </a:path>
                <a:path w="397509" h="95884">
                  <a:moveTo>
                    <a:pt x="95872" y="13703"/>
                  </a:moveTo>
                  <a:lnTo>
                    <a:pt x="82181" y="13703"/>
                  </a:lnTo>
                  <a:lnTo>
                    <a:pt x="82181" y="27368"/>
                  </a:lnTo>
                  <a:lnTo>
                    <a:pt x="82181" y="41071"/>
                  </a:lnTo>
                  <a:lnTo>
                    <a:pt x="95872" y="41071"/>
                  </a:lnTo>
                  <a:lnTo>
                    <a:pt x="95872" y="27406"/>
                  </a:lnTo>
                  <a:lnTo>
                    <a:pt x="95872" y="13703"/>
                  </a:lnTo>
                  <a:close/>
                </a:path>
                <a:path w="397509" h="95884">
                  <a:moveTo>
                    <a:pt x="95897" y="82169"/>
                  </a:moveTo>
                  <a:lnTo>
                    <a:pt x="95872" y="68491"/>
                  </a:lnTo>
                  <a:lnTo>
                    <a:pt x="95872" y="54787"/>
                  </a:lnTo>
                  <a:lnTo>
                    <a:pt x="95872" y="41084"/>
                  </a:lnTo>
                  <a:lnTo>
                    <a:pt x="82181" y="41084"/>
                  </a:lnTo>
                  <a:lnTo>
                    <a:pt x="82181" y="54787"/>
                  </a:lnTo>
                  <a:lnTo>
                    <a:pt x="82181" y="68465"/>
                  </a:lnTo>
                  <a:lnTo>
                    <a:pt x="82181" y="82169"/>
                  </a:lnTo>
                  <a:lnTo>
                    <a:pt x="13690" y="82169"/>
                  </a:lnTo>
                  <a:lnTo>
                    <a:pt x="13690" y="68491"/>
                  </a:lnTo>
                  <a:lnTo>
                    <a:pt x="13690" y="54787"/>
                  </a:lnTo>
                  <a:lnTo>
                    <a:pt x="13690" y="41084"/>
                  </a:lnTo>
                  <a:lnTo>
                    <a:pt x="0" y="41084"/>
                  </a:lnTo>
                  <a:lnTo>
                    <a:pt x="0" y="95872"/>
                  </a:lnTo>
                  <a:lnTo>
                    <a:pt x="95897" y="95872"/>
                  </a:lnTo>
                  <a:lnTo>
                    <a:pt x="95897" y="82169"/>
                  </a:lnTo>
                  <a:close/>
                </a:path>
                <a:path w="397509" h="95884">
                  <a:moveTo>
                    <a:pt x="95897" y="0"/>
                  </a:moveTo>
                  <a:lnTo>
                    <a:pt x="0" y="0"/>
                  </a:lnTo>
                  <a:lnTo>
                    <a:pt x="0" y="13690"/>
                  </a:lnTo>
                  <a:lnTo>
                    <a:pt x="95897" y="13690"/>
                  </a:lnTo>
                  <a:lnTo>
                    <a:pt x="95897" y="0"/>
                  </a:lnTo>
                  <a:close/>
                </a:path>
                <a:path w="397509" h="95884">
                  <a:moveTo>
                    <a:pt x="136944" y="13703"/>
                  </a:moveTo>
                  <a:lnTo>
                    <a:pt x="109562" y="13703"/>
                  </a:lnTo>
                  <a:lnTo>
                    <a:pt x="109562" y="27406"/>
                  </a:lnTo>
                  <a:lnTo>
                    <a:pt x="136944" y="27406"/>
                  </a:lnTo>
                  <a:lnTo>
                    <a:pt x="136944" y="13703"/>
                  </a:lnTo>
                  <a:close/>
                </a:path>
                <a:path w="397509" h="95884">
                  <a:moveTo>
                    <a:pt x="136944" y="0"/>
                  </a:moveTo>
                  <a:lnTo>
                    <a:pt x="109562" y="0"/>
                  </a:lnTo>
                  <a:lnTo>
                    <a:pt x="109562" y="13690"/>
                  </a:lnTo>
                  <a:lnTo>
                    <a:pt x="136944" y="13690"/>
                  </a:lnTo>
                  <a:lnTo>
                    <a:pt x="136944" y="0"/>
                  </a:lnTo>
                  <a:close/>
                </a:path>
                <a:path w="397509" h="95884">
                  <a:moveTo>
                    <a:pt x="164363" y="13703"/>
                  </a:moveTo>
                  <a:lnTo>
                    <a:pt x="150660" y="13703"/>
                  </a:lnTo>
                  <a:lnTo>
                    <a:pt x="150660" y="27368"/>
                  </a:lnTo>
                  <a:lnTo>
                    <a:pt x="136956" y="27368"/>
                  </a:lnTo>
                  <a:lnTo>
                    <a:pt x="136956" y="41071"/>
                  </a:lnTo>
                  <a:lnTo>
                    <a:pt x="164325" y="41071"/>
                  </a:lnTo>
                  <a:lnTo>
                    <a:pt x="164325" y="27406"/>
                  </a:lnTo>
                  <a:lnTo>
                    <a:pt x="164363" y="13703"/>
                  </a:lnTo>
                  <a:close/>
                </a:path>
                <a:path w="397509" h="95884">
                  <a:moveTo>
                    <a:pt x="178041" y="0"/>
                  </a:moveTo>
                  <a:lnTo>
                    <a:pt x="150660" y="0"/>
                  </a:lnTo>
                  <a:lnTo>
                    <a:pt x="150660" y="13690"/>
                  </a:lnTo>
                  <a:lnTo>
                    <a:pt x="178041" y="13690"/>
                  </a:lnTo>
                  <a:lnTo>
                    <a:pt x="178041" y="0"/>
                  </a:lnTo>
                  <a:close/>
                </a:path>
                <a:path w="397509" h="95884">
                  <a:moveTo>
                    <a:pt x="191744" y="41084"/>
                  </a:moveTo>
                  <a:lnTo>
                    <a:pt x="164376" y="41084"/>
                  </a:lnTo>
                  <a:lnTo>
                    <a:pt x="164376" y="54787"/>
                  </a:lnTo>
                  <a:lnTo>
                    <a:pt x="136944" y="54787"/>
                  </a:lnTo>
                  <a:lnTo>
                    <a:pt x="136944" y="41084"/>
                  </a:lnTo>
                  <a:lnTo>
                    <a:pt x="109562" y="41084"/>
                  </a:lnTo>
                  <a:lnTo>
                    <a:pt x="109562" y="54787"/>
                  </a:lnTo>
                  <a:lnTo>
                    <a:pt x="123278" y="54787"/>
                  </a:lnTo>
                  <a:lnTo>
                    <a:pt x="123278" y="68465"/>
                  </a:lnTo>
                  <a:lnTo>
                    <a:pt x="123278" y="82169"/>
                  </a:lnTo>
                  <a:lnTo>
                    <a:pt x="178079" y="82169"/>
                  </a:lnTo>
                  <a:lnTo>
                    <a:pt x="178079" y="68491"/>
                  </a:lnTo>
                  <a:lnTo>
                    <a:pt x="178079" y="54787"/>
                  </a:lnTo>
                  <a:lnTo>
                    <a:pt x="191744" y="54787"/>
                  </a:lnTo>
                  <a:lnTo>
                    <a:pt x="191744" y="41084"/>
                  </a:lnTo>
                  <a:close/>
                </a:path>
                <a:path w="397509" h="95884">
                  <a:moveTo>
                    <a:pt x="205409" y="13703"/>
                  </a:moveTo>
                  <a:lnTo>
                    <a:pt x="178041" y="13703"/>
                  </a:lnTo>
                  <a:lnTo>
                    <a:pt x="178041" y="27368"/>
                  </a:lnTo>
                  <a:lnTo>
                    <a:pt x="178041" y="41071"/>
                  </a:lnTo>
                  <a:lnTo>
                    <a:pt x="191731" y="41071"/>
                  </a:lnTo>
                  <a:lnTo>
                    <a:pt x="191731" y="27406"/>
                  </a:lnTo>
                  <a:lnTo>
                    <a:pt x="205409" y="27406"/>
                  </a:lnTo>
                  <a:lnTo>
                    <a:pt x="205409" y="13703"/>
                  </a:lnTo>
                  <a:close/>
                </a:path>
                <a:path w="397509" h="95884">
                  <a:moveTo>
                    <a:pt x="205460" y="0"/>
                  </a:moveTo>
                  <a:lnTo>
                    <a:pt x="191757" y="0"/>
                  </a:lnTo>
                  <a:lnTo>
                    <a:pt x="191757" y="13690"/>
                  </a:lnTo>
                  <a:lnTo>
                    <a:pt x="205460" y="13690"/>
                  </a:lnTo>
                  <a:lnTo>
                    <a:pt x="205460" y="0"/>
                  </a:lnTo>
                  <a:close/>
                </a:path>
                <a:path w="397509" h="95884">
                  <a:moveTo>
                    <a:pt x="232829" y="27368"/>
                  </a:moveTo>
                  <a:lnTo>
                    <a:pt x="219138" y="27368"/>
                  </a:lnTo>
                  <a:lnTo>
                    <a:pt x="219138" y="41071"/>
                  </a:lnTo>
                  <a:lnTo>
                    <a:pt x="232829" y="41071"/>
                  </a:lnTo>
                  <a:lnTo>
                    <a:pt x="232829" y="27368"/>
                  </a:lnTo>
                  <a:close/>
                </a:path>
                <a:path w="397509" h="95884">
                  <a:moveTo>
                    <a:pt x="273939" y="68465"/>
                  </a:moveTo>
                  <a:lnTo>
                    <a:pt x="273926" y="54787"/>
                  </a:lnTo>
                  <a:lnTo>
                    <a:pt x="273926" y="41084"/>
                  </a:lnTo>
                  <a:lnTo>
                    <a:pt x="260235" y="41084"/>
                  </a:lnTo>
                  <a:lnTo>
                    <a:pt x="260235" y="54787"/>
                  </a:lnTo>
                  <a:lnTo>
                    <a:pt x="260235" y="68465"/>
                  </a:lnTo>
                  <a:lnTo>
                    <a:pt x="246545" y="68465"/>
                  </a:lnTo>
                  <a:lnTo>
                    <a:pt x="246545" y="54787"/>
                  </a:lnTo>
                  <a:lnTo>
                    <a:pt x="246557" y="41084"/>
                  </a:lnTo>
                  <a:lnTo>
                    <a:pt x="232841" y="41084"/>
                  </a:lnTo>
                  <a:lnTo>
                    <a:pt x="232841" y="54787"/>
                  </a:lnTo>
                  <a:lnTo>
                    <a:pt x="232841" y="68465"/>
                  </a:lnTo>
                  <a:lnTo>
                    <a:pt x="219151" y="68465"/>
                  </a:lnTo>
                  <a:lnTo>
                    <a:pt x="219151" y="54787"/>
                  </a:lnTo>
                  <a:lnTo>
                    <a:pt x="232841" y="54787"/>
                  </a:lnTo>
                  <a:lnTo>
                    <a:pt x="232841" y="41084"/>
                  </a:lnTo>
                  <a:lnTo>
                    <a:pt x="205460" y="41084"/>
                  </a:lnTo>
                  <a:lnTo>
                    <a:pt x="205460" y="54787"/>
                  </a:lnTo>
                  <a:lnTo>
                    <a:pt x="205460" y="68491"/>
                  </a:lnTo>
                  <a:lnTo>
                    <a:pt x="219138" y="68491"/>
                  </a:lnTo>
                  <a:lnTo>
                    <a:pt x="219138" y="82169"/>
                  </a:lnTo>
                  <a:lnTo>
                    <a:pt x="273939" y="82169"/>
                  </a:lnTo>
                  <a:lnTo>
                    <a:pt x="273939" y="68465"/>
                  </a:lnTo>
                  <a:close/>
                </a:path>
                <a:path w="397509" h="95884">
                  <a:moveTo>
                    <a:pt x="287604" y="0"/>
                  </a:moveTo>
                  <a:lnTo>
                    <a:pt x="260235" y="0"/>
                  </a:lnTo>
                  <a:lnTo>
                    <a:pt x="260235" y="13690"/>
                  </a:lnTo>
                  <a:lnTo>
                    <a:pt x="287604" y="13690"/>
                  </a:lnTo>
                  <a:lnTo>
                    <a:pt x="287604" y="0"/>
                  </a:lnTo>
                  <a:close/>
                </a:path>
                <a:path w="397509" h="95884">
                  <a:moveTo>
                    <a:pt x="287642" y="27368"/>
                  </a:moveTo>
                  <a:lnTo>
                    <a:pt x="273939" y="27368"/>
                  </a:lnTo>
                  <a:lnTo>
                    <a:pt x="273939" y="41071"/>
                  </a:lnTo>
                  <a:lnTo>
                    <a:pt x="287642" y="41071"/>
                  </a:lnTo>
                  <a:lnTo>
                    <a:pt x="287642" y="27368"/>
                  </a:lnTo>
                  <a:close/>
                </a:path>
                <a:path w="397509" h="95884">
                  <a:moveTo>
                    <a:pt x="315010" y="41084"/>
                  </a:moveTo>
                  <a:lnTo>
                    <a:pt x="301320" y="41084"/>
                  </a:lnTo>
                  <a:lnTo>
                    <a:pt x="301320" y="54787"/>
                  </a:lnTo>
                  <a:lnTo>
                    <a:pt x="301320" y="68465"/>
                  </a:lnTo>
                  <a:lnTo>
                    <a:pt x="301320" y="82169"/>
                  </a:lnTo>
                  <a:lnTo>
                    <a:pt x="315010" y="82169"/>
                  </a:lnTo>
                  <a:lnTo>
                    <a:pt x="315010" y="68491"/>
                  </a:lnTo>
                  <a:lnTo>
                    <a:pt x="315010" y="54787"/>
                  </a:lnTo>
                  <a:lnTo>
                    <a:pt x="315010" y="41084"/>
                  </a:lnTo>
                  <a:close/>
                </a:path>
                <a:path w="397509" h="95884">
                  <a:moveTo>
                    <a:pt x="315010" y="13703"/>
                  </a:moveTo>
                  <a:lnTo>
                    <a:pt x="301320" y="13703"/>
                  </a:lnTo>
                  <a:lnTo>
                    <a:pt x="301320" y="27368"/>
                  </a:lnTo>
                  <a:lnTo>
                    <a:pt x="301320" y="41071"/>
                  </a:lnTo>
                  <a:lnTo>
                    <a:pt x="315010" y="41071"/>
                  </a:lnTo>
                  <a:lnTo>
                    <a:pt x="315010" y="27406"/>
                  </a:lnTo>
                  <a:lnTo>
                    <a:pt x="315010" y="13703"/>
                  </a:lnTo>
                  <a:close/>
                </a:path>
                <a:path w="397509" h="95884">
                  <a:moveTo>
                    <a:pt x="369836" y="41084"/>
                  </a:moveTo>
                  <a:lnTo>
                    <a:pt x="328739" y="41084"/>
                  </a:lnTo>
                  <a:lnTo>
                    <a:pt x="328739" y="54787"/>
                  </a:lnTo>
                  <a:lnTo>
                    <a:pt x="328739" y="68491"/>
                  </a:lnTo>
                  <a:lnTo>
                    <a:pt x="369836" y="68491"/>
                  </a:lnTo>
                  <a:lnTo>
                    <a:pt x="369836" y="54787"/>
                  </a:lnTo>
                  <a:lnTo>
                    <a:pt x="369836" y="41084"/>
                  </a:lnTo>
                  <a:close/>
                </a:path>
                <a:path w="397509" h="95884">
                  <a:moveTo>
                    <a:pt x="369836" y="27368"/>
                  </a:moveTo>
                  <a:lnTo>
                    <a:pt x="328739" y="27368"/>
                  </a:lnTo>
                  <a:lnTo>
                    <a:pt x="328739" y="41071"/>
                  </a:lnTo>
                  <a:lnTo>
                    <a:pt x="369836" y="41071"/>
                  </a:lnTo>
                  <a:lnTo>
                    <a:pt x="369836" y="27368"/>
                  </a:lnTo>
                  <a:close/>
                </a:path>
                <a:path w="397509" h="95884">
                  <a:moveTo>
                    <a:pt x="397205" y="41084"/>
                  </a:moveTo>
                  <a:lnTo>
                    <a:pt x="383514" y="41084"/>
                  </a:lnTo>
                  <a:lnTo>
                    <a:pt x="383514" y="54787"/>
                  </a:lnTo>
                  <a:lnTo>
                    <a:pt x="383514" y="68465"/>
                  </a:lnTo>
                  <a:lnTo>
                    <a:pt x="383514" y="82169"/>
                  </a:lnTo>
                  <a:lnTo>
                    <a:pt x="397205" y="82169"/>
                  </a:lnTo>
                  <a:lnTo>
                    <a:pt x="397205" y="68491"/>
                  </a:lnTo>
                  <a:lnTo>
                    <a:pt x="397205" y="54787"/>
                  </a:lnTo>
                  <a:lnTo>
                    <a:pt x="397205" y="41084"/>
                  </a:lnTo>
                  <a:close/>
                </a:path>
                <a:path w="397509" h="95884">
                  <a:moveTo>
                    <a:pt x="397205" y="13703"/>
                  </a:moveTo>
                  <a:lnTo>
                    <a:pt x="383514" y="13703"/>
                  </a:lnTo>
                  <a:lnTo>
                    <a:pt x="383514" y="27368"/>
                  </a:lnTo>
                  <a:lnTo>
                    <a:pt x="383514" y="41071"/>
                  </a:lnTo>
                  <a:lnTo>
                    <a:pt x="397205" y="41071"/>
                  </a:lnTo>
                  <a:lnTo>
                    <a:pt x="397205" y="27406"/>
                  </a:lnTo>
                  <a:lnTo>
                    <a:pt x="397205" y="13703"/>
                  </a:lnTo>
                  <a:close/>
                </a:path>
                <a:path w="397509" h="95884">
                  <a:moveTo>
                    <a:pt x="397217" y="0"/>
                  </a:moveTo>
                  <a:lnTo>
                    <a:pt x="301320" y="0"/>
                  </a:lnTo>
                  <a:lnTo>
                    <a:pt x="301320" y="13690"/>
                  </a:lnTo>
                  <a:lnTo>
                    <a:pt x="397217" y="13690"/>
                  </a:lnTo>
                  <a:lnTo>
                    <a:pt x="397217" y="0"/>
                  </a:lnTo>
                  <a:close/>
                </a:path>
              </a:pathLst>
            </a:custGeom>
            <a:solidFill>
              <a:srgbClr val="231F20"/>
            </a:solidFill>
          </p:spPr>
          <p:txBody>
            <a:bodyPr wrap="square" lIns="0" tIns="0" rIns="0" bIns="0" rtlCol="0"/>
            <a:lstStyle/>
            <a:p>
              <a:endParaRPr/>
            </a:p>
          </p:txBody>
        </p:sp>
        <p:sp>
          <p:nvSpPr>
            <p:cNvPr id="78" name="object 78"/>
            <p:cNvSpPr/>
            <p:nvPr/>
          </p:nvSpPr>
          <p:spPr>
            <a:xfrm>
              <a:off x="9967213" y="6834143"/>
              <a:ext cx="287655" cy="0"/>
            </a:xfrm>
            <a:custGeom>
              <a:avLst/>
              <a:gdLst/>
              <a:ahLst/>
              <a:cxnLst/>
              <a:rect l="l" t="t" r="r" b="b"/>
              <a:pathLst>
                <a:path w="287654">
                  <a:moveTo>
                    <a:pt x="0" y="0"/>
                  </a:moveTo>
                  <a:lnTo>
                    <a:pt x="287654" y="0"/>
                  </a:lnTo>
                </a:path>
              </a:pathLst>
            </a:custGeom>
            <a:ln w="13703">
              <a:solidFill>
                <a:srgbClr val="231F20"/>
              </a:solidFill>
              <a:prstDash val="sysDot"/>
            </a:ln>
          </p:spPr>
          <p:txBody>
            <a:bodyPr wrap="square" lIns="0" tIns="0" rIns="0" bIns="0" rtlCol="0"/>
            <a:lstStyle/>
            <a:p>
              <a:endParaRPr/>
            </a:p>
          </p:txBody>
        </p:sp>
        <p:sp>
          <p:nvSpPr>
            <p:cNvPr id="79" name="object 79"/>
            <p:cNvSpPr/>
            <p:nvPr/>
          </p:nvSpPr>
          <p:spPr>
            <a:xfrm>
              <a:off x="9857651" y="6841007"/>
              <a:ext cx="397510" cy="137160"/>
            </a:xfrm>
            <a:custGeom>
              <a:avLst/>
              <a:gdLst/>
              <a:ahLst/>
              <a:cxnLst/>
              <a:rect l="l" t="t" r="r" b="b"/>
              <a:pathLst>
                <a:path w="397509" h="137159">
                  <a:moveTo>
                    <a:pt x="13690" y="13677"/>
                  </a:moveTo>
                  <a:lnTo>
                    <a:pt x="0" y="13677"/>
                  </a:lnTo>
                  <a:lnTo>
                    <a:pt x="0" y="27381"/>
                  </a:lnTo>
                  <a:lnTo>
                    <a:pt x="13690" y="27381"/>
                  </a:lnTo>
                  <a:lnTo>
                    <a:pt x="13690" y="13677"/>
                  </a:lnTo>
                  <a:close/>
                </a:path>
                <a:path w="397509" h="137159">
                  <a:moveTo>
                    <a:pt x="27368" y="54762"/>
                  </a:moveTo>
                  <a:lnTo>
                    <a:pt x="0" y="54762"/>
                  </a:lnTo>
                  <a:lnTo>
                    <a:pt x="0" y="68465"/>
                  </a:lnTo>
                  <a:lnTo>
                    <a:pt x="27368" y="68465"/>
                  </a:lnTo>
                  <a:lnTo>
                    <a:pt x="27368" y="54762"/>
                  </a:lnTo>
                  <a:close/>
                </a:path>
                <a:path w="397509" h="137159">
                  <a:moveTo>
                    <a:pt x="54762" y="109562"/>
                  </a:moveTo>
                  <a:lnTo>
                    <a:pt x="41097" y="109562"/>
                  </a:lnTo>
                  <a:lnTo>
                    <a:pt x="41097" y="95859"/>
                  </a:lnTo>
                  <a:lnTo>
                    <a:pt x="41046" y="82181"/>
                  </a:lnTo>
                  <a:lnTo>
                    <a:pt x="41097" y="68478"/>
                  </a:lnTo>
                  <a:lnTo>
                    <a:pt x="0" y="68478"/>
                  </a:lnTo>
                  <a:lnTo>
                    <a:pt x="0" y="82181"/>
                  </a:lnTo>
                  <a:lnTo>
                    <a:pt x="13677" y="82181"/>
                  </a:lnTo>
                  <a:lnTo>
                    <a:pt x="13677" y="95859"/>
                  </a:lnTo>
                  <a:lnTo>
                    <a:pt x="0" y="95859"/>
                  </a:lnTo>
                  <a:lnTo>
                    <a:pt x="0" y="109562"/>
                  </a:lnTo>
                  <a:lnTo>
                    <a:pt x="0" y="123266"/>
                  </a:lnTo>
                  <a:lnTo>
                    <a:pt x="13690" y="123266"/>
                  </a:lnTo>
                  <a:lnTo>
                    <a:pt x="13690" y="109562"/>
                  </a:lnTo>
                  <a:lnTo>
                    <a:pt x="27381" y="109562"/>
                  </a:lnTo>
                  <a:lnTo>
                    <a:pt x="27381" y="123266"/>
                  </a:lnTo>
                  <a:lnTo>
                    <a:pt x="54762" y="123266"/>
                  </a:lnTo>
                  <a:lnTo>
                    <a:pt x="54762" y="109562"/>
                  </a:lnTo>
                  <a:close/>
                </a:path>
                <a:path w="397509" h="137159">
                  <a:moveTo>
                    <a:pt x="54762" y="13677"/>
                  </a:moveTo>
                  <a:lnTo>
                    <a:pt x="27381" y="13677"/>
                  </a:lnTo>
                  <a:lnTo>
                    <a:pt x="27381" y="27381"/>
                  </a:lnTo>
                  <a:lnTo>
                    <a:pt x="27381" y="41084"/>
                  </a:lnTo>
                  <a:lnTo>
                    <a:pt x="41084" y="41084"/>
                  </a:lnTo>
                  <a:lnTo>
                    <a:pt x="41084" y="27381"/>
                  </a:lnTo>
                  <a:lnTo>
                    <a:pt x="54762" y="27381"/>
                  </a:lnTo>
                  <a:lnTo>
                    <a:pt x="54762" y="13677"/>
                  </a:lnTo>
                  <a:close/>
                </a:path>
                <a:path w="397509" h="137159">
                  <a:moveTo>
                    <a:pt x="54787" y="54762"/>
                  </a:moveTo>
                  <a:lnTo>
                    <a:pt x="41097" y="54762"/>
                  </a:lnTo>
                  <a:lnTo>
                    <a:pt x="41097" y="68465"/>
                  </a:lnTo>
                  <a:lnTo>
                    <a:pt x="54787" y="68465"/>
                  </a:lnTo>
                  <a:lnTo>
                    <a:pt x="54787" y="54762"/>
                  </a:lnTo>
                  <a:close/>
                </a:path>
                <a:path w="397509" h="137159">
                  <a:moveTo>
                    <a:pt x="82143" y="82181"/>
                  </a:moveTo>
                  <a:lnTo>
                    <a:pt x="68465" y="82181"/>
                  </a:lnTo>
                  <a:lnTo>
                    <a:pt x="68465" y="68478"/>
                  </a:lnTo>
                  <a:lnTo>
                    <a:pt x="54762" y="68478"/>
                  </a:lnTo>
                  <a:lnTo>
                    <a:pt x="54762" y="82181"/>
                  </a:lnTo>
                  <a:lnTo>
                    <a:pt x="54762" y="95859"/>
                  </a:lnTo>
                  <a:lnTo>
                    <a:pt x="54762" y="109562"/>
                  </a:lnTo>
                  <a:lnTo>
                    <a:pt x="68465" y="109562"/>
                  </a:lnTo>
                  <a:lnTo>
                    <a:pt x="68465" y="95885"/>
                  </a:lnTo>
                  <a:lnTo>
                    <a:pt x="82143" y="95885"/>
                  </a:lnTo>
                  <a:lnTo>
                    <a:pt x="82143" y="82181"/>
                  </a:lnTo>
                  <a:close/>
                </a:path>
                <a:path w="397509" h="137159">
                  <a:moveTo>
                    <a:pt x="95897" y="123278"/>
                  </a:moveTo>
                  <a:lnTo>
                    <a:pt x="0" y="123278"/>
                  </a:lnTo>
                  <a:lnTo>
                    <a:pt x="0" y="136982"/>
                  </a:lnTo>
                  <a:lnTo>
                    <a:pt x="95897" y="136982"/>
                  </a:lnTo>
                  <a:lnTo>
                    <a:pt x="95897" y="123278"/>
                  </a:lnTo>
                  <a:close/>
                </a:path>
                <a:path w="397509" h="137159">
                  <a:moveTo>
                    <a:pt x="123228" y="82181"/>
                  </a:moveTo>
                  <a:lnTo>
                    <a:pt x="109550" y="82181"/>
                  </a:lnTo>
                  <a:lnTo>
                    <a:pt x="109550" y="68478"/>
                  </a:lnTo>
                  <a:lnTo>
                    <a:pt x="82181" y="68478"/>
                  </a:lnTo>
                  <a:lnTo>
                    <a:pt x="82181" y="82181"/>
                  </a:lnTo>
                  <a:lnTo>
                    <a:pt x="95859" y="82181"/>
                  </a:lnTo>
                  <a:lnTo>
                    <a:pt x="95859" y="95859"/>
                  </a:lnTo>
                  <a:lnTo>
                    <a:pt x="82181" y="95859"/>
                  </a:lnTo>
                  <a:lnTo>
                    <a:pt x="82181" y="109562"/>
                  </a:lnTo>
                  <a:lnTo>
                    <a:pt x="109550" y="109562"/>
                  </a:lnTo>
                  <a:lnTo>
                    <a:pt x="109550" y="95885"/>
                  </a:lnTo>
                  <a:lnTo>
                    <a:pt x="123228" y="95885"/>
                  </a:lnTo>
                  <a:lnTo>
                    <a:pt x="123228" y="82181"/>
                  </a:lnTo>
                  <a:close/>
                </a:path>
                <a:path w="397509" h="137159">
                  <a:moveTo>
                    <a:pt x="123266" y="109562"/>
                  </a:moveTo>
                  <a:lnTo>
                    <a:pt x="109562" y="109562"/>
                  </a:lnTo>
                  <a:lnTo>
                    <a:pt x="109562" y="123266"/>
                  </a:lnTo>
                  <a:lnTo>
                    <a:pt x="123266" y="123266"/>
                  </a:lnTo>
                  <a:lnTo>
                    <a:pt x="123266" y="109562"/>
                  </a:lnTo>
                  <a:close/>
                </a:path>
                <a:path w="397509" h="137159">
                  <a:moveTo>
                    <a:pt x="150647" y="95859"/>
                  </a:moveTo>
                  <a:lnTo>
                    <a:pt x="136956" y="95859"/>
                  </a:lnTo>
                  <a:lnTo>
                    <a:pt x="136956" y="109562"/>
                  </a:lnTo>
                  <a:lnTo>
                    <a:pt x="150647" y="109562"/>
                  </a:lnTo>
                  <a:lnTo>
                    <a:pt x="150647" y="95859"/>
                  </a:lnTo>
                  <a:close/>
                </a:path>
                <a:path w="397509" h="137159">
                  <a:moveTo>
                    <a:pt x="150647" y="54762"/>
                  </a:moveTo>
                  <a:lnTo>
                    <a:pt x="136944" y="54762"/>
                  </a:lnTo>
                  <a:lnTo>
                    <a:pt x="136944" y="41084"/>
                  </a:lnTo>
                  <a:lnTo>
                    <a:pt x="109562" y="41084"/>
                  </a:lnTo>
                  <a:lnTo>
                    <a:pt x="109562" y="54787"/>
                  </a:lnTo>
                  <a:lnTo>
                    <a:pt x="123278" y="54787"/>
                  </a:lnTo>
                  <a:lnTo>
                    <a:pt x="123278" y="68465"/>
                  </a:lnTo>
                  <a:lnTo>
                    <a:pt x="150647" y="68465"/>
                  </a:lnTo>
                  <a:lnTo>
                    <a:pt x="150647" y="54762"/>
                  </a:lnTo>
                  <a:close/>
                </a:path>
                <a:path w="397509" h="137159">
                  <a:moveTo>
                    <a:pt x="164363" y="82181"/>
                  </a:moveTo>
                  <a:lnTo>
                    <a:pt x="164325" y="68478"/>
                  </a:lnTo>
                  <a:lnTo>
                    <a:pt x="136956" y="68478"/>
                  </a:lnTo>
                  <a:lnTo>
                    <a:pt x="136956" y="82181"/>
                  </a:lnTo>
                  <a:lnTo>
                    <a:pt x="150660" y="82181"/>
                  </a:lnTo>
                  <a:lnTo>
                    <a:pt x="150660" y="95885"/>
                  </a:lnTo>
                  <a:lnTo>
                    <a:pt x="164363" y="95885"/>
                  </a:lnTo>
                  <a:lnTo>
                    <a:pt x="164363" y="82181"/>
                  </a:lnTo>
                  <a:close/>
                </a:path>
                <a:path w="397509" h="137159">
                  <a:moveTo>
                    <a:pt x="164363" y="13677"/>
                  </a:moveTo>
                  <a:lnTo>
                    <a:pt x="150660" y="13677"/>
                  </a:lnTo>
                  <a:lnTo>
                    <a:pt x="150660" y="0"/>
                  </a:lnTo>
                  <a:lnTo>
                    <a:pt x="109562" y="0"/>
                  </a:lnTo>
                  <a:lnTo>
                    <a:pt x="109562" y="13677"/>
                  </a:lnTo>
                  <a:lnTo>
                    <a:pt x="68478" y="13677"/>
                  </a:lnTo>
                  <a:lnTo>
                    <a:pt x="68478" y="27381"/>
                  </a:lnTo>
                  <a:lnTo>
                    <a:pt x="54762" y="27381"/>
                  </a:lnTo>
                  <a:lnTo>
                    <a:pt x="54762" y="41084"/>
                  </a:lnTo>
                  <a:lnTo>
                    <a:pt x="68478" y="41084"/>
                  </a:lnTo>
                  <a:lnTo>
                    <a:pt x="68478" y="54762"/>
                  </a:lnTo>
                  <a:lnTo>
                    <a:pt x="68478" y="68465"/>
                  </a:lnTo>
                  <a:lnTo>
                    <a:pt x="82181" y="68465"/>
                  </a:lnTo>
                  <a:lnTo>
                    <a:pt x="82181" y="54787"/>
                  </a:lnTo>
                  <a:lnTo>
                    <a:pt x="95859" y="54787"/>
                  </a:lnTo>
                  <a:lnTo>
                    <a:pt x="95859" y="68465"/>
                  </a:lnTo>
                  <a:lnTo>
                    <a:pt x="109550" y="68465"/>
                  </a:lnTo>
                  <a:lnTo>
                    <a:pt x="109550" y="54762"/>
                  </a:lnTo>
                  <a:lnTo>
                    <a:pt x="95859" y="54762"/>
                  </a:lnTo>
                  <a:lnTo>
                    <a:pt x="95859" y="41084"/>
                  </a:lnTo>
                  <a:lnTo>
                    <a:pt x="82143" y="41084"/>
                  </a:lnTo>
                  <a:lnTo>
                    <a:pt x="82143" y="27381"/>
                  </a:lnTo>
                  <a:lnTo>
                    <a:pt x="95859" y="27381"/>
                  </a:lnTo>
                  <a:lnTo>
                    <a:pt x="95859" y="41084"/>
                  </a:lnTo>
                  <a:lnTo>
                    <a:pt x="109550" y="41084"/>
                  </a:lnTo>
                  <a:lnTo>
                    <a:pt x="109550" y="27381"/>
                  </a:lnTo>
                  <a:lnTo>
                    <a:pt x="109575" y="13703"/>
                  </a:lnTo>
                  <a:lnTo>
                    <a:pt x="150660" y="13703"/>
                  </a:lnTo>
                  <a:lnTo>
                    <a:pt x="150660" y="27381"/>
                  </a:lnTo>
                  <a:lnTo>
                    <a:pt x="164363" y="27381"/>
                  </a:lnTo>
                  <a:lnTo>
                    <a:pt x="164363" y="13677"/>
                  </a:lnTo>
                  <a:close/>
                </a:path>
                <a:path w="397509" h="137159">
                  <a:moveTo>
                    <a:pt x="178066" y="0"/>
                  </a:moveTo>
                  <a:lnTo>
                    <a:pt x="164376" y="0"/>
                  </a:lnTo>
                  <a:lnTo>
                    <a:pt x="164376" y="13703"/>
                  </a:lnTo>
                  <a:lnTo>
                    <a:pt x="178066" y="13703"/>
                  </a:lnTo>
                  <a:lnTo>
                    <a:pt x="178066" y="0"/>
                  </a:lnTo>
                  <a:close/>
                </a:path>
                <a:path w="397509" h="137159">
                  <a:moveTo>
                    <a:pt x="205409" y="54762"/>
                  </a:moveTo>
                  <a:lnTo>
                    <a:pt x="191757" y="54762"/>
                  </a:lnTo>
                  <a:lnTo>
                    <a:pt x="191757" y="41084"/>
                  </a:lnTo>
                  <a:lnTo>
                    <a:pt x="191744" y="27381"/>
                  </a:lnTo>
                  <a:lnTo>
                    <a:pt x="164376" y="27381"/>
                  </a:lnTo>
                  <a:lnTo>
                    <a:pt x="164376" y="41084"/>
                  </a:lnTo>
                  <a:lnTo>
                    <a:pt x="150660" y="41084"/>
                  </a:lnTo>
                  <a:lnTo>
                    <a:pt x="150660" y="54787"/>
                  </a:lnTo>
                  <a:lnTo>
                    <a:pt x="178041" y="54787"/>
                  </a:lnTo>
                  <a:lnTo>
                    <a:pt x="178041" y="68465"/>
                  </a:lnTo>
                  <a:lnTo>
                    <a:pt x="205409" y="68465"/>
                  </a:lnTo>
                  <a:lnTo>
                    <a:pt x="205409" y="54762"/>
                  </a:lnTo>
                  <a:close/>
                </a:path>
                <a:path w="397509" h="137159">
                  <a:moveTo>
                    <a:pt x="219138" y="0"/>
                  </a:moveTo>
                  <a:lnTo>
                    <a:pt x="191757" y="0"/>
                  </a:lnTo>
                  <a:lnTo>
                    <a:pt x="191757" y="13703"/>
                  </a:lnTo>
                  <a:lnTo>
                    <a:pt x="219138" y="13703"/>
                  </a:lnTo>
                  <a:lnTo>
                    <a:pt x="219138" y="0"/>
                  </a:lnTo>
                  <a:close/>
                </a:path>
                <a:path w="397509" h="137159">
                  <a:moveTo>
                    <a:pt x="232829" y="109562"/>
                  </a:moveTo>
                  <a:lnTo>
                    <a:pt x="219138" y="109562"/>
                  </a:lnTo>
                  <a:lnTo>
                    <a:pt x="219138" y="123266"/>
                  </a:lnTo>
                  <a:lnTo>
                    <a:pt x="232829" y="123266"/>
                  </a:lnTo>
                  <a:lnTo>
                    <a:pt x="232829" y="109562"/>
                  </a:lnTo>
                  <a:close/>
                </a:path>
                <a:path w="397509" h="137159">
                  <a:moveTo>
                    <a:pt x="246545" y="95859"/>
                  </a:moveTo>
                  <a:lnTo>
                    <a:pt x="232841" y="95859"/>
                  </a:lnTo>
                  <a:lnTo>
                    <a:pt x="232841" y="82181"/>
                  </a:lnTo>
                  <a:lnTo>
                    <a:pt x="178041" y="82181"/>
                  </a:lnTo>
                  <a:lnTo>
                    <a:pt x="178041" y="95859"/>
                  </a:lnTo>
                  <a:lnTo>
                    <a:pt x="164376" y="95859"/>
                  </a:lnTo>
                  <a:lnTo>
                    <a:pt x="164376" y="109562"/>
                  </a:lnTo>
                  <a:lnTo>
                    <a:pt x="150660" y="109562"/>
                  </a:lnTo>
                  <a:lnTo>
                    <a:pt x="150660" y="123266"/>
                  </a:lnTo>
                  <a:lnTo>
                    <a:pt x="191757" y="123266"/>
                  </a:lnTo>
                  <a:lnTo>
                    <a:pt x="191757" y="109562"/>
                  </a:lnTo>
                  <a:lnTo>
                    <a:pt x="178066" y="109562"/>
                  </a:lnTo>
                  <a:lnTo>
                    <a:pt x="178066" y="95885"/>
                  </a:lnTo>
                  <a:lnTo>
                    <a:pt x="191757" y="95885"/>
                  </a:lnTo>
                  <a:lnTo>
                    <a:pt x="191757" y="109562"/>
                  </a:lnTo>
                  <a:lnTo>
                    <a:pt x="205460" y="109562"/>
                  </a:lnTo>
                  <a:lnTo>
                    <a:pt x="205460" y="95885"/>
                  </a:lnTo>
                  <a:lnTo>
                    <a:pt x="232841" y="95885"/>
                  </a:lnTo>
                  <a:lnTo>
                    <a:pt x="232841" y="109562"/>
                  </a:lnTo>
                  <a:lnTo>
                    <a:pt x="246545" y="109562"/>
                  </a:lnTo>
                  <a:lnTo>
                    <a:pt x="246545" y="95859"/>
                  </a:lnTo>
                  <a:close/>
                </a:path>
                <a:path w="397509" h="137159">
                  <a:moveTo>
                    <a:pt x="246545" y="68478"/>
                  </a:moveTo>
                  <a:lnTo>
                    <a:pt x="232841" y="68478"/>
                  </a:lnTo>
                  <a:lnTo>
                    <a:pt x="232841" y="82181"/>
                  </a:lnTo>
                  <a:lnTo>
                    <a:pt x="246545" y="82181"/>
                  </a:lnTo>
                  <a:lnTo>
                    <a:pt x="246545" y="68478"/>
                  </a:lnTo>
                  <a:close/>
                </a:path>
                <a:path w="397509" h="137159">
                  <a:moveTo>
                    <a:pt x="273926" y="68478"/>
                  </a:moveTo>
                  <a:lnTo>
                    <a:pt x="260235" y="68478"/>
                  </a:lnTo>
                  <a:lnTo>
                    <a:pt x="260235" y="82181"/>
                  </a:lnTo>
                  <a:lnTo>
                    <a:pt x="260235" y="95859"/>
                  </a:lnTo>
                  <a:lnTo>
                    <a:pt x="260235" y="109562"/>
                  </a:lnTo>
                  <a:lnTo>
                    <a:pt x="246557" y="109562"/>
                  </a:lnTo>
                  <a:lnTo>
                    <a:pt x="246557" y="123266"/>
                  </a:lnTo>
                  <a:lnTo>
                    <a:pt x="273926" y="123266"/>
                  </a:lnTo>
                  <a:lnTo>
                    <a:pt x="273926" y="109562"/>
                  </a:lnTo>
                  <a:lnTo>
                    <a:pt x="273926" y="95885"/>
                  </a:lnTo>
                  <a:lnTo>
                    <a:pt x="273926" y="82181"/>
                  </a:lnTo>
                  <a:lnTo>
                    <a:pt x="273926" y="68478"/>
                  </a:lnTo>
                  <a:close/>
                </a:path>
                <a:path w="397509" h="137159">
                  <a:moveTo>
                    <a:pt x="273939" y="0"/>
                  </a:moveTo>
                  <a:lnTo>
                    <a:pt x="232841" y="0"/>
                  </a:lnTo>
                  <a:lnTo>
                    <a:pt x="232841" y="13677"/>
                  </a:lnTo>
                  <a:lnTo>
                    <a:pt x="232841" y="27381"/>
                  </a:lnTo>
                  <a:lnTo>
                    <a:pt x="232841" y="41084"/>
                  </a:lnTo>
                  <a:lnTo>
                    <a:pt x="246557" y="41084"/>
                  </a:lnTo>
                  <a:lnTo>
                    <a:pt x="246557" y="54762"/>
                  </a:lnTo>
                  <a:lnTo>
                    <a:pt x="246557" y="68465"/>
                  </a:lnTo>
                  <a:lnTo>
                    <a:pt x="260248" y="68465"/>
                  </a:lnTo>
                  <a:lnTo>
                    <a:pt x="260248" y="54787"/>
                  </a:lnTo>
                  <a:lnTo>
                    <a:pt x="260248" y="41084"/>
                  </a:lnTo>
                  <a:lnTo>
                    <a:pt x="273939" y="41084"/>
                  </a:lnTo>
                  <a:lnTo>
                    <a:pt x="273939" y="27381"/>
                  </a:lnTo>
                  <a:lnTo>
                    <a:pt x="246545" y="27381"/>
                  </a:lnTo>
                  <a:lnTo>
                    <a:pt x="246545" y="13703"/>
                  </a:lnTo>
                  <a:lnTo>
                    <a:pt x="273939" y="13703"/>
                  </a:lnTo>
                  <a:lnTo>
                    <a:pt x="273939" y="0"/>
                  </a:lnTo>
                  <a:close/>
                </a:path>
                <a:path w="397509" h="137159">
                  <a:moveTo>
                    <a:pt x="287642" y="54762"/>
                  </a:moveTo>
                  <a:lnTo>
                    <a:pt x="273939" y="54762"/>
                  </a:lnTo>
                  <a:lnTo>
                    <a:pt x="273939" y="68465"/>
                  </a:lnTo>
                  <a:lnTo>
                    <a:pt x="287642" y="68465"/>
                  </a:lnTo>
                  <a:lnTo>
                    <a:pt x="287642" y="54762"/>
                  </a:lnTo>
                  <a:close/>
                </a:path>
                <a:path w="397509" h="137159">
                  <a:moveTo>
                    <a:pt x="342417" y="95859"/>
                  </a:moveTo>
                  <a:lnTo>
                    <a:pt x="328688" y="95859"/>
                  </a:lnTo>
                  <a:lnTo>
                    <a:pt x="328688" y="82181"/>
                  </a:lnTo>
                  <a:lnTo>
                    <a:pt x="301332" y="82181"/>
                  </a:lnTo>
                  <a:lnTo>
                    <a:pt x="301332" y="68478"/>
                  </a:lnTo>
                  <a:lnTo>
                    <a:pt x="287642" y="68478"/>
                  </a:lnTo>
                  <a:lnTo>
                    <a:pt x="287642" y="82181"/>
                  </a:lnTo>
                  <a:lnTo>
                    <a:pt x="301320" y="82181"/>
                  </a:lnTo>
                  <a:lnTo>
                    <a:pt x="301320" y="95859"/>
                  </a:lnTo>
                  <a:lnTo>
                    <a:pt x="287642" y="95859"/>
                  </a:lnTo>
                  <a:lnTo>
                    <a:pt x="287642" y="109562"/>
                  </a:lnTo>
                  <a:lnTo>
                    <a:pt x="301332" y="109562"/>
                  </a:lnTo>
                  <a:lnTo>
                    <a:pt x="301332" y="95885"/>
                  </a:lnTo>
                  <a:lnTo>
                    <a:pt x="315036" y="95885"/>
                  </a:lnTo>
                  <a:lnTo>
                    <a:pt x="315036" y="109562"/>
                  </a:lnTo>
                  <a:lnTo>
                    <a:pt x="315036" y="123266"/>
                  </a:lnTo>
                  <a:lnTo>
                    <a:pt x="342417" y="123266"/>
                  </a:lnTo>
                  <a:lnTo>
                    <a:pt x="342417" y="109562"/>
                  </a:lnTo>
                  <a:lnTo>
                    <a:pt x="342417" y="95859"/>
                  </a:lnTo>
                  <a:close/>
                </a:path>
                <a:path w="397509" h="137159">
                  <a:moveTo>
                    <a:pt x="356108" y="13677"/>
                  </a:moveTo>
                  <a:lnTo>
                    <a:pt x="342417" y="13677"/>
                  </a:lnTo>
                  <a:lnTo>
                    <a:pt x="342417" y="27381"/>
                  </a:lnTo>
                  <a:lnTo>
                    <a:pt x="315010" y="27381"/>
                  </a:lnTo>
                  <a:lnTo>
                    <a:pt x="315010" y="13677"/>
                  </a:lnTo>
                  <a:lnTo>
                    <a:pt x="301320" y="13677"/>
                  </a:lnTo>
                  <a:lnTo>
                    <a:pt x="301320" y="27381"/>
                  </a:lnTo>
                  <a:lnTo>
                    <a:pt x="287642" y="27381"/>
                  </a:lnTo>
                  <a:lnTo>
                    <a:pt x="287642" y="41084"/>
                  </a:lnTo>
                  <a:lnTo>
                    <a:pt x="301320" y="41084"/>
                  </a:lnTo>
                  <a:lnTo>
                    <a:pt x="301320" y="54787"/>
                  </a:lnTo>
                  <a:lnTo>
                    <a:pt x="315036" y="54787"/>
                  </a:lnTo>
                  <a:lnTo>
                    <a:pt x="315036" y="68465"/>
                  </a:lnTo>
                  <a:lnTo>
                    <a:pt x="342417" y="68465"/>
                  </a:lnTo>
                  <a:lnTo>
                    <a:pt x="342417" y="54787"/>
                  </a:lnTo>
                  <a:lnTo>
                    <a:pt x="342417" y="41084"/>
                  </a:lnTo>
                  <a:lnTo>
                    <a:pt x="342442" y="27381"/>
                  </a:lnTo>
                  <a:lnTo>
                    <a:pt x="356108" y="27381"/>
                  </a:lnTo>
                  <a:lnTo>
                    <a:pt x="356108" y="13677"/>
                  </a:lnTo>
                  <a:close/>
                </a:path>
                <a:path w="397509" h="137159">
                  <a:moveTo>
                    <a:pt x="383501" y="41084"/>
                  </a:moveTo>
                  <a:lnTo>
                    <a:pt x="356120" y="41084"/>
                  </a:lnTo>
                  <a:lnTo>
                    <a:pt x="356120" y="54787"/>
                  </a:lnTo>
                  <a:lnTo>
                    <a:pt x="383501" y="54787"/>
                  </a:lnTo>
                  <a:lnTo>
                    <a:pt x="383501" y="41084"/>
                  </a:lnTo>
                  <a:close/>
                </a:path>
                <a:path w="397509" h="137159">
                  <a:moveTo>
                    <a:pt x="397205" y="54762"/>
                  </a:moveTo>
                  <a:lnTo>
                    <a:pt x="383514" y="54762"/>
                  </a:lnTo>
                  <a:lnTo>
                    <a:pt x="383514" y="68465"/>
                  </a:lnTo>
                  <a:lnTo>
                    <a:pt x="397205" y="68465"/>
                  </a:lnTo>
                  <a:lnTo>
                    <a:pt x="397205" y="54762"/>
                  </a:lnTo>
                  <a:close/>
                </a:path>
                <a:path w="397509" h="137159">
                  <a:moveTo>
                    <a:pt x="397205" y="13677"/>
                  </a:moveTo>
                  <a:lnTo>
                    <a:pt x="369836" y="13677"/>
                  </a:lnTo>
                  <a:lnTo>
                    <a:pt x="369836" y="27381"/>
                  </a:lnTo>
                  <a:lnTo>
                    <a:pt x="383514" y="27381"/>
                  </a:lnTo>
                  <a:lnTo>
                    <a:pt x="383514" y="41084"/>
                  </a:lnTo>
                  <a:lnTo>
                    <a:pt x="397205" y="41084"/>
                  </a:lnTo>
                  <a:lnTo>
                    <a:pt x="397205" y="27381"/>
                  </a:lnTo>
                  <a:lnTo>
                    <a:pt x="397205" y="13677"/>
                  </a:lnTo>
                  <a:close/>
                </a:path>
                <a:path w="397509" h="137159">
                  <a:moveTo>
                    <a:pt x="397217" y="82181"/>
                  </a:moveTo>
                  <a:lnTo>
                    <a:pt x="369785" y="82181"/>
                  </a:lnTo>
                  <a:lnTo>
                    <a:pt x="369785" y="68478"/>
                  </a:lnTo>
                  <a:lnTo>
                    <a:pt x="342417" y="68478"/>
                  </a:lnTo>
                  <a:lnTo>
                    <a:pt x="342417" y="82181"/>
                  </a:lnTo>
                  <a:lnTo>
                    <a:pt x="356120" y="82181"/>
                  </a:lnTo>
                  <a:lnTo>
                    <a:pt x="356120" y="95859"/>
                  </a:lnTo>
                  <a:lnTo>
                    <a:pt x="356120" y="109562"/>
                  </a:lnTo>
                  <a:lnTo>
                    <a:pt x="369836" y="109562"/>
                  </a:lnTo>
                  <a:lnTo>
                    <a:pt x="369836" y="123266"/>
                  </a:lnTo>
                  <a:lnTo>
                    <a:pt x="383527" y="123266"/>
                  </a:lnTo>
                  <a:lnTo>
                    <a:pt x="383527" y="109562"/>
                  </a:lnTo>
                  <a:lnTo>
                    <a:pt x="397217" y="109562"/>
                  </a:lnTo>
                  <a:lnTo>
                    <a:pt x="397217" y="95885"/>
                  </a:lnTo>
                  <a:lnTo>
                    <a:pt x="397217" y="82181"/>
                  </a:lnTo>
                  <a:close/>
                </a:path>
              </a:pathLst>
            </a:custGeom>
            <a:solidFill>
              <a:srgbClr val="231F20"/>
            </a:solidFill>
          </p:spPr>
          <p:txBody>
            <a:bodyPr wrap="square" lIns="0" tIns="0" rIns="0" bIns="0" rtlCol="0"/>
            <a:lstStyle/>
            <a:p>
              <a:endParaRPr/>
            </a:p>
          </p:txBody>
        </p:sp>
        <p:sp>
          <p:nvSpPr>
            <p:cNvPr id="80" name="object 80"/>
            <p:cNvSpPr/>
            <p:nvPr/>
          </p:nvSpPr>
          <p:spPr>
            <a:xfrm>
              <a:off x="9857651" y="6964286"/>
              <a:ext cx="397510" cy="137160"/>
            </a:xfrm>
            <a:custGeom>
              <a:avLst/>
              <a:gdLst/>
              <a:ahLst/>
              <a:cxnLst/>
              <a:rect l="l" t="t" r="r" b="b"/>
              <a:pathLst>
                <a:path w="397509" h="137159">
                  <a:moveTo>
                    <a:pt x="13690" y="123278"/>
                  </a:moveTo>
                  <a:lnTo>
                    <a:pt x="0" y="123278"/>
                  </a:lnTo>
                  <a:lnTo>
                    <a:pt x="0" y="136982"/>
                  </a:lnTo>
                  <a:lnTo>
                    <a:pt x="13690" y="136982"/>
                  </a:lnTo>
                  <a:lnTo>
                    <a:pt x="13690" y="123278"/>
                  </a:lnTo>
                  <a:close/>
                </a:path>
                <a:path w="397509" h="137159">
                  <a:moveTo>
                    <a:pt x="13690" y="27381"/>
                  </a:moveTo>
                  <a:lnTo>
                    <a:pt x="0" y="27381"/>
                  </a:lnTo>
                  <a:lnTo>
                    <a:pt x="0" y="41084"/>
                  </a:lnTo>
                  <a:lnTo>
                    <a:pt x="13690" y="41084"/>
                  </a:lnTo>
                  <a:lnTo>
                    <a:pt x="13690" y="27381"/>
                  </a:lnTo>
                  <a:close/>
                </a:path>
                <a:path w="397509" h="137159">
                  <a:moveTo>
                    <a:pt x="68478" y="123278"/>
                  </a:moveTo>
                  <a:lnTo>
                    <a:pt x="27381" y="123278"/>
                  </a:lnTo>
                  <a:lnTo>
                    <a:pt x="27381" y="136982"/>
                  </a:lnTo>
                  <a:lnTo>
                    <a:pt x="68478" y="136982"/>
                  </a:lnTo>
                  <a:lnTo>
                    <a:pt x="68478" y="123278"/>
                  </a:lnTo>
                  <a:close/>
                </a:path>
                <a:path w="397509" h="137159">
                  <a:moveTo>
                    <a:pt x="68478" y="109562"/>
                  </a:moveTo>
                  <a:lnTo>
                    <a:pt x="27381" y="109562"/>
                  </a:lnTo>
                  <a:lnTo>
                    <a:pt x="27381" y="123266"/>
                  </a:lnTo>
                  <a:lnTo>
                    <a:pt x="68478" y="123266"/>
                  </a:lnTo>
                  <a:lnTo>
                    <a:pt x="68478" y="109562"/>
                  </a:lnTo>
                  <a:close/>
                </a:path>
                <a:path w="397509" h="137159">
                  <a:moveTo>
                    <a:pt x="95872" y="123278"/>
                  </a:moveTo>
                  <a:lnTo>
                    <a:pt x="82181" y="123278"/>
                  </a:lnTo>
                  <a:lnTo>
                    <a:pt x="82181" y="136982"/>
                  </a:lnTo>
                  <a:lnTo>
                    <a:pt x="95872" y="136982"/>
                  </a:lnTo>
                  <a:lnTo>
                    <a:pt x="95872" y="123278"/>
                  </a:lnTo>
                  <a:close/>
                </a:path>
                <a:path w="397509" h="137159">
                  <a:moveTo>
                    <a:pt x="95897" y="82181"/>
                  </a:moveTo>
                  <a:lnTo>
                    <a:pt x="0" y="82181"/>
                  </a:lnTo>
                  <a:lnTo>
                    <a:pt x="0" y="95859"/>
                  </a:lnTo>
                  <a:lnTo>
                    <a:pt x="0" y="109562"/>
                  </a:lnTo>
                  <a:lnTo>
                    <a:pt x="0" y="123266"/>
                  </a:lnTo>
                  <a:lnTo>
                    <a:pt x="13690" y="123266"/>
                  </a:lnTo>
                  <a:lnTo>
                    <a:pt x="13690" y="109562"/>
                  </a:lnTo>
                  <a:lnTo>
                    <a:pt x="13690" y="95885"/>
                  </a:lnTo>
                  <a:lnTo>
                    <a:pt x="82181" y="95885"/>
                  </a:lnTo>
                  <a:lnTo>
                    <a:pt x="82181" y="109562"/>
                  </a:lnTo>
                  <a:lnTo>
                    <a:pt x="82181" y="123266"/>
                  </a:lnTo>
                  <a:lnTo>
                    <a:pt x="95872" y="123266"/>
                  </a:lnTo>
                  <a:lnTo>
                    <a:pt x="95872" y="109562"/>
                  </a:lnTo>
                  <a:lnTo>
                    <a:pt x="95872" y="95885"/>
                  </a:lnTo>
                  <a:lnTo>
                    <a:pt x="95897" y="82181"/>
                  </a:lnTo>
                  <a:close/>
                </a:path>
                <a:path w="397509" h="137159">
                  <a:moveTo>
                    <a:pt x="95897" y="0"/>
                  </a:moveTo>
                  <a:lnTo>
                    <a:pt x="0" y="0"/>
                  </a:lnTo>
                  <a:lnTo>
                    <a:pt x="0" y="13703"/>
                  </a:lnTo>
                  <a:lnTo>
                    <a:pt x="95897" y="13703"/>
                  </a:lnTo>
                  <a:lnTo>
                    <a:pt x="95897" y="0"/>
                  </a:lnTo>
                  <a:close/>
                </a:path>
                <a:path w="397509" h="137159">
                  <a:moveTo>
                    <a:pt x="109550" y="41084"/>
                  </a:moveTo>
                  <a:lnTo>
                    <a:pt x="95872" y="41084"/>
                  </a:lnTo>
                  <a:lnTo>
                    <a:pt x="95872" y="27381"/>
                  </a:lnTo>
                  <a:lnTo>
                    <a:pt x="95859" y="41084"/>
                  </a:lnTo>
                  <a:lnTo>
                    <a:pt x="95859" y="54762"/>
                  </a:lnTo>
                  <a:lnTo>
                    <a:pt x="82194" y="54762"/>
                  </a:lnTo>
                  <a:lnTo>
                    <a:pt x="82194" y="41084"/>
                  </a:lnTo>
                  <a:lnTo>
                    <a:pt x="95859" y="41084"/>
                  </a:lnTo>
                  <a:lnTo>
                    <a:pt x="95859" y="27381"/>
                  </a:lnTo>
                  <a:lnTo>
                    <a:pt x="82181" y="27381"/>
                  </a:lnTo>
                  <a:lnTo>
                    <a:pt x="82181" y="41084"/>
                  </a:lnTo>
                  <a:lnTo>
                    <a:pt x="41097" y="41084"/>
                  </a:lnTo>
                  <a:lnTo>
                    <a:pt x="41097" y="54762"/>
                  </a:lnTo>
                  <a:lnTo>
                    <a:pt x="13677" y="54762"/>
                  </a:lnTo>
                  <a:lnTo>
                    <a:pt x="13677" y="68465"/>
                  </a:lnTo>
                  <a:lnTo>
                    <a:pt x="54775" y="68465"/>
                  </a:lnTo>
                  <a:lnTo>
                    <a:pt x="54775" y="54787"/>
                  </a:lnTo>
                  <a:lnTo>
                    <a:pt x="68478" y="54787"/>
                  </a:lnTo>
                  <a:lnTo>
                    <a:pt x="68478" y="68465"/>
                  </a:lnTo>
                  <a:lnTo>
                    <a:pt x="95859" y="68465"/>
                  </a:lnTo>
                  <a:lnTo>
                    <a:pt x="95859" y="54787"/>
                  </a:lnTo>
                  <a:lnTo>
                    <a:pt x="109550" y="54787"/>
                  </a:lnTo>
                  <a:lnTo>
                    <a:pt x="109550" y="41084"/>
                  </a:lnTo>
                  <a:close/>
                </a:path>
                <a:path w="397509" h="137159">
                  <a:moveTo>
                    <a:pt x="123266" y="123278"/>
                  </a:moveTo>
                  <a:lnTo>
                    <a:pt x="109562" y="123278"/>
                  </a:lnTo>
                  <a:lnTo>
                    <a:pt x="109562" y="136982"/>
                  </a:lnTo>
                  <a:lnTo>
                    <a:pt x="123266" y="136982"/>
                  </a:lnTo>
                  <a:lnTo>
                    <a:pt x="123266" y="123278"/>
                  </a:lnTo>
                  <a:close/>
                </a:path>
                <a:path w="397509" h="137159">
                  <a:moveTo>
                    <a:pt x="136969" y="109562"/>
                  </a:moveTo>
                  <a:lnTo>
                    <a:pt x="123278" y="109562"/>
                  </a:lnTo>
                  <a:lnTo>
                    <a:pt x="123278" y="123266"/>
                  </a:lnTo>
                  <a:lnTo>
                    <a:pt x="136969" y="123266"/>
                  </a:lnTo>
                  <a:lnTo>
                    <a:pt x="136969" y="109562"/>
                  </a:lnTo>
                  <a:close/>
                </a:path>
                <a:path w="397509" h="137159">
                  <a:moveTo>
                    <a:pt x="136969" y="54762"/>
                  </a:moveTo>
                  <a:lnTo>
                    <a:pt x="123278" y="54762"/>
                  </a:lnTo>
                  <a:lnTo>
                    <a:pt x="123278" y="68465"/>
                  </a:lnTo>
                  <a:lnTo>
                    <a:pt x="136969" y="68465"/>
                  </a:lnTo>
                  <a:lnTo>
                    <a:pt x="136969" y="54762"/>
                  </a:lnTo>
                  <a:close/>
                </a:path>
                <a:path w="397509" h="137159">
                  <a:moveTo>
                    <a:pt x="150647" y="123278"/>
                  </a:moveTo>
                  <a:lnTo>
                    <a:pt x="136956" y="123278"/>
                  </a:lnTo>
                  <a:lnTo>
                    <a:pt x="136956" y="136982"/>
                  </a:lnTo>
                  <a:lnTo>
                    <a:pt x="150647" y="136982"/>
                  </a:lnTo>
                  <a:lnTo>
                    <a:pt x="150647" y="123278"/>
                  </a:lnTo>
                  <a:close/>
                </a:path>
                <a:path w="397509" h="137159">
                  <a:moveTo>
                    <a:pt x="191744" y="54762"/>
                  </a:moveTo>
                  <a:lnTo>
                    <a:pt x="178041" y="54762"/>
                  </a:lnTo>
                  <a:lnTo>
                    <a:pt x="178041" y="41084"/>
                  </a:lnTo>
                  <a:lnTo>
                    <a:pt x="164325" y="41084"/>
                  </a:lnTo>
                  <a:lnTo>
                    <a:pt x="164325" y="27381"/>
                  </a:lnTo>
                  <a:lnTo>
                    <a:pt x="150660" y="27381"/>
                  </a:lnTo>
                  <a:lnTo>
                    <a:pt x="150660" y="13703"/>
                  </a:lnTo>
                  <a:lnTo>
                    <a:pt x="178041" y="13703"/>
                  </a:lnTo>
                  <a:lnTo>
                    <a:pt x="178041" y="27381"/>
                  </a:lnTo>
                  <a:lnTo>
                    <a:pt x="191731" y="27381"/>
                  </a:lnTo>
                  <a:lnTo>
                    <a:pt x="191731" y="13677"/>
                  </a:lnTo>
                  <a:lnTo>
                    <a:pt x="178041" y="13677"/>
                  </a:lnTo>
                  <a:lnTo>
                    <a:pt x="178041" y="0"/>
                  </a:lnTo>
                  <a:lnTo>
                    <a:pt x="150660" y="0"/>
                  </a:lnTo>
                  <a:lnTo>
                    <a:pt x="150660" y="13677"/>
                  </a:lnTo>
                  <a:lnTo>
                    <a:pt x="123266" y="13677"/>
                  </a:lnTo>
                  <a:lnTo>
                    <a:pt x="123266" y="0"/>
                  </a:lnTo>
                  <a:lnTo>
                    <a:pt x="109562" y="0"/>
                  </a:lnTo>
                  <a:lnTo>
                    <a:pt x="109562" y="13677"/>
                  </a:lnTo>
                  <a:lnTo>
                    <a:pt x="109562" y="27381"/>
                  </a:lnTo>
                  <a:lnTo>
                    <a:pt x="109562" y="41084"/>
                  </a:lnTo>
                  <a:lnTo>
                    <a:pt x="123266" y="41084"/>
                  </a:lnTo>
                  <a:lnTo>
                    <a:pt x="123266" y="27381"/>
                  </a:lnTo>
                  <a:lnTo>
                    <a:pt x="136956" y="27381"/>
                  </a:lnTo>
                  <a:lnTo>
                    <a:pt x="136956" y="41084"/>
                  </a:lnTo>
                  <a:lnTo>
                    <a:pt x="150660" y="41084"/>
                  </a:lnTo>
                  <a:lnTo>
                    <a:pt x="150660" y="54787"/>
                  </a:lnTo>
                  <a:lnTo>
                    <a:pt x="164376" y="54787"/>
                  </a:lnTo>
                  <a:lnTo>
                    <a:pt x="164376" y="68465"/>
                  </a:lnTo>
                  <a:lnTo>
                    <a:pt x="191744" y="68465"/>
                  </a:lnTo>
                  <a:lnTo>
                    <a:pt x="191744" y="54762"/>
                  </a:lnTo>
                  <a:close/>
                </a:path>
                <a:path w="397509" h="137159">
                  <a:moveTo>
                    <a:pt x="232841" y="123278"/>
                  </a:moveTo>
                  <a:lnTo>
                    <a:pt x="178041" y="123278"/>
                  </a:lnTo>
                  <a:lnTo>
                    <a:pt x="178041" y="136982"/>
                  </a:lnTo>
                  <a:lnTo>
                    <a:pt x="232841" y="136982"/>
                  </a:lnTo>
                  <a:lnTo>
                    <a:pt x="232841" y="123278"/>
                  </a:lnTo>
                  <a:close/>
                </a:path>
                <a:path w="397509" h="137159">
                  <a:moveTo>
                    <a:pt x="246557" y="41084"/>
                  </a:moveTo>
                  <a:lnTo>
                    <a:pt x="232829" y="41084"/>
                  </a:lnTo>
                  <a:lnTo>
                    <a:pt x="232829" y="27381"/>
                  </a:lnTo>
                  <a:lnTo>
                    <a:pt x="219151" y="27381"/>
                  </a:lnTo>
                  <a:lnTo>
                    <a:pt x="219151" y="13677"/>
                  </a:lnTo>
                  <a:lnTo>
                    <a:pt x="205460" y="13677"/>
                  </a:lnTo>
                  <a:lnTo>
                    <a:pt x="205460" y="27381"/>
                  </a:lnTo>
                  <a:lnTo>
                    <a:pt x="205460" y="41084"/>
                  </a:lnTo>
                  <a:lnTo>
                    <a:pt x="205460" y="54762"/>
                  </a:lnTo>
                  <a:lnTo>
                    <a:pt x="205460" y="68465"/>
                  </a:lnTo>
                  <a:lnTo>
                    <a:pt x="219151" y="68465"/>
                  </a:lnTo>
                  <a:lnTo>
                    <a:pt x="219151" y="54787"/>
                  </a:lnTo>
                  <a:lnTo>
                    <a:pt x="232841" y="54787"/>
                  </a:lnTo>
                  <a:lnTo>
                    <a:pt x="232841" y="68465"/>
                  </a:lnTo>
                  <a:lnTo>
                    <a:pt x="246545" y="68465"/>
                  </a:lnTo>
                  <a:lnTo>
                    <a:pt x="246545" y="54787"/>
                  </a:lnTo>
                  <a:lnTo>
                    <a:pt x="246557" y="41084"/>
                  </a:lnTo>
                  <a:close/>
                </a:path>
                <a:path w="397509" h="137159">
                  <a:moveTo>
                    <a:pt x="260248" y="0"/>
                  </a:moveTo>
                  <a:lnTo>
                    <a:pt x="246557" y="0"/>
                  </a:lnTo>
                  <a:lnTo>
                    <a:pt x="246557" y="13677"/>
                  </a:lnTo>
                  <a:lnTo>
                    <a:pt x="246557" y="27381"/>
                  </a:lnTo>
                  <a:lnTo>
                    <a:pt x="246557" y="41084"/>
                  </a:lnTo>
                  <a:lnTo>
                    <a:pt x="260248" y="41084"/>
                  </a:lnTo>
                  <a:lnTo>
                    <a:pt x="260248" y="27381"/>
                  </a:lnTo>
                  <a:lnTo>
                    <a:pt x="260248" y="13703"/>
                  </a:lnTo>
                  <a:lnTo>
                    <a:pt x="260248" y="0"/>
                  </a:lnTo>
                  <a:close/>
                </a:path>
                <a:path w="397509" h="137159">
                  <a:moveTo>
                    <a:pt x="315010" y="82181"/>
                  </a:moveTo>
                  <a:lnTo>
                    <a:pt x="301320" y="82181"/>
                  </a:lnTo>
                  <a:lnTo>
                    <a:pt x="301320" y="95885"/>
                  </a:lnTo>
                  <a:lnTo>
                    <a:pt x="315010" y="95885"/>
                  </a:lnTo>
                  <a:lnTo>
                    <a:pt x="315010" y="82181"/>
                  </a:lnTo>
                  <a:close/>
                </a:path>
                <a:path w="397509" h="137159">
                  <a:moveTo>
                    <a:pt x="369824" y="109562"/>
                  </a:moveTo>
                  <a:lnTo>
                    <a:pt x="356120" y="109562"/>
                  </a:lnTo>
                  <a:lnTo>
                    <a:pt x="356120" y="123266"/>
                  </a:lnTo>
                  <a:lnTo>
                    <a:pt x="369824" y="123266"/>
                  </a:lnTo>
                  <a:lnTo>
                    <a:pt x="369824" y="109562"/>
                  </a:lnTo>
                  <a:close/>
                </a:path>
                <a:path w="397509" h="137159">
                  <a:moveTo>
                    <a:pt x="383527" y="0"/>
                  </a:moveTo>
                  <a:lnTo>
                    <a:pt x="369836" y="0"/>
                  </a:lnTo>
                  <a:lnTo>
                    <a:pt x="369836" y="13677"/>
                  </a:lnTo>
                  <a:lnTo>
                    <a:pt x="356108" y="13677"/>
                  </a:lnTo>
                  <a:lnTo>
                    <a:pt x="356108" y="0"/>
                  </a:lnTo>
                  <a:lnTo>
                    <a:pt x="328739" y="0"/>
                  </a:lnTo>
                  <a:lnTo>
                    <a:pt x="328739" y="13677"/>
                  </a:lnTo>
                  <a:lnTo>
                    <a:pt x="315036" y="13677"/>
                  </a:lnTo>
                  <a:lnTo>
                    <a:pt x="315036" y="27381"/>
                  </a:lnTo>
                  <a:lnTo>
                    <a:pt x="315036" y="41084"/>
                  </a:lnTo>
                  <a:lnTo>
                    <a:pt x="328739" y="41084"/>
                  </a:lnTo>
                  <a:lnTo>
                    <a:pt x="328739" y="27381"/>
                  </a:lnTo>
                  <a:lnTo>
                    <a:pt x="328739" y="13703"/>
                  </a:lnTo>
                  <a:lnTo>
                    <a:pt x="342417" y="13703"/>
                  </a:lnTo>
                  <a:lnTo>
                    <a:pt x="342417" y="27381"/>
                  </a:lnTo>
                  <a:lnTo>
                    <a:pt x="356120" y="27381"/>
                  </a:lnTo>
                  <a:lnTo>
                    <a:pt x="356120" y="41084"/>
                  </a:lnTo>
                  <a:lnTo>
                    <a:pt x="356120" y="54762"/>
                  </a:lnTo>
                  <a:lnTo>
                    <a:pt x="301332" y="54762"/>
                  </a:lnTo>
                  <a:lnTo>
                    <a:pt x="301332" y="41084"/>
                  </a:lnTo>
                  <a:lnTo>
                    <a:pt x="301320" y="27381"/>
                  </a:lnTo>
                  <a:lnTo>
                    <a:pt x="287642" y="27381"/>
                  </a:lnTo>
                  <a:lnTo>
                    <a:pt x="287642" y="13703"/>
                  </a:lnTo>
                  <a:lnTo>
                    <a:pt x="301332" y="13703"/>
                  </a:lnTo>
                  <a:lnTo>
                    <a:pt x="301332" y="0"/>
                  </a:lnTo>
                  <a:lnTo>
                    <a:pt x="287642" y="0"/>
                  </a:lnTo>
                  <a:lnTo>
                    <a:pt x="287642" y="13677"/>
                  </a:lnTo>
                  <a:lnTo>
                    <a:pt x="273939" y="13677"/>
                  </a:lnTo>
                  <a:lnTo>
                    <a:pt x="273939" y="27381"/>
                  </a:lnTo>
                  <a:lnTo>
                    <a:pt x="273939" y="41084"/>
                  </a:lnTo>
                  <a:lnTo>
                    <a:pt x="287642" y="41084"/>
                  </a:lnTo>
                  <a:lnTo>
                    <a:pt x="287642" y="54762"/>
                  </a:lnTo>
                  <a:lnTo>
                    <a:pt x="260235" y="54762"/>
                  </a:lnTo>
                  <a:lnTo>
                    <a:pt x="260235" y="68465"/>
                  </a:lnTo>
                  <a:lnTo>
                    <a:pt x="369811" y="68465"/>
                  </a:lnTo>
                  <a:lnTo>
                    <a:pt x="369811" y="54787"/>
                  </a:lnTo>
                  <a:lnTo>
                    <a:pt x="369824" y="41084"/>
                  </a:lnTo>
                  <a:lnTo>
                    <a:pt x="369824" y="27381"/>
                  </a:lnTo>
                  <a:lnTo>
                    <a:pt x="383514" y="27381"/>
                  </a:lnTo>
                  <a:lnTo>
                    <a:pt x="383514" y="13703"/>
                  </a:lnTo>
                  <a:lnTo>
                    <a:pt x="383527" y="0"/>
                  </a:lnTo>
                  <a:close/>
                </a:path>
                <a:path w="397509" h="137159">
                  <a:moveTo>
                    <a:pt x="397217" y="68478"/>
                  </a:moveTo>
                  <a:lnTo>
                    <a:pt x="328739" y="68478"/>
                  </a:lnTo>
                  <a:lnTo>
                    <a:pt x="328739" y="82181"/>
                  </a:lnTo>
                  <a:lnTo>
                    <a:pt x="328739" y="95859"/>
                  </a:lnTo>
                  <a:lnTo>
                    <a:pt x="328739" y="109562"/>
                  </a:lnTo>
                  <a:lnTo>
                    <a:pt x="287642" y="109562"/>
                  </a:lnTo>
                  <a:lnTo>
                    <a:pt x="287642" y="95885"/>
                  </a:lnTo>
                  <a:lnTo>
                    <a:pt x="287655" y="82181"/>
                  </a:lnTo>
                  <a:lnTo>
                    <a:pt x="287642" y="68478"/>
                  </a:lnTo>
                  <a:lnTo>
                    <a:pt x="273939" y="68478"/>
                  </a:lnTo>
                  <a:lnTo>
                    <a:pt x="273939" y="82181"/>
                  </a:lnTo>
                  <a:lnTo>
                    <a:pt x="260223" y="82181"/>
                  </a:lnTo>
                  <a:lnTo>
                    <a:pt x="260223" y="68478"/>
                  </a:lnTo>
                  <a:lnTo>
                    <a:pt x="178041" y="68478"/>
                  </a:lnTo>
                  <a:lnTo>
                    <a:pt x="178041" y="82181"/>
                  </a:lnTo>
                  <a:lnTo>
                    <a:pt x="178041" y="95859"/>
                  </a:lnTo>
                  <a:lnTo>
                    <a:pt x="164363" y="95859"/>
                  </a:lnTo>
                  <a:lnTo>
                    <a:pt x="164363" y="82181"/>
                  </a:lnTo>
                  <a:lnTo>
                    <a:pt x="123266" y="82181"/>
                  </a:lnTo>
                  <a:lnTo>
                    <a:pt x="123266" y="68478"/>
                  </a:lnTo>
                  <a:lnTo>
                    <a:pt x="109562" y="68478"/>
                  </a:lnTo>
                  <a:lnTo>
                    <a:pt x="109562" y="82181"/>
                  </a:lnTo>
                  <a:lnTo>
                    <a:pt x="109562" y="95859"/>
                  </a:lnTo>
                  <a:lnTo>
                    <a:pt x="109562" y="109562"/>
                  </a:lnTo>
                  <a:lnTo>
                    <a:pt x="123266" y="109562"/>
                  </a:lnTo>
                  <a:lnTo>
                    <a:pt x="123266" y="95885"/>
                  </a:lnTo>
                  <a:lnTo>
                    <a:pt x="150660" y="95885"/>
                  </a:lnTo>
                  <a:lnTo>
                    <a:pt x="150660" y="109562"/>
                  </a:lnTo>
                  <a:lnTo>
                    <a:pt x="164376" y="109562"/>
                  </a:lnTo>
                  <a:lnTo>
                    <a:pt x="164376" y="123266"/>
                  </a:lnTo>
                  <a:lnTo>
                    <a:pt x="178066" y="123266"/>
                  </a:lnTo>
                  <a:lnTo>
                    <a:pt x="178066" y="109562"/>
                  </a:lnTo>
                  <a:lnTo>
                    <a:pt x="178041" y="95885"/>
                  </a:lnTo>
                  <a:lnTo>
                    <a:pt x="191731" y="95885"/>
                  </a:lnTo>
                  <a:lnTo>
                    <a:pt x="191731" y="82181"/>
                  </a:lnTo>
                  <a:lnTo>
                    <a:pt x="219138" y="82181"/>
                  </a:lnTo>
                  <a:lnTo>
                    <a:pt x="219138" y="95859"/>
                  </a:lnTo>
                  <a:lnTo>
                    <a:pt x="205460" y="95859"/>
                  </a:lnTo>
                  <a:lnTo>
                    <a:pt x="205460" y="109562"/>
                  </a:lnTo>
                  <a:lnTo>
                    <a:pt x="191757" y="109562"/>
                  </a:lnTo>
                  <a:lnTo>
                    <a:pt x="191757" y="123266"/>
                  </a:lnTo>
                  <a:lnTo>
                    <a:pt x="246557" y="123266"/>
                  </a:lnTo>
                  <a:lnTo>
                    <a:pt x="246557" y="109562"/>
                  </a:lnTo>
                  <a:lnTo>
                    <a:pt x="232829" y="109562"/>
                  </a:lnTo>
                  <a:lnTo>
                    <a:pt x="232829" y="95885"/>
                  </a:lnTo>
                  <a:lnTo>
                    <a:pt x="232829" y="82181"/>
                  </a:lnTo>
                  <a:lnTo>
                    <a:pt x="246557" y="82181"/>
                  </a:lnTo>
                  <a:lnTo>
                    <a:pt x="246557" y="95859"/>
                  </a:lnTo>
                  <a:lnTo>
                    <a:pt x="246557" y="109562"/>
                  </a:lnTo>
                  <a:lnTo>
                    <a:pt x="260248" y="109562"/>
                  </a:lnTo>
                  <a:lnTo>
                    <a:pt x="260248" y="95885"/>
                  </a:lnTo>
                  <a:lnTo>
                    <a:pt x="273939" y="95885"/>
                  </a:lnTo>
                  <a:lnTo>
                    <a:pt x="273939" y="109562"/>
                  </a:lnTo>
                  <a:lnTo>
                    <a:pt x="273939" y="123266"/>
                  </a:lnTo>
                  <a:lnTo>
                    <a:pt x="342417" y="123266"/>
                  </a:lnTo>
                  <a:lnTo>
                    <a:pt x="342417" y="109562"/>
                  </a:lnTo>
                  <a:lnTo>
                    <a:pt x="356108" y="109562"/>
                  </a:lnTo>
                  <a:lnTo>
                    <a:pt x="356108" y="95885"/>
                  </a:lnTo>
                  <a:lnTo>
                    <a:pt x="356108" y="82181"/>
                  </a:lnTo>
                  <a:lnTo>
                    <a:pt x="369836" y="82181"/>
                  </a:lnTo>
                  <a:lnTo>
                    <a:pt x="369836" y="95859"/>
                  </a:lnTo>
                  <a:lnTo>
                    <a:pt x="369836" y="109562"/>
                  </a:lnTo>
                  <a:lnTo>
                    <a:pt x="383527" y="109562"/>
                  </a:lnTo>
                  <a:lnTo>
                    <a:pt x="383527" y="95885"/>
                  </a:lnTo>
                  <a:lnTo>
                    <a:pt x="383527" y="82181"/>
                  </a:lnTo>
                  <a:lnTo>
                    <a:pt x="397217" y="82181"/>
                  </a:lnTo>
                  <a:lnTo>
                    <a:pt x="397217" y="68478"/>
                  </a:lnTo>
                  <a:close/>
                </a:path>
              </a:pathLst>
            </a:custGeom>
            <a:solidFill>
              <a:srgbClr val="231F20"/>
            </a:solidFill>
          </p:spPr>
          <p:txBody>
            <a:bodyPr wrap="square" lIns="0" tIns="0" rIns="0" bIns="0" rtlCol="0"/>
            <a:lstStyle/>
            <a:p>
              <a:endParaRPr/>
            </a:p>
          </p:txBody>
        </p:sp>
        <p:sp>
          <p:nvSpPr>
            <p:cNvPr id="81" name="object 81"/>
            <p:cNvSpPr/>
            <p:nvPr/>
          </p:nvSpPr>
          <p:spPr>
            <a:xfrm>
              <a:off x="9857651" y="7087565"/>
              <a:ext cx="397510" cy="55244"/>
            </a:xfrm>
            <a:custGeom>
              <a:avLst/>
              <a:gdLst/>
              <a:ahLst/>
              <a:cxnLst/>
              <a:rect l="l" t="t" r="r" b="b"/>
              <a:pathLst>
                <a:path w="397509" h="55245">
                  <a:moveTo>
                    <a:pt x="68478" y="13677"/>
                  </a:moveTo>
                  <a:lnTo>
                    <a:pt x="27381" y="13677"/>
                  </a:lnTo>
                  <a:lnTo>
                    <a:pt x="27381" y="27381"/>
                  </a:lnTo>
                  <a:lnTo>
                    <a:pt x="68478" y="27381"/>
                  </a:lnTo>
                  <a:lnTo>
                    <a:pt x="68478" y="13677"/>
                  </a:lnTo>
                  <a:close/>
                </a:path>
                <a:path w="397509" h="55245">
                  <a:moveTo>
                    <a:pt x="95897" y="41084"/>
                  </a:moveTo>
                  <a:lnTo>
                    <a:pt x="95872" y="27381"/>
                  </a:lnTo>
                  <a:lnTo>
                    <a:pt x="95872" y="13677"/>
                  </a:lnTo>
                  <a:lnTo>
                    <a:pt x="82181" y="13677"/>
                  </a:lnTo>
                  <a:lnTo>
                    <a:pt x="82181" y="27381"/>
                  </a:lnTo>
                  <a:lnTo>
                    <a:pt x="82181" y="41084"/>
                  </a:lnTo>
                  <a:lnTo>
                    <a:pt x="13690" y="41084"/>
                  </a:lnTo>
                  <a:lnTo>
                    <a:pt x="13690" y="27381"/>
                  </a:lnTo>
                  <a:lnTo>
                    <a:pt x="13690" y="13677"/>
                  </a:lnTo>
                  <a:lnTo>
                    <a:pt x="0" y="13677"/>
                  </a:lnTo>
                  <a:lnTo>
                    <a:pt x="0" y="27381"/>
                  </a:lnTo>
                  <a:lnTo>
                    <a:pt x="0" y="41084"/>
                  </a:lnTo>
                  <a:lnTo>
                    <a:pt x="0" y="54787"/>
                  </a:lnTo>
                  <a:lnTo>
                    <a:pt x="95897" y="54787"/>
                  </a:lnTo>
                  <a:lnTo>
                    <a:pt x="95897" y="41084"/>
                  </a:lnTo>
                  <a:close/>
                </a:path>
                <a:path w="397509" h="55245">
                  <a:moveTo>
                    <a:pt x="123266" y="41084"/>
                  </a:moveTo>
                  <a:lnTo>
                    <a:pt x="109562" y="41084"/>
                  </a:lnTo>
                  <a:lnTo>
                    <a:pt x="109562" y="54787"/>
                  </a:lnTo>
                  <a:lnTo>
                    <a:pt x="123266" y="54787"/>
                  </a:lnTo>
                  <a:lnTo>
                    <a:pt x="123266" y="41084"/>
                  </a:lnTo>
                  <a:close/>
                </a:path>
                <a:path w="397509" h="55245">
                  <a:moveTo>
                    <a:pt x="136944" y="13677"/>
                  </a:moveTo>
                  <a:lnTo>
                    <a:pt x="109562" y="13677"/>
                  </a:lnTo>
                  <a:lnTo>
                    <a:pt x="109562" y="27381"/>
                  </a:lnTo>
                  <a:lnTo>
                    <a:pt x="136944" y="27381"/>
                  </a:lnTo>
                  <a:lnTo>
                    <a:pt x="136944" y="13677"/>
                  </a:lnTo>
                  <a:close/>
                </a:path>
                <a:path w="397509" h="55245">
                  <a:moveTo>
                    <a:pt x="150647" y="27381"/>
                  </a:moveTo>
                  <a:lnTo>
                    <a:pt x="136956" y="27381"/>
                  </a:lnTo>
                  <a:lnTo>
                    <a:pt x="136956" y="41084"/>
                  </a:lnTo>
                  <a:lnTo>
                    <a:pt x="150647" y="41084"/>
                  </a:lnTo>
                  <a:lnTo>
                    <a:pt x="150647" y="27381"/>
                  </a:lnTo>
                  <a:close/>
                </a:path>
                <a:path w="397509" h="55245">
                  <a:moveTo>
                    <a:pt x="164363" y="13677"/>
                  </a:moveTo>
                  <a:lnTo>
                    <a:pt x="150660" y="13677"/>
                  </a:lnTo>
                  <a:lnTo>
                    <a:pt x="150660" y="27381"/>
                  </a:lnTo>
                  <a:lnTo>
                    <a:pt x="164363" y="27381"/>
                  </a:lnTo>
                  <a:lnTo>
                    <a:pt x="164363" y="13677"/>
                  </a:lnTo>
                  <a:close/>
                </a:path>
                <a:path w="397509" h="55245">
                  <a:moveTo>
                    <a:pt x="246545" y="13677"/>
                  </a:moveTo>
                  <a:lnTo>
                    <a:pt x="232841" y="13677"/>
                  </a:lnTo>
                  <a:lnTo>
                    <a:pt x="232841" y="0"/>
                  </a:lnTo>
                  <a:lnTo>
                    <a:pt x="178041" y="0"/>
                  </a:lnTo>
                  <a:lnTo>
                    <a:pt x="178041" y="13703"/>
                  </a:lnTo>
                  <a:lnTo>
                    <a:pt x="191757" y="13703"/>
                  </a:lnTo>
                  <a:lnTo>
                    <a:pt x="191757" y="27381"/>
                  </a:lnTo>
                  <a:lnTo>
                    <a:pt x="191757" y="41084"/>
                  </a:lnTo>
                  <a:lnTo>
                    <a:pt x="178066" y="41084"/>
                  </a:lnTo>
                  <a:lnTo>
                    <a:pt x="178066" y="27381"/>
                  </a:lnTo>
                  <a:lnTo>
                    <a:pt x="164376" y="27381"/>
                  </a:lnTo>
                  <a:lnTo>
                    <a:pt x="164376" y="41084"/>
                  </a:lnTo>
                  <a:lnTo>
                    <a:pt x="178041" y="41084"/>
                  </a:lnTo>
                  <a:lnTo>
                    <a:pt x="178041" y="54787"/>
                  </a:lnTo>
                  <a:lnTo>
                    <a:pt x="205409" y="54787"/>
                  </a:lnTo>
                  <a:lnTo>
                    <a:pt x="205409" y="41084"/>
                  </a:lnTo>
                  <a:lnTo>
                    <a:pt x="219138" y="41084"/>
                  </a:lnTo>
                  <a:lnTo>
                    <a:pt x="219138" y="27381"/>
                  </a:lnTo>
                  <a:lnTo>
                    <a:pt x="205460" y="27381"/>
                  </a:lnTo>
                  <a:lnTo>
                    <a:pt x="205460" y="13703"/>
                  </a:lnTo>
                  <a:lnTo>
                    <a:pt x="232841" y="13703"/>
                  </a:lnTo>
                  <a:lnTo>
                    <a:pt x="232841" y="27381"/>
                  </a:lnTo>
                  <a:lnTo>
                    <a:pt x="246545" y="27381"/>
                  </a:lnTo>
                  <a:lnTo>
                    <a:pt x="246545" y="13677"/>
                  </a:lnTo>
                  <a:close/>
                </a:path>
                <a:path w="397509" h="55245">
                  <a:moveTo>
                    <a:pt x="301332" y="13677"/>
                  </a:moveTo>
                  <a:lnTo>
                    <a:pt x="301320" y="0"/>
                  </a:lnTo>
                  <a:lnTo>
                    <a:pt x="273939" y="0"/>
                  </a:lnTo>
                  <a:lnTo>
                    <a:pt x="273939" y="13677"/>
                  </a:lnTo>
                  <a:lnTo>
                    <a:pt x="273939" y="27381"/>
                  </a:lnTo>
                  <a:lnTo>
                    <a:pt x="273939" y="41084"/>
                  </a:lnTo>
                  <a:lnTo>
                    <a:pt x="260248" y="41084"/>
                  </a:lnTo>
                  <a:lnTo>
                    <a:pt x="260248" y="27381"/>
                  </a:lnTo>
                  <a:lnTo>
                    <a:pt x="273939" y="27381"/>
                  </a:lnTo>
                  <a:lnTo>
                    <a:pt x="273939" y="13677"/>
                  </a:lnTo>
                  <a:lnTo>
                    <a:pt x="260235" y="13677"/>
                  </a:lnTo>
                  <a:lnTo>
                    <a:pt x="260235" y="27381"/>
                  </a:lnTo>
                  <a:lnTo>
                    <a:pt x="246557" y="27381"/>
                  </a:lnTo>
                  <a:lnTo>
                    <a:pt x="246557" y="41084"/>
                  </a:lnTo>
                  <a:lnTo>
                    <a:pt x="246557" y="54787"/>
                  </a:lnTo>
                  <a:lnTo>
                    <a:pt x="287655" y="54787"/>
                  </a:lnTo>
                  <a:lnTo>
                    <a:pt x="287655" y="41084"/>
                  </a:lnTo>
                  <a:lnTo>
                    <a:pt x="287642" y="27381"/>
                  </a:lnTo>
                  <a:lnTo>
                    <a:pt x="301332" y="27381"/>
                  </a:lnTo>
                  <a:lnTo>
                    <a:pt x="301332" y="13677"/>
                  </a:lnTo>
                  <a:close/>
                </a:path>
                <a:path w="397509" h="55245">
                  <a:moveTo>
                    <a:pt x="356108" y="27381"/>
                  </a:moveTo>
                  <a:lnTo>
                    <a:pt x="342417" y="27381"/>
                  </a:lnTo>
                  <a:lnTo>
                    <a:pt x="342417" y="41084"/>
                  </a:lnTo>
                  <a:lnTo>
                    <a:pt x="342417" y="54787"/>
                  </a:lnTo>
                  <a:lnTo>
                    <a:pt x="356108" y="54787"/>
                  </a:lnTo>
                  <a:lnTo>
                    <a:pt x="356108" y="41084"/>
                  </a:lnTo>
                  <a:lnTo>
                    <a:pt x="356108" y="27381"/>
                  </a:lnTo>
                  <a:close/>
                </a:path>
                <a:path w="397509" h="55245">
                  <a:moveTo>
                    <a:pt x="356108" y="0"/>
                  </a:moveTo>
                  <a:lnTo>
                    <a:pt x="328739" y="0"/>
                  </a:lnTo>
                  <a:lnTo>
                    <a:pt x="328739" y="13677"/>
                  </a:lnTo>
                  <a:lnTo>
                    <a:pt x="315036" y="13677"/>
                  </a:lnTo>
                  <a:lnTo>
                    <a:pt x="315036" y="27381"/>
                  </a:lnTo>
                  <a:lnTo>
                    <a:pt x="315036" y="41084"/>
                  </a:lnTo>
                  <a:lnTo>
                    <a:pt x="328739" y="41084"/>
                  </a:lnTo>
                  <a:lnTo>
                    <a:pt x="328739" y="27381"/>
                  </a:lnTo>
                  <a:lnTo>
                    <a:pt x="328739" y="13703"/>
                  </a:lnTo>
                  <a:lnTo>
                    <a:pt x="356108" y="13703"/>
                  </a:lnTo>
                  <a:lnTo>
                    <a:pt x="356108" y="0"/>
                  </a:lnTo>
                  <a:close/>
                </a:path>
                <a:path w="397509" h="55245">
                  <a:moveTo>
                    <a:pt x="369824" y="13677"/>
                  </a:moveTo>
                  <a:lnTo>
                    <a:pt x="356120" y="13677"/>
                  </a:lnTo>
                  <a:lnTo>
                    <a:pt x="356120" y="27381"/>
                  </a:lnTo>
                  <a:lnTo>
                    <a:pt x="369824" y="27381"/>
                  </a:lnTo>
                  <a:lnTo>
                    <a:pt x="369824" y="13677"/>
                  </a:lnTo>
                  <a:close/>
                </a:path>
                <a:path w="397509" h="55245">
                  <a:moveTo>
                    <a:pt x="397205" y="0"/>
                  </a:moveTo>
                  <a:lnTo>
                    <a:pt x="383514" y="0"/>
                  </a:lnTo>
                  <a:lnTo>
                    <a:pt x="383514" y="13677"/>
                  </a:lnTo>
                  <a:lnTo>
                    <a:pt x="383514" y="27381"/>
                  </a:lnTo>
                  <a:lnTo>
                    <a:pt x="369836" y="27381"/>
                  </a:lnTo>
                  <a:lnTo>
                    <a:pt x="369836" y="41084"/>
                  </a:lnTo>
                  <a:lnTo>
                    <a:pt x="369836" y="54787"/>
                  </a:lnTo>
                  <a:lnTo>
                    <a:pt x="383527" y="54787"/>
                  </a:lnTo>
                  <a:lnTo>
                    <a:pt x="383527" y="41084"/>
                  </a:lnTo>
                  <a:lnTo>
                    <a:pt x="383527" y="27381"/>
                  </a:lnTo>
                  <a:lnTo>
                    <a:pt x="397205" y="27381"/>
                  </a:lnTo>
                  <a:lnTo>
                    <a:pt x="397205" y="13703"/>
                  </a:lnTo>
                  <a:lnTo>
                    <a:pt x="397205" y="0"/>
                  </a:lnTo>
                  <a:close/>
                </a:path>
              </a:pathLst>
            </a:custGeom>
            <a:solidFill>
              <a:srgbClr val="231F20"/>
            </a:solidFill>
          </p:spPr>
          <p:txBody>
            <a:bodyPr wrap="square" lIns="0" tIns="0" rIns="0" bIns="0" rtlCol="0"/>
            <a:lstStyle/>
            <a:p>
              <a:endParaRPr/>
            </a:p>
          </p:txBody>
        </p:sp>
      </p:grpSp>
      <p:sp>
        <p:nvSpPr>
          <p:cNvPr id="83" name="object 83"/>
          <p:cNvSpPr txBox="1"/>
          <p:nvPr/>
        </p:nvSpPr>
        <p:spPr>
          <a:xfrm>
            <a:off x="6287339" y="172826"/>
            <a:ext cx="1666239" cy="330200"/>
          </a:xfrm>
          <a:prstGeom prst="rect">
            <a:avLst/>
          </a:prstGeom>
        </p:spPr>
        <p:txBody>
          <a:bodyPr vert="horz" wrap="square" lIns="0" tIns="12700" rIns="0" bIns="0" rtlCol="0">
            <a:spAutoFit/>
          </a:bodyPr>
          <a:lstStyle/>
          <a:p>
            <a:pPr marL="12700">
              <a:lnSpc>
                <a:spcPct val="100000"/>
              </a:lnSpc>
              <a:spcBef>
                <a:spcPts val="100"/>
              </a:spcBef>
            </a:pPr>
            <a:r>
              <a:rPr sz="2000" b="1" spc="140" dirty="0">
                <a:solidFill>
                  <a:srgbClr val="FFFFFF"/>
                </a:solidFill>
                <a:latin typeface="Microsoft YaHei UI"/>
                <a:cs typeface="Microsoft YaHei UI"/>
              </a:rPr>
              <a:t>ガイドライン</a:t>
            </a:r>
            <a:endParaRPr sz="2000">
              <a:latin typeface="Microsoft YaHei UI"/>
              <a:cs typeface="Microsoft YaHei UI"/>
            </a:endParaRPr>
          </a:p>
        </p:txBody>
      </p:sp>
    </p:spTree>
    <p:extLst>
      <p:ext uri="{BB962C8B-B14F-4D97-AF65-F5344CB8AC3E}">
        <p14:creationId xmlns:p14="http://schemas.microsoft.com/office/powerpoint/2010/main" val="1069788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object 3"/>
          <p:cNvGrpSpPr/>
          <p:nvPr/>
        </p:nvGrpSpPr>
        <p:grpSpPr>
          <a:xfrm>
            <a:off x="342002"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grpSp>
        <p:nvGrpSpPr>
          <p:cNvPr id="15" name="object 15"/>
          <p:cNvGrpSpPr/>
          <p:nvPr/>
        </p:nvGrpSpPr>
        <p:grpSpPr>
          <a:xfrm>
            <a:off x="341985" y="791999"/>
            <a:ext cx="4626610" cy="396240"/>
            <a:chOff x="341985" y="791999"/>
            <a:chExt cx="4626610" cy="396240"/>
          </a:xfrm>
        </p:grpSpPr>
        <p:sp>
          <p:nvSpPr>
            <p:cNvPr id="16" name="object 16"/>
            <p:cNvSpPr/>
            <p:nvPr/>
          </p:nvSpPr>
          <p:spPr>
            <a:xfrm>
              <a:off x="341985" y="792009"/>
              <a:ext cx="4626610" cy="396240"/>
            </a:xfrm>
            <a:custGeom>
              <a:avLst/>
              <a:gdLst/>
              <a:ahLst/>
              <a:cxnLst/>
              <a:rect l="l" t="t" r="r" b="b"/>
              <a:pathLst>
                <a:path w="4626610" h="396240">
                  <a:moveTo>
                    <a:pt x="4626000" y="198005"/>
                  </a:moveTo>
                  <a:lnTo>
                    <a:pt x="4619561" y="145364"/>
                  </a:lnTo>
                  <a:lnTo>
                    <a:pt x="4601426" y="98069"/>
                  </a:lnTo>
                  <a:lnTo>
                    <a:pt x="4573270" y="57988"/>
                  </a:lnTo>
                  <a:lnTo>
                    <a:pt x="4536846" y="27025"/>
                  </a:lnTo>
                  <a:lnTo>
                    <a:pt x="4493844" y="7073"/>
                  </a:lnTo>
                  <a:lnTo>
                    <a:pt x="4446003" y="0"/>
                  </a:lnTo>
                  <a:lnTo>
                    <a:pt x="623938" y="0"/>
                  </a:lnTo>
                  <a:lnTo>
                    <a:pt x="198005" y="0"/>
                  </a:lnTo>
                  <a:lnTo>
                    <a:pt x="0" y="0"/>
                  </a:lnTo>
                  <a:lnTo>
                    <a:pt x="0" y="198005"/>
                  </a:lnTo>
                  <a:lnTo>
                    <a:pt x="0" y="395998"/>
                  </a:lnTo>
                  <a:lnTo>
                    <a:pt x="197891" y="395998"/>
                  </a:lnTo>
                  <a:lnTo>
                    <a:pt x="4446003" y="396011"/>
                  </a:lnTo>
                  <a:lnTo>
                    <a:pt x="4493844" y="388937"/>
                  </a:lnTo>
                  <a:lnTo>
                    <a:pt x="4536846" y="368973"/>
                  </a:lnTo>
                  <a:lnTo>
                    <a:pt x="4573270" y="338010"/>
                  </a:lnTo>
                  <a:lnTo>
                    <a:pt x="4601426" y="297929"/>
                  </a:lnTo>
                  <a:lnTo>
                    <a:pt x="4619561" y="250634"/>
                  </a:lnTo>
                  <a:lnTo>
                    <a:pt x="4626000" y="198005"/>
                  </a:lnTo>
                  <a:close/>
                </a:path>
              </a:pathLst>
            </a:custGeom>
            <a:solidFill>
              <a:srgbClr val="E0D5EA"/>
            </a:solidFill>
          </p:spPr>
          <p:txBody>
            <a:bodyPr wrap="square" lIns="0" tIns="0" rIns="0" bIns="0" rtlCol="0"/>
            <a:lstStyle/>
            <a:p>
              <a:endParaRPr/>
            </a:p>
          </p:txBody>
        </p:sp>
        <p:sp>
          <p:nvSpPr>
            <p:cNvPr id="17" name="object 17"/>
            <p:cNvSpPr/>
            <p:nvPr/>
          </p:nvSpPr>
          <p:spPr>
            <a:xfrm>
              <a:off x="449988" y="792006"/>
              <a:ext cx="0" cy="396240"/>
            </a:xfrm>
            <a:custGeom>
              <a:avLst/>
              <a:gdLst/>
              <a:ahLst/>
              <a:cxnLst/>
              <a:rect l="l" t="t" r="r" b="b"/>
              <a:pathLst>
                <a:path h="396240">
                  <a:moveTo>
                    <a:pt x="0" y="0"/>
                  </a:moveTo>
                  <a:lnTo>
                    <a:pt x="0" y="395998"/>
                  </a:lnTo>
                </a:path>
              </a:pathLst>
            </a:custGeom>
            <a:ln w="21602">
              <a:solidFill>
                <a:srgbClr val="FFFFFF"/>
              </a:solidFill>
            </a:ln>
          </p:spPr>
          <p:txBody>
            <a:bodyPr wrap="square" lIns="0" tIns="0" rIns="0" bIns="0" rtlCol="0"/>
            <a:lstStyle/>
            <a:p>
              <a:endParaRPr/>
            </a:p>
          </p:txBody>
        </p:sp>
      </p:grpSp>
      <p:sp>
        <p:nvSpPr>
          <p:cNvPr id="19" name="object 19"/>
          <p:cNvSpPr txBox="1"/>
          <p:nvPr/>
        </p:nvSpPr>
        <p:spPr>
          <a:xfrm>
            <a:off x="574457" y="5631618"/>
            <a:ext cx="3982720" cy="730265"/>
          </a:xfrm>
          <a:prstGeom prst="rect">
            <a:avLst/>
          </a:prstGeom>
        </p:spPr>
        <p:txBody>
          <a:bodyPr vert="horz" wrap="square" lIns="0" tIns="12700" rIns="0" bIns="0" rtlCol="0">
            <a:spAutoFit/>
          </a:bodyPr>
          <a:lstStyle/>
          <a:p>
            <a:pPr marL="12700" marR="5080" algn="just">
              <a:lnSpc>
                <a:spcPct val="129700"/>
              </a:lnSpc>
              <a:spcBef>
                <a:spcPts val="100"/>
              </a:spcBef>
            </a:pPr>
            <a:r>
              <a:rPr lang="ja-JP" altLang="en-US" sz="900" dirty="0">
                <a:solidFill>
                  <a:srgbClr val="231F20"/>
                </a:solidFill>
                <a:latin typeface="BIZ UDPゴシック"/>
                <a:cs typeface="BIZ UDPゴシック"/>
              </a:rPr>
              <a:t>上記達成のためには、生活習慣の改善や</a:t>
            </a:r>
            <a:r>
              <a:rPr sz="900" spc="15" dirty="0">
                <a:solidFill>
                  <a:srgbClr val="231F20"/>
                </a:solidFill>
                <a:latin typeface="BIZ UDPゴシック"/>
                <a:cs typeface="BIZ UDPゴシック"/>
              </a:rPr>
              <a:t>。</a:t>
            </a:r>
            <a:r>
              <a:rPr lang="ja-JP" altLang="en-US" sz="900" spc="15" dirty="0">
                <a:solidFill>
                  <a:srgbClr val="231F20"/>
                </a:solidFill>
                <a:latin typeface="BIZ UDPゴシック"/>
                <a:cs typeface="BIZ UDPゴシック"/>
              </a:rPr>
              <a:t>薬物治療が必要です。</a:t>
            </a:r>
            <a:endParaRPr lang="en-US" altLang="ja-JP" sz="900" spc="15" dirty="0">
              <a:solidFill>
                <a:srgbClr val="231F20"/>
              </a:solidFill>
              <a:latin typeface="BIZ UDPゴシック"/>
              <a:cs typeface="BIZ UDPゴシック"/>
            </a:endParaRPr>
          </a:p>
          <a:p>
            <a:pPr marL="12700" marR="5080" algn="just">
              <a:lnSpc>
                <a:spcPct val="129700"/>
              </a:lnSpc>
              <a:spcBef>
                <a:spcPts val="100"/>
              </a:spcBef>
            </a:pPr>
            <a:r>
              <a:rPr lang="ja-JP" altLang="en-US" sz="900" spc="15" dirty="0">
                <a:solidFill>
                  <a:srgbClr val="231F20"/>
                </a:solidFill>
                <a:latin typeface="BIZ UDPゴシック"/>
                <a:cs typeface="BIZ UDPゴシック"/>
              </a:rPr>
              <a:t>薬物治療に関しては、各種降圧薬の特徴ならびに禁忌や注意点があります。</a:t>
            </a:r>
            <a:endParaRPr lang="en-US" altLang="ja-JP" sz="900" spc="15" dirty="0">
              <a:solidFill>
                <a:srgbClr val="231F20"/>
              </a:solidFill>
              <a:latin typeface="BIZ UDPゴシック"/>
              <a:cs typeface="BIZ UDPゴシック"/>
            </a:endParaRPr>
          </a:p>
          <a:p>
            <a:pPr marL="12700" marR="5080" algn="just">
              <a:lnSpc>
                <a:spcPct val="129700"/>
              </a:lnSpc>
              <a:spcBef>
                <a:spcPts val="100"/>
              </a:spcBef>
            </a:pPr>
            <a:r>
              <a:rPr lang="ja-JP" altLang="en-US" sz="900" spc="15" dirty="0">
                <a:solidFill>
                  <a:srgbClr val="231F20"/>
                </a:solidFill>
                <a:latin typeface="BIZ UDPゴシック"/>
                <a:cs typeface="BIZ UDPゴシック"/>
              </a:rPr>
              <a:t>医師は、個々の患者さんが合併する病態などを考慮して降圧薬を選択しています。</a:t>
            </a:r>
            <a:endParaRPr sz="900" dirty="0">
              <a:latin typeface="BIZ UDPゴシック"/>
              <a:cs typeface="BIZ UDPゴシック"/>
            </a:endParaRPr>
          </a:p>
        </p:txBody>
      </p:sp>
      <p:sp>
        <p:nvSpPr>
          <p:cNvPr id="21" name="object 21"/>
          <p:cNvSpPr txBox="1"/>
          <p:nvPr/>
        </p:nvSpPr>
        <p:spPr>
          <a:xfrm>
            <a:off x="609686" y="6855766"/>
            <a:ext cx="3879764" cy="128881"/>
          </a:xfrm>
          <a:prstGeom prst="rect">
            <a:avLst/>
          </a:prstGeom>
        </p:spPr>
        <p:txBody>
          <a:bodyPr vert="horz" wrap="square" lIns="0" tIns="13335" rIns="0" bIns="0" rtlCol="0">
            <a:spAutoFit/>
          </a:bodyPr>
          <a:lstStyle/>
          <a:p>
            <a:pPr marR="5080" algn="r">
              <a:lnSpc>
                <a:spcPct val="100000"/>
              </a:lnSpc>
              <a:spcBef>
                <a:spcPts val="105"/>
              </a:spcBef>
            </a:pPr>
            <a:r>
              <a:rPr sz="700" spc="50" dirty="0">
                <a:solidFill>
                  <a:srgbClr val="231F20"/>
                </a:solidFill>
                <a:latin typeface="BIZ UDPゴシック"/>
                <a:cs typeface="BIZ UDPゴシック"/>
              </a:rPr>
              <a:t>出典 </a:t>
            </a:r>
            <a:r>
              <a:rPr sz="750" spc="130" dirty="0">
                <a:solidFill>
                  <a:srgbClr val="231F20"/>
                </a:solidFill>
                <a:latin typeface="Arial"/>
                <a:cs typeface="Arial"/>
              </a:rPr>
              <a:t>: </a:t>
            </a:r>
            <a:r>
              <a:rPr sz="700" spc="5" dirty="0">
                <a:solidFill>
                  <a:srgbClr val="231F20"/>
                </a:solidFill>
                <a:latin typeface="BIZ UDPゴシック"/>
                <a:cs typeface="BIZ UDPゴシック"/>
              </a:rPr>
              <a:t>日本高血圧学会高血圧治療ガイドライン作成委員会編 </a:t>
            </a:r>
            <a:r>
              <a:rPr sz="750" spc="130" dirty="0">
                <a:solidFill>
                  <a:srgbClr val="231F20"/>
                </a:solidFill>
                <a:latin typeface="Arial"/>
                <a:cs typeface="Arial"/>
              </a:rPr>
              <a:t>; </a:t>
            </a:r>
            <a:r>
              <a:rPr sz="700" dirty="0">
                <a:solidFill>
                  <a:srgbClr val="231F20"/>
                </a:solidFill>
                <a:latin typeface="BIZ UDPゴシック"/>
                <a:cs typeface="BIZ UDPゴシック"/>
              </a:rPr>
              <a:t>高血圧治療ガイドライン</a:t>
            </a:r>
            <a:r>
              <a:rPr lang="en-US" altLang="ja-JP" sz="750" spc="-10" dirty="0">
                <a:solidFill>
                  <a:srgbClr val="231F20"/>
                </a:solidFill>
                <a:latin typeface="Arial"/>
                <a:cs typeface="Arial"/>
              </a:rPr>
              <a:t>2025</a:t>
            </a:r>
            <a:r>
              <a:rPr lang="ja-JP" altLang="en-US" sz="750" spc="-10" dirty="0">
                <a:solidFill>
                  <a:srgbClr val="231F20"/>
                </a:solidFill>
                <a:latin typeface="Arial"/>
                <a:cs typeface="Arial"/>
              </a:rPr>
              <a:t>など</a:t>
            </a:r>
            <a:endParaRPr sz="750" dirty="0">
              <a:latin typeface="Arial"/>
              <a:cs typeface="Arial"/>
            </a:endParaRPr>
          </a:p>
        </p:txBody>
      </p:sp>
      <p:sp>
        <p:nvSpPr>
          <p:cNvPr id="24" name="object 24"/>
          <p:cNvSpPr txBox="1"/>
          <p:nvPr/>
        </p:nvSpPr>
        <p:spPr>
          <a:xfrm>
            <a:off x="581285" y="874293"/>
            <a:ext cx="564515" cy="238760"/>
          </a:xfrm>
          <a:prstGeom prst="rect">
            <a:avLst/>
          </a:prstGeom>
        </p:spPr>
        <p:txBody>
          <a:bodyPr vert="horz" wrap="square" lIns="0" tIns="12700" rIns="0" bIns="0" rtlCol="0">
            <a:spAutoFit/>
          </a:bodyPr>
          <a:lstStyle/>
          <a:p>
            <a:pPr marL="12700">
              <a:lnSpc>
                <a:spcPct val="100000"/>
              </a:lnSpc>
              <a:spcBef>
                <a:spcPts val="100"/>
              </a:spcBef>
            </a:pPr>
            <a:r>
              <a:rPr sz="1400" b="1" spc="-20" dirty="0">
                <a:solidFill>
                  <a:srgbClr val="6F60AA"/>
                </a:solidFill>
                <a:latin typeface="Microsoft JhengHei"/>
                <a:cs typeface="Microsoft JhengHei"/>
              </a:rPr>
              <a:t>高血圧</a:t>
            </a:r>
            <a:endParaRPr sz="1400">
              <a:latin typeface="Microsoft JhengHei"/>
              <a:cs typeface="Microsoft JhengHei"/>
            </a:endParaRPr>
          </a:p>
        </p:txBody>
      </p:sp>
      <p:grpSp>
        <p:nvGrpSpPr>
          <p:cNvPr id="25" name="object 25"/>
          <p:cNvGrpSpPr/>
          <p:nvPr/>
        </p:nvGrpSpPr>
        <p:grpSpPr>
          <a:xfrm>
            <a:off x="4641850" y="6608027"/>
            <a:ext cx="507365" cy="507365"/>
            <a:chOff x="4457928" y="6690309"/>
            <a:chExt cx="507365" cy="507365"/>
          </a:xfrm>
        </p:grpSpPr>
        <p:sp>
          <p:nvSpPr>
            <p:cNvPr id="26" name="object 26"/>
            <p:cNvSpPr/>
            <p:nvPr/>
          </p:nvSpPr>
          <p:spPr>
            <a:xfrm>
              <a:off x="4457928" y="6690309"/>
              <a:ext cx="507365" cy="507365"/>
            </a:xfrm>
            <a:custGeom>
              <a:avLst/>
              <a:gdLst/>
              <a:ahLst/>
              <a:cxnLst/>
              <a:rect l="l" t="t" r="r" b="b"/>
              <a:pathLst>
                <a:path w="507364" h="507365">
                  <a:moveTo>
                    <a:pt x="506818" y="0"/>
                  </a:moveTo>
                  <a:lnTo>
                    <a:pt x="0" y="0"/>
                  </a:lnTo>
                  <a:lnTo>
                    <a:pt x="0" y="506818"/>
                  </a:lnTo>
                  <a:lnTo>
                    <a:pt x="506818" y="506818"/>
                  </a:lnTo>
                  <a:lnTo>
                    <a:pt x="506818" y="0"/>
                  </a:lnTo>
                  <a:close/>
                </a:path>
              </a:pathLst>
            </a:custGeom>
            <a:solidFill>
              <a:srgbClr val="FFFFFF"/>
            </a:solidFill>
          </p:spPr>
          <p:txBody>
            <a:bodyPr wrap="square" lIns="0" tIns="0" rIns="0" bIns="0" rtlCol="0"/>
            <a:lstStyle/>
            <a:p>
              <a:endParaRPr/>
            </a:p>
          </p:txBody>
        </p:sp>
        <p:sp>
          <p:nvSpPr>
            <p:cNvPr id="27" name="object 27"/>
            <p:cNvSpPr/>
            <p:nvPr/>
          </p:nvSpPr>
          <p:spPr>
            <a:xfrm>
              <a:off x="4507369" y="6739712"/>
              <a:ext cx="408305" cy="86995"/>
            </a:xfrm>
            <a:custGeom>
              <a:avLst/>
              <a:gdLst/>
              <a:ahLst/>
              <a:cxnLst/>
              <a:rect l="l" t="t" r="r" b="b"/>
              <a:pathLst>
                <a:path w="408304" h="86995">
                  <a:moveTo>
                    <a:pt x="61810" y="24777"/>
                  </a:moveTo>
                  <a:lnTo>
                    <a:pt x="24726" y="24777"/>
                  </a:lnTo>
                  <a:lnTo>
                    <a:pt x="24726" y="37109"/>
                  </a:lnTo>
                  <a:lnTo>
                    <a:pt x="24726" y="49479"/>
                  </a:lnTo>
                  <a:lnTo>
                    <a:pt x="24726" y="61836"/>
                  </a:lnTo>
                  <a:lnTo>
                    <a:pt x="61810" y="61836"/>
                  </a:lnTo>
                  <a:lnTo>
                    <a:pt x="61810" y="49479"/>
                  </a:lnTo>
                  <a:lnTo>
                    <a:pt x="61810" y="37134"/>
                  </a:lnTo>
                  <a:lnTo>
                    <a:pt x="61810" y="24777"/>
                  </a:lnTo>
                  <a:close/>
                </a:path>
                <a:path w="408304" h="86995">
                  <a:moveTo>
                    <a:pt x="86563" y="24777"/>
                  </a:moveTo>
                  <a:lnTo>
                    <a:pt x="74193" y="24777"/>
                  </a:lnTo>
                  <a:lnTo>
                    <a:pt x="74193" y="37109"/>
                  </a:lnTo>
                  <a:lnTo>
                    <a:pt x="74193" y="49479"/>
                  </a:lnTo>
                  <a:lnTo>
                    <a:pt x="74193" y="61823"/>
                  </a:lnTo>
                  <a:lnTo>
                    <a:pt x="74193" y="74168"/>
                  </a:lnTo>
                  <a:lnTo>
                    <a:pt x="12382" y="74168"/>
                  </a:lnTo>
                  <a:lnTo>
                    <a:pt x="12382" y="24777"/>
                  </a:lnTo>
                  <a:lnTo>
                    <a:pt x="0" y="24777"/>
                  </a:lnTo>
                  <a:lnTo>
                    <a:pt x="0" y="86563"/>
                  </a:lnTo>
                  <a:lnTo>
                    <a:pt x="86550" y="86563"/>
                  </a:lnTo>
                  <a:lnTo>
                    <a:pt x="86550" y="74218"/>
                  </a:lnTo>
                  <a:lnTo>
                    <a:pt x="86563" y="61836"/>
                  </a:lnTo>
                  <a:lnTo>
                    <a:pt x="86563" y="49479"/>
                  </a:lnTo>
                  <a:lnTo>
                    <a:pt x="86563" y="37134"/>
                  </a:lnTo>
                  <a:lnTo>
                    <a:pt x="86563" y="24777"/>
                  </a:lnTo>
                  <a:close/>
                </a:path>
                <a:path w="408304" h="86995">
                  <a:moveTo>
                    <a:pt x="86563" y="12395"/>
                  </a:moveTo>
                  <a:lnTo>
                    <a:pt x="86550" y="0"/>
                  </a:lnTo>
                  <a:lnTo>
                    <a:pt x="0" y="0"/>
                  </a:lnTo>
                  <a:lnTo>
                    <a:pt x="0" y="12395"/>
                  </a:lnTo>
                  <a:lnTo>
                    <a:pt x="0" y="24765"/>
                  </a:lnTo>
                  <a:lnTo>
                    <a:pt x="12382" y="24765"/>
                  </a:lnTo>
                  <a:lnTo>
                    <a:pt x="12382" y="12395"/>
                  </a:lnTo>
                  <a:lnTo>
                    <a:pt x="74193" y="12395"/>
                  </a:lnTo>
                  <a:lnTo>
                    <a:pt x="74193" y="24765"/>
                  </a:lnTo>
                  <a:lnTo>
                    <a:pt x="86563" y="24765"/>
                  </a:lnTo>
                  <a:lnTo>
                    <a:pt x="86563" y="12395"/>
                  </a:lnTo>
                  <a:close/>
                </a:path>
                <a:path w="408304" h="86995">
                  <a:moveTo>
                    <a:pt x="111252" y="37109"/>
                  </a:moveTo>
                  <a:lnTo>
                    <a:pt x="98894" y="37109"/>
                  </a:lnTo>
                  <a:lnTo>
                    <a:pt x="98894" y="49479"/>
                  </a:lnTo>
                  <a:lnTo>
                    <a:pt x="111252" y="49479"/>
                  </a:lnTo>
                  <a:lnTo>
                    <a:pt x="111252" y="37109"/>
                  </a:lnTo>
                  <a:close/>
                </a:path>
                <a:path w="408304" h="86995">
                  <a:moveTo>
                    <a:pt x="111252" y="0"/>
                  </a:moveTo>
                  <a:lnTo>
                    <a:pt x="98894" y="0"/>
                  </a:lnTo>
                  <a:lnTo>
                    <a:pt x="98894" y="12395"/>
                  </a:lnTo>
                  <a:lnTo>
                    <a:pt x="98894" y="24765"/>
                  </a:lnTo>
                  <a:lnTo>
                    <a:pt x="111252" y="24765"/>
                  </a:lnTo>
                  <a:lnTo>
                    <a:pt x="111252" y="12395"/>
                  </a:lnTo>
                  <a:lnTo>
                    <a:pt x="111252" y="0"/>
                  </a:lnTo>
                  <a:close/>
                </a:path>
                <a:path w="408304" h="86995">
                  <a:moveTo>
                    <a:pt x="123647" y="24777"/>
                  </a:moveTo>
                  <a:lnTo>
                    <a:pt x="111264" y="24777"/>
                  </a:lnTo>
                  <a:lnTo>
                    <a:pt x="111264" y="37134"/>
                  </a:lnTo>
                  <a:lnTo>
                    <a:pt x="123647" y="37134"/>
                  </a:lnTo>
                  <a:lnTo>
                    <a:pt x="123647" y="24777"/>
                  </a:lnTo>
                  <a:close/>
                </a:path>
                <a:path w="408304" h="86995">
                  <a:moveTo>
                    <a:pt x="160705" y="12395"/>
                  </a:moveTo>
                  <a:lnTo>
                    <a:pt x="135978" y="12395"/>
                  </a:lnTo>
                  <a:lnTo>
                    <a:pt x="135978" y="0"/>
                  </a:lnTo>
                  <a:lnTo>
                    <a:pt x="123609" y="0"/>
                  </a:lnTo>
                  <a:lnTo>
                    <a:pt x="123609" y="12395"/>
                  </a:lnTo>
                  <a:lnTo>
                    <a:pt x="123609" y="24765"/>
                  </a:lnTo>
                  <a:lnTo>
                    <a:pt x="160705" y="24765"/>
                  </a:lnTo>
                  <a:lnTo>
                    <a:pt x="160705" y="12395"/>
                  </a:lnTo>
                  <a:close/>
                </a:path>
                <a:path w="408304" h="86995">
                  <a:moveTo>
                    <a:pt x="185432" y="24777"/>
                  </a:moveTo>
                  <a:lnTo>
                    <a:pt x="160693" y="24777"/>
                  </a:lnTo>
                  <a:lnTo>
                    <a:pt x="160693" y="37109"/>
                  </a:lnTo>
                  <a:lnTo>
                    <a:pt x="148374" y="37109"/>
                  </a:lnTo>
                  <a:lnTo>
                    <a:pt x="148374" y="24777"/>
                  </a:lnTo>
                  <a:lnTo>
                    <a:pt x="135978" y="24777"/>
                  </a:lnTo>
                  <a:lnTo>
                    <a:pt x="135978" y="37134"/>
                  </a:lnTo>
                  <a:lnTo>
                    <a:pt x="148361" y="37134"/>
                  </a:lnTo>
                  <a:lnTo>
                    <a:pt x="148361" y="49479"/>
                  </a:lnTo>
                  <a:lnTo>
                    <a:pt x="135978" y="49479"/>
                  </a:lnTo>
                  <a:lnTo>
                    <a:pt x="135978" y="61823"/>
                  </a:lnTo>
                  <a:lnTo>
                    <a:pt x="111264" y="61823"/>
                  </a:lnTo>
                  <a:lnTo>
                    <a:pt x="111264" y="74218"/>
                  </a:lnTo>
                  <a:lnTo>
                    <a:pt x="135978" y="74218"/>
                  </a:lnTo>
                  <a:lnTo>
                    <a:pt x="135978" y="61836"/>
                  </a:lnTo>
                  <a:lnTo>
                    <a:pt x="148361" y="61836"/>
                  </a:lnTo>
                  <a:lnTo>
                    <a:pt x="148361" y="74218"/>
                  </a:lnTo>
                  <a:lnTo>
                    <a:pt x="160731" y="74218"/>
                  </a:lnTo>
                  <a:lnTo>
                    <a:pt x="160731" y="61823"/>
                  </a:lnTo>
                  <a:lnTo>
                    <a:pt x="160705" y="49479"/>
                  </a:lnTo>
                  <a:lnTo>
                    <a:pt x="160731" y="37134"/>
                  </a:lnTo>
                  <a:lnTo>
                    <a:pt x="185432" y="37134"/>
                  </a:lnTo>
                  <a:lnTo>
                    <a:pt x="185432" y="24777"/>
                  </a:lnTo>
                  <a:close/>
                </a:path>
                <a:path w="408304" h="86995">
                  <a:moveTo>
                    <a:pt x="185432" y="0"/>
                  </a:moveTo>
                  <a:lnTo>
                    <a:pt x="173062" y="0"/>
                  </a:lnTo>
                  <a:lnTo>
                    <a:pt x="173062" y="12395"/>
                  </a:lnTo>
                  <a:lnTo>
                    <a:pt x="173062" y="24765"/>
                  </a:lnTo>
                  <a:lnTo>
                    <a:pt x="185432" y="24765"/>
                  </a:lnTo>
                  <a:lnTo>
                    <a:pt x="185432" y="12395"/>
                  </a:lnTo>
                  <a:lnTo>
                    <a:pt x="185432" y="0"/>
                  </a:lnTo>
                  <a:close/>
                </a:path>
                <a:path w="408304" h="86995">
                  <a:moveTo>
                    <a:pt x="210134" y="24777"/>
                  </a:moveTo>
                  <a:lnTo>
                    <a:pt x="197777" y="24777"/>
                  </a:lnTo>
                  <a:lnTo>
                    <a:pt x="197777" y="37134"/>
                  </a:lnTo>
                  <a:lnTo>
                    <a:pt x="210134" y="37134"/>
                  </a:lnTo>
                  <a:lnTo>
                    <a:pt x="210134" y="24777"/>
                  </a:lnTo>
                  <a:close/>
                </a:path>
                <a:path w="408304" h="86995">
                  <a:moveTo>
                    <a:pt x="222491" y="49479"/>
                  </a:moveTo>
                  <a:lnTo>
                    <a:pt x="197777" y="49479"/>
                  </a:lnTo>
                  <a:lnTo>
                    <a:pt x="197777" y="61823"/>
                  </a:lnTo>
                  <a:lnTo>
                    <a:pt x="185432" y="61823"/>
                  </a:lnTo>
                  <a:lnTo>
                    <a:pt x="185432" y="74218"/>
                  </a:lnTo>
                  <a:lnTo>
                    <a:pt x="210146" y="74218"/>
                  </a:lnTo>
                  <a:lnTo>
                    <a:pt x="210146" y="61836"/>
                  </a:lnTo>
                  <a:lnTo>
                    <a:pt x="222491" y="61836"/>
                  </a:lnTo>
                  <a:lnTo>
                    <a:pt x="222491" y="49479"/>
                  </a:lnTo>
                  <a:close/>
                </a:path>
                <a:path w="408304" h="86995">
                  <a:moveTo>
                    <a:pt x="259613" y="24777"/>
                  </a:moveTo>
                  <a:lnTo>
                    <a:pt x="247243" y="24777"/>
                  </a:lnTo>
                  <a:lnTo>
                    <a:pt x="247243" y="37109"/>
                  </a:lnTo>
                  <a:lnTo>
                    <a:pt x="222542" y="37109"/>
                  </a:lnTo>
                  <a:lnTo>
                    <a:pt x="222542" y="49479"/>
                  </a:lnTo>
                  <a:lnTo>
                    <a:pt x="234886" y="49479"/>
                  </a:lnTo>
                  <a:lnTo>
                    <a:pt x="234886" y="61823"/>
                  </a:lnTo>
                  <a:lnTo>
                    <a:pt x="222542" y="61823"/>
                  </a:lnTo>
                  <a:lnTo>
                    <a:pt x="222542" y="74218"/>
                  </a:lnTo>
                  <a:lnTo>
                    <a:pt x="247256" y="74218"/>
                  </a:lnTo>
                  <a:lnTo>
                    <a:pt x="247256" y="61836"/>
                  </a:lnTo>
                  <a:lnTo>
                    <a:pt x="247256" y="49479"/>
                  </a:lnTo>
                  <a:lnTo>
                    <a:pt x="247256" y="37134"/>
                  </a:lnTo>
                  <a:lnTo>
                    <a:pt x="259613" y="37134"/>
                  </a:lnTo>
                  <a:lnTo>
                    <a:pt x="259613" y="24777"/>
                  </a:lnTo>
                  <a:close/>
                </a:path>
                <a:path w="408304" h="86995">
                  <a:moveTo>
                    <a:pt x="296659" y="24777"/>
                  </a:moveTo>
                  <a:lnTo>
                    <a:pt x="271945" y="24777"/>
                  </a:lnTo>
                  <a:lnTo>
                    <a:pt x="271945" y="37109"/>
                  </a:lnTo>
                  <a:lnTo>
                    <a:pt x="271945" y="49479"/>
                  </a:lnTo>
                  <a:lnTo>
                    <a:pt x="271945" y="61823"/>
                  </a:lnTo>
                  <a:lnTo>
                    <a:pt x="271945" y="74218"/>
                  </a:lnTo>
                  <a:lnTo>
                    <a:pt x="284327" y="74218"/>
                  </a:lnTo>
                  <a:lnTo>
                    <a:pt x="284327" y="61836"/>
                  </a:lnTo>
                  <a:lnTo>
                    <a:pt x="284327" y="49479"/>
                  </a:lnTo>
                  <a:lnTo>
                    <a:pt x="296659" y="49479"/>
                  </a:lnTo>
                  <a:lnTo>
                    <a:pt x="296659" y="37134"/>
                  </a:lnTo>
                  <a:lnTo>
                    <a:pt x="296659" y="24777"/>
                  </a:lnTo>
                  <a:close/>
                </a:path>
                <a:path w="408304" h="86995">
                  <a:moveTo>
                    <a:pt x="296697" y="0"/>
                  </a:moveTo>
                  <a:lnTo>
                    <a:pt x="222542" y="0"/>
                  </a:lnTo>
                  <a:lnTo>
                    <a:pt x="222542" y="12395"/>
                  </a:lnTo>
                  <a:lnTo>
                    <a:pt x="222542" y="24765"/>
                  </a:lnTo>
                  <a:lnTo>
                    <a:pt x="234911" y="24765"/>
                  </a:lnTo>
                  <a:lnTo>
                    <a:pt x="234911" y="12395"/>
                  </a:lnTo>
                  <a:lnTo>
                    <a:pt x="284327" y="12395"/>
                  </a:lnTo>
                  <a:lnTo>
                    <a:pt x="284327" y="24765"/>
                  </a:lnTo>
                  <a:lnTo>
                    <a:pt x="296684" y="24765"/>
                  </a:lnTo>
                  <a:lnTo>
                    <a:pt x="296684" y="12395"/>
                  </a:lnTo>
                  <a:lnTo>
                    <a:pt x="296697" y="0"/>
                  </a:lnTo>
                  <a:close/>
                </a:path>
                <a:path w="408304" h="86995">
                  <a:moveTo>
                    <a:pt x="309079" y="49479"/>
                  </a:moveTo>
                  <a:lnTo>
                    <a:pt x="296697" y="49479"/>
                  </a:lnTo>
                  <a:lnTo>
                    <a:pt x="296697" y="61823"/>
                  </a:lnTo>
                  <a:lnTo>
                    <a:pt x="296697" y="74218"/>
                  </a:lnTo>
                  <a:lnTo>
                    <a:pt x="309079" y="74218"/>
                  </a:lnTo>
                  <a:lnTo>
                    <a:pt x="309079" y="61836"/>
                  </a:lnTo>
                  <a:lnTo>
                    <a:pt x="309079" y="49479"/>
                  </a:lnTo>
                  <a:close/>
                </a:path>
                <a:path w="408304" h="86995">
                  <a:moveTo>
                    <a:pt x="333781" y="24777"/>
                  </a:moveTo>
                  <a:lnTo>
                    <a:pt x="321411" y="24777"/>
                  </a:lnTo>
                  <a:lnTo>
                    <a:pt x="321411" y="37109"/>
                  </a:lnTo>
                  <a:lnTo>
                    <a:pt x="321411" y="49479"/>
                  </a:lnTo>
                  <a:lnTo>
                    <a:pt x="321411" y="61823"/>
                  </a:lnTo>
                  <a:lnTo>
                    <a:pt x="321411" y="74218"/>
                  </a:lnTo>
                  <a:lnTo>
                    <a:pt x="333781" y="74218"/>
                  </a:lnTo>
                  <a:lnTo>
                    <a:pt x="333781" y="37109"/>
                  </a:lnTo>
                  <a:lnTo>
                    <a:pt x="333781" y="24777"/>
                  </a:lnTo>
                  <a:close/>
                </a:path>
                <a:path w="408304" h="86995">
                  <a:moveTo>
                    <a:pt x="383209" y="24777"/>
                  </a:moveTo>
                  <a:lnTo>
                    <a:pt x="346113" y="24777"/>
                  </a:lnTo>
                  <a:lnTo>
                    <a:pt x="346113" y="37109"/>
                  </a:lnTo>
                  <a:lnTo>
                    <a:pt x="346113" y="49479"/>
                  </a:lnTo>
                  <a:lnTo>
                    <a:pt x="346113" y="61836"/>
                  </a:lnTo>
                  <a:lnTo>
                    <a:pt x="383209" y="61836"/>
                  </a:lnTo>
                  <a:lnTo>
                    <a:pt x="383209" y="49479"/>
                  </a:lnTo>
                  <a:lnTo>
                    <a:pt x="383209" y="37134"/>
                  </a:lnTo>
                  <a:lnTo>
                    <a:pt x="383209" y="24777"/>
                  </a:lnTo>
                  <a:close/>
                </a:path>
                <a:path w="408304" h="86995">
                  <a:moveTo>
                    <a:pt x="407974" y="24777"/>
                  </a:moveTo>
                  <a:lnTo>
                    <a:pt x="395579" y="24777"/>
                  </a:lnTo>
                  <a:lnTo>
                    <a:pt x="395579" y="37109"/>
                  </a:lnTo>
                  <a:lnTo>
                    <a:pt x="395579" y="49479"/>
                  </a:lnTo>
                  <a:lnTo>
                    <a:pt x="395579" y="61823"/>
                  </a:lnTo>
                  <a:lnTo>
                    <a:pt x="395579" y="74218"/>
                  </a:lnTo>
                  <a:lnTo>
                    <a:pt x="407974" y="74218"/>
                  </a:lnTo>
                  <a:lnTo>
                    <a:pt x="407974" y="37109"/>
                  </a:lnTo>
                  <a:lnTo>
                    <a:pt x="407974" y="24777"/>
                  </a:lnTo>
                  <a:close/>
                </a:path>
                <a:path w="408304" h="86995">
                  <a:moveTo>
                    <a:pt x="407974" y="12395"/>
                  </a:moveTo>
                  <a:lnTo>
                    <a:pt x="407962" y="0"/>
                  </a:lnTo>
                  <a:lnTo>
                    <a:pt x="321411" y="0"/>
                  </a:lnTo>
                  <a:lnTo>
                    <a:pt x="321411" y="12395"/>
                  </a:lnTo>
                  <a:lnTo>
                    <a:pt x="321411" y="24765"/>
                  </a:lnTo>
                  <a:lnTo>
                    <a:pt x="333781" y="24765"/>
                  </a:lnTo>
                  <a:lnTo>
                    <a:pt x="333781" y="12395"/>
                  </a:lnTo>
                  <a:lnTo>
                    <a:pt x="395579" y="12395"/>
                  </a:lnTo>
                  <a:lnTo>
                    <a:pt x="395579" y="24765"/>
                  </a:lnTo>
                  <a:lnTo>
                    <a:pt x="407974" y="24765"/>
                  </a:lnTo>
                  <a:lnTo>
                    <a:pt x="407974" y="12395"/>
                  </a:lnTo>
                  <a:close/>
                </a:path>
              </a:pathLst>
            </a:custGeom>
            <a:solidFill>
              <a:srgbClr val="231F20"/>
            </a:solidFill>
          </p:spPr>
          <p:txBody>
            <a:bodyPr wrap="square" lIns="0" tIns="0" rIns="0" bIns="0" rtlCol="0"/>
            <a:lstStyle/>
            <a:p>
              <a:endParaRPr/>
            </a:p>
          </p:txBody>
        </p:sp>
        <p:sp>
          <p:nvSpPr>
            <p:cNvPr id="28" name="object 28"/>
            <p:cNvSpPr/>
            <p:nvPr/>
          </p:nvSpPr>
          <p:spPr>
            <a:xfrm>
              <a:off x="4606264" y="6820078"/>
              <a:ext cx="309245" cy="0"/>
            </a:xfrm>
            <a:custGeom>
              <a:avLst/>
              <a:gdLst/>
              <a:ahLst/>
              <a:cxnLst/>
              <a:rect l="l" t="t" r="r" b="b"/>
              <a:pathLst>
                <a:path w="309245">
                  <a:moveTo>
                    <a:pt x="0" y="0"/>
                  </a:moveTo>
                  <a:lnTo>
                    <a:pt x="309067" y="0"/>
                  </a:lnTo>
                </a:path>
              </a:pathLst>
            </a:custGeom>
            <a:ln w="12395">
              <a:solidFill>
                <a:srgbClr val="231F20"/>
              </a:solidFill>
              <a:prstDash val="sysDot"/>
            </a:ln>
          </p:spPr>
          <p:txBody>
            <a:bodyPr wrap="square" lIns="0" tIns="0" rIns="0" bIns="0" rtlCol="0"/>
            <a:lstStyle/>
            <a:p>
              <a:endParaRPr/>
            </a:p>
          </p:txBody>
        </p:sp>
        <p:sp>
          <p:nvSpPr>
            <p:cNvPr id="29" name="object 29"/>
            <p:cNvSpPr/>
            <p:nvPr/>
          </p:nvSpPr>
          <p:spPr>
            <a:xfrm>
              <a:off x="4507369" y="6826288"/>
              <a:ext cx="408305" cy="111760"/>
            </a:xfrm>
            <a:custGeom>
              <a:avLst/>
              <a:gdLst/>
              <a:ahLst/>
              <a:cxnLst/>
              <a:rect l="l" t="t" r="r" b="b"/>
              <a:pathLst>
                <a:path w="408304" h="111759">
                  <a:moveTo>
                    <a:pt x="37096" y="86525"/>
                  </a:moveTo>
                  <a:lnTo>
                    <a:pt x="0" y="86525"/>
                  </a:lnTo>
                  <a:lnTo>
                    <a:pt x="0" y="98907"/>
                  </a:lnTo>
                  <a:lnTo>
                    <a:pt x="12357" y="98907"/>
                  </a:lnTo>
                  <a:lnTo>
                    <a:pt x="12357" y="111239"/>
                  </a:lnTo>
                  <a:lnTo>
                    <a:pt x="24739" y="111239"/>
                  </a:lnTo>
                  <a:lnTo>
                    <a:pt x="24739" y="98907"/>
                  </a:lnTo>
                  <a:lnTo>
                    <a:pt x="37096" y="98907"/>
                  </a:lnTo>
                  <a:lnTo>
                    <a:pt x="37096" y="86525"/>
                  </a:lnTo>
                  <a:close/>
                </a:path>
                <a:path w="408304" h="111759">
                  <a:moveTo>
                    <a:pt x="148374" y="0"/>
                  </a:moveTo>
                  <a:lnTo>
                    <a:pt x="135978" y="0"/>
                  </a:lnTo>
                  <a:lnTo>
                    <a:pt x="135978" y="12357"/>
                  </a:lnTo>
                  <a:lnTo>
                    <a:pt x="123609" y="12357"/>
                  </a:lnTo>
                  <a:lnTo>
                    <a:pt x="123609" y="24714"/>
                  </a:lnTo>
                  <a:lnTo>
                    <a:pt x="123609" y="37071"/>
                  </a:lnTo>
                  <a:lnTo>
                    <a:pt x="111252" y="37071"/>
                  </a:lnTo>
                  <a:lnTo>
                    <a:pt x="111252" y="24714"/>
                  </a:lnTo>
                  <a:lnTo>
                    <a:pt x="98907" y="24714"/>
                  </a:lnTo>
                  <a:lnTo>
                    <a:pt x="98907" y="12357"/>
                  </a:lnTo>
                  <a:lnTo>
                    <a:pt x="123609" y="12357"/>
                  </a:lnTo>
                  <a:lnTo>
                    <a:pt x="123609" y="0"/>
                  </a:lnTo>
                  <a:lnTo>
                    <a:pt x="98894" y="0"/>
                  </a:lnTo>
                  <a:lnTo>
                    <a:pt x="98894" y="12357"/>
                  </a:lnTo>
                  <a:lnTo>
                    <a:pt x="98894" y="49453"/>
                  </a:lnTo>
                  <a:lnTo>
                    <a:pt x="98894" y="61760"/>
                  </a:lnTo>
                  <a:lnTo>
                    <a:pt x="98894" y="74155"/>
                  </a:lnTo>
                  <a:lnTo>
                    <a:pt x="86563" y="74155"/>
                  </a:lnTo>
                  <a:lnTo>
                    <a:pt x="86563" y="61760"/>
                  </a:lnTo>
                  <a:lnTo>
                    <a:pt x="74193" y="61760"/>
                  </a:lnTo>
                  <a:lnTo>
                    <a:pt x="74193" y="74155"/>
                  </a:lnTo>
                  <a:lnTo>
                    <a:pt x="86525" y="74155"/>
                  </a:lnTo>
                  <a:lnTo>
                    <a:pt x="86525" y="86525"/>
                  </a:lnTo>
                  <a:lnTo>
                    <a:pt x="49466" y="86525"/>
                  </a:lnTo>
                  <a:lnTo>
                    <a:pt x="49466" y="74155"/>
                  </a:lnTo>
                  <a:lnTo>
                    <a:pt x="61798" y="74155"/>
                  </a:lnTo>
                  <a:lnTo>
                    <a:pt x="61798" y="61810"/>
                  </a:lnTo>
                  <a:lnTo>
                    <a:pt x="74155" y="61810"/>
                  </a:lnTo>
                  <a:lnTo>
                    <a:pt x="74155" y="49453"/>
                  </a:lnTo>
                  <a:lnTo>
                    <a:pt x="98894" y="49453"/>
                  </a:lnTo>
                  <a:lnTo>
                    <a:pt x="98894" y="12357"/>
                  </a:lnTo>
                  <a:lnTo>
                    <a:pt x="86525" y="12357"/>
                  </a:lnTo>
                  <a:lnTo>
                    <a:pt x="86525" y="24726"/>
                  </a:lnTo>
                  <a:lnTo>
                    <a:pt x="86525" y="37071"/>
                  </a:lnTo>
                  <a:lnTo>
                    <a:pt x="74206" y="37071"/>
                  </a:lnTo>
                  <a:lnTo>
                    <a:pt x="74206" y="24726"/>
                  </a:lnTo>
                  <a:lnTo>
                    <a:pt x="86525" y="24726"/>
                  </a:lnTo>
                  <a:lnTo>
                    <a:pt x="86525" y="12357"/>
                  </a:lnTo>
                  <a:lnTo>
                    <a:pt x="61810" y="12357"/>
                  </a:lnTo>
                  <a:lnTo>
                    <a:pt x="61810" y="24714"/>
                  </a:lnTo>
                  <a:lnTo>
                    <a:pt x="61810" y="37071"/>
                  </a:lnTo>
                  <a:lnTo>
                    <a:pt x="61810" y="49428"/>
                  </a:lnTo>
                  <a:lnTo>
                    <a:pt x="49441" y="49428"/>
                  </a:lnTo>
                  <a:lnTo>
                    <a:pt x="49441" y="61760"/>
                  </a:lnTo>
                  <a:lnTo>
                    <a:pt x="37096" y="61760"/>
                  </a:lnTo>
                  <a:lnTo>
                    <a:pt x="37096" y="49453"/>
                  </a:lnTo>
                  <a:lnTo>
                    <a:pt x="37096" y="37071"/>
                  </a:lnTo>
                  <a:lnTo>
                    <a:pt x="24726" y="37071"/>
                  </a:lnTo>
                  <a:lnTo>
                    <a:pt x="24726" y="49428"/>
                  </a:lnTo>
                  <a:lnTo>
                    <a:pt x="12382" y="49428"/>
                  </a:lnTo>
                  <a:lnTo>
                    <a:pt x="12382" y="37071"/>
                  </a:lnTo>
                  <a:lnTo>
                    <a:pt x="24726" y="37071"/>
                  </a:lnTo>
                  <a:lnTo>
                    <a:pt x="24726" y="24726"/>
                  </a:lnTo>
                  <a:lnTo>
                    <a:pt x="37096" y="24726"/>
                  </a:lnTo>
                  <a:lnTo>
                    <a:pt x="37096" y="37071"/>
                  </a:lnTo>
                  <a:lnTo>
                    <a:pt x="49466" y="37071"/>
                  </a:lnTo>
                  <a:lnTo>
                    <a:pt x="49466" y="24714"/>
                  </a:lnTo>
                  <a:lnTo>
                    <a:pt x="49441" y="12357"/>
                  </a:lnTo>
                  <a:lnTo>
                    <a:pt x="24726" y="12357"/>
                  </a:lnTo>
                  <a:lnTo>
                    <a:pt x="24726" y="24714"/>
                  </a:lnTo>
                  <a:lnTo>
                    <a:pt x="12382" y="24714"/>
                  </a:lnTo>
                  <a:lnTo>
                    <a:pt x="12382" y="12357"/>
                  </a:lnTo>
                  <a:lnTo>
                    <a:pt x="0" y="12357"/>
                  </a:lnTo>
                  <a:lnTo>
                    <a:pt x="0" y="24714"/>
                  </a:lnTo>
                  <a:lnTo>
                    <a:pt x="0" y="37071"/>
                  </a:lnTo>
                  <a:lnTo>
                    <a:pt x="0" y="49428"/>
                  </a:lnTo>
                  <a:lnTo>
                    <a:pt x="0" y="61810"/>
                  </a:lnTo>
                  <a:lnTo>
                    <a:pt x="12357" y="61810"/>
                  </a:lnTo>
                  <a:lnTo>
                    <a:pt x="12357" y="74155"/>
                  </a:lnTo>
                  <a:lnTo>
                    <a:pt x="37096" y="74155"/>
                  </a:lnTo>
                  <a:lnTo>
                    <a:pt x="37096" y="86525"/>
                  </a:lnTo>
                  <a:lnTo>
                    <a:pt x="49441" y="86525"/>
                  </a:lnTo>
                  <a:lnTo>
                    <a:pt x="49441" y="98869"/>
                  </a:lnTo>
                  <a:lnTo>
                    <a:pt x="49441" y="111239"/>
                  </a:lnTo>
                  <a:lnTo>
                    <a:pt x="61798" y="111239"/>
                  </a:lnTo>
                  <a:lnTo>
                    <a:pt x="61798" y="98907"/>
                  </a:lnTo>
                  <a:lnTo>
                    <a:pt x="111226" y="98907"/>
                  </a:lnTo>
                  <a:lnTo>
                    <a:pt x="111226" y="86525"/>
                  </a:lnTo>
                  <a:lnTo>
                    <a:pt x="98907" y="86525"/>
                  </a:lnTo>
                  <a:lnTo>
                    <a:pt x="98907" y="74155"/>
                  </a:lnTo>
                  <a:lnTo>
                    <a:pt x="111252" y="74155"/>
                  </a:lnTo>
                  <a:lnTo>
                    <a:pt x="111252" y="61810"/>
                  </a:lnTo>
                  <a:lnTo>
                    <a:pt x="123609" y="61810"/>
                  </a:lnTo>
                  <a:lnTo>
                    <a:pt x="123609" y="74155"/>
                  </a:lnTo>
                  <a:lnTo>
                    <a:pt x="123609" y="86525"/>
                  </a:lnTo>
                  <a:lnTo>
                    <a:pt x="135978" y="86525"/>
                  </a:lnTo>
                  <a:lnTo>
                    <a:pt x="135978" y="98907"/>
                  </a:lnTo>
                  <a:lnTo>
                    <a:pt x="148374" y="98907"/>
                  </a:lnTo>
                  <a:lnTo>
                    <a:pt x="148374" y="86525"/>
                  </a:lnTo>
                  <a:lnTo>
                    <a:pt x="148323" y="74155"/>
                  </a:lnTo>
                  <a:lnTo>
                    <a:pt x="135978" y="74155"/>
                  </a:lnTo>
                  <a:lnTo>
                    <a:pt x="135978" y="61760"/>
                  </a:lnTo>
                  <a:lnTo>
                    <a:pt x="123609" y="61760"/>
                  </a:lnTo>
                  <a:lnTo>
                    <a:pt x="123609" y="49453"/>
                  </a:lnTo>
                  <a:lnTo>
                    <a:pt x="135978" y="49453"/>
                  </a:lnTo>
                  <a:lnTo>
                    <a:pt x="135978" y="37071"/>
                  </a:lnTo>
                  <a:lnTo>
                    <a:pt x="148323" y="37071"/>
                  </a:lnTo>
                  <a:lnTo>
                    <a:pt x="148323" y="24726"/>
                  </a:lnTo>
                  <a:lnTo>
                    <a:pt x="148323" y="12357"/>
                  </a:lnTo>
                  <a:lnTo>
                    <a:pt x="148374" y="0"/>
                  </a:lnTo>
                  <a:close/>
                </a:path>
                <a:path w="408304" h="111759">
                  <a:moveTo>
                    <a:pt x="222542" y="74155"/>
                  </a:moveTo>
                  <a:lnTo>
                    <a:pt x="210146" y="74155"/>
                  </a:lnTo>
                  <a:lnTo>
                    <a:pt x="210146" y="86525"/>
                  </a:lnTo>
                  <a:lnTo>
                    <a:pt x="222542" y="86525"/>
                  </a:lnTo>
                  <a:lnTo>
                    <a:pt x="222542" y="74155"/>
                  </a:lnTo>
                  <a:close/>
                </a:path>
                <a:path w="408304" h="111759">
                  <a:moveTo>
                    <a:pt x="247256" y="74155"/>
                  </a:moveTo>
                  <a:lnTo>
                    <a:pt x="234886" y="74155"/>
                  </a:lnTo>
                  <a:lnTo>
                    <a:pt x="234886" y="86525"/>
                  </a:lnTo>
                  <a:lnTo>
                    <a:pt x="234886" y="98907"/>
                  </a:lnTo>
                  <a:lnTo>
                    <a:pt x="247256" y="98907"/>
                  </a:lnTo>
                  <a:lnTo>
                    <a:pt x="247256" y="86525"/>
                  </a:lnTo>
                  <a:lnTo>
                    <a:pt x="247256" y="74155"/>
                  </a:lnTo>
                  <a:close/>
                </a:path>
                <a:path w="408304" h="111759">
                  <a:moveTo>
                    <a:pt x="309079" y="0"/>
                  </a:moveTo>
                  <a:lnTo>
                    <a:pt x="296697" y="0"/>
                  </a:lnTo>
                  <a:lnTo>
                    <a:pt x="296697" y="12357"/>
                  </a:lnTo>
                  <a:lnTo>
                    <a:pt x="309079" y="12357"/>
                  </a:lnTo>
                  <a:lnTo>
                    <a:pt x="309079" y="0"/>
                  </a:lnTo>
                  <a:close/>
                </a:path>
                <a:path w="408304" h="111759">
                  <a:moveTo>
                    <a:pt x="333781" y="86525"/>
                  </a:moveTo>
                  <a:lnTo>
                    <a:pt x="321424" y="86525"/>
                  </a:lnTo>
                  <a:lnTo>
                    <a:pt x="321424" y="74155"/>
                  </a:lnTo>
                  <a:lnTo>
                    <a:pt x="309041" y="74155"/>
                  </a:lnTo>
                  <a:lnTo>
                    <a:pt x="309041" y="61810"/>
                  </a:lnTo>
                  <a:lnTo>
                    <a:pt x="321398" y="61810"/>
                  </a:lnTo>
                  <a:lnTo>
                    <a:pt x="321398" y="49428"/>
                  </a:lnTo>
                  <a:lnTo>
                    <a:pt x="296684" y="49428"/>
                  </a:lnTo>
                  <a:lnTo>
                    <a:pt x="296684" y="37071"/>
                  </a:lnTo>
                  <a:lnTo>
                    <a:pt x="296684" y="24726"/>
                  </a:lnTo>
                  <a:lnTo>
                    <a:pt x="296684" y="12357"/>
                  </a:lnTo>
                  <a:lnTo>
                    <a:pt x="284327" y="12357"/>
                  </a:lnTo>
                  <a:lnTo>
                    <a:pt x="284327" y="24714"/>
                  </a:lnTo>
                  <a:lnTo>
                    <a:pt x="284327" y="37071"/>
                  </a:lnTo>
                  <a:lnTo>
                    <a:pt x="284327" y="49428"/>
                  </a:lnTo>
                  <a:lnTo>
                    <a:pt x="271957" y="49428"/>
                  </a:lnTo>
                  <a:lnTo>
                    <a:pt x="271957" y="37071"/>
                  </a:lnTo>
                  <a:lnTo>
                    <a:pt x="271983" y="24726"/>
                  </a:lnTo>
                  <a:lnTo>
                    <a:pt x="271983" y="12357"/>
                  </a:lnTo>
                  <a:lnTo>
                    <a:pt x="259600" y="12357"/>
                  </a:lnTo>
                  <a:lnTo>
                    <a:pt x="259600" y="24714"/>
                  </a:lnTo>
                  <a:lnTo>
                    <a:pt x="259600" y="37071"/>
                  </a:lnTo>
                  <a:lnTo>
                    <a:pt x="247243" y="37071"/>
                  </a:lnTo>
                  <a:lnTo>
                    <a:pt x="247243" y="49428"/>
                  </a:lnTo>
                  <a:lnTo>
                    <a:pt x="234911" y="49428"/>
                  </a:lnTo>
                  <a:lnTo>
                    <a:pt x="234911" y="37071"/>
                  </a:lnTo>
                  <a:lnTo>
                    <a:pt x="247230" y="37071"/>
                  </a:lnTo>
                  <a:lnTo>
                    <a:pt x="247230" y="24726"/>
                  </a:lnTo>
                  <a:lnTo>
                    <a:pt x="247230" y="12357"/>
                  </a:lnTo>
                  <a:lnTo>
                    <a:pt x="222504" y="12357"/>
                  </a:lnTo>
                  <a:lnTo>
                    <a:pt x="222504" y="0"/>
                  </a:lnTo>
                  <a:lnTo>
                    <a:pt x="173062" y="0"/>
                  </a:lnTo>
                  <a:lnTo>
                    <a:pt x="173062" y="12357"/>
                  </a:lnTo>
                  <a:lnTo>
                    <a:pt x="185432" y="12357"/>
                  </a:lnTo>
                  <a:lnTo>
                    <a:pt x="185432" y="24714"/>
                  </a:lnTo>
                  <a:lnTo>
                    <a:pt x="160693" y="24714"/>
                  </a:lnTo>
                  <a:lnTo>
                    <a:pt x="160693" y="37071"/>
                  </a:lnTo>
                  <a:lnTo>
                    <a:pt x="160693" y="49453"/>
                  </a:lnTo>
                  <a:lnTo>
                    <a:pt x="173088" y="49453"/>
                  </a:lnTo>
                  <a:lnTo>
                    <a:pt x="173088" y="37071"/>
                  </a:lnTo>
                  <a:lnTo>
                    <a:pt x="185432" y="37071"/>
                  </a:lnTo>
                  <a:lnTo>
                    <a:pt x="185432" y="24726"/>
                  </a:lnTo>
                  <a:lnTo>
                    <a:pt x="197777" y="24726"/>
                  </a:lnTo>
                  <a:lnTo>
                    <a:pt x="197777" y="37071"/>
                  </a:lnTo>
                  <a:lnTo>
                    <a:pt x="197777" y="49428"/>
                  </a:lnTo>
                  <a:lnTo>
                    <a:pt x="185432" y="49428"/>
                  </a:lnTo>
                  <a:lnTo>
                    <a:pt x="185432" y="61760"/>
                  </a:lnTo>
                  <a:lnTo>
                    <a:pt x="173062" y="61760"/>
                  </a:lnTo>
                  <a:lnTo>
                    <a:pt x="173062" y="74155"/>
                  </a:lnTo>
                  <a:lnTo>
                    <a:pt x="173062" y="86525"/>
                  </a:lnTo>
                  <a:lnTo>
                    <a:pt x="173062" y="98907"/>
                  </a:lnTo>
                  <a:lnTo>
                    <a:pt x="185432" y="98907"/>
                  </a:lnTo>
                  <a:lnTo>
                    <a:pt x="185432" y="86525"/>
                  </a:lnTo>
                  <a:lnTo>
                    <a:pt x="185432" y="74155"/>
                  </a:lnTo>
                  <a:lnTo>
                    <a:pt x="210146" y="74155"/>
                  </a:lnTo>
                  <a:lnTo>
                    <a:pt x="210146" y="61810"/>
                  </a:lnTo>
                  <a:lnTo>
                    <a:pt x="222529" y="61810"/>
                  </a:lnTo>
                  <a:lnTo>
                    <a:pt x="222529" y="49428"/>
                  </a:lnTo>
                  <a:lnTo>
                    <a:pt x="210134" y="49428"/>
                  </a:lnTo>
                  <a:lnTo>
                    <a:pt x="210134" y="37071"/>
                  </a:lnTo>
                  <a:lnTo>
                    <a:pt x="222542" y="37071"/>
                  </a:lnTo>
                  <a:lnTo>
                    <a:pt x="222542" y="49453"/>
                  </a:lnTo>
                  <a:lnTo>
                    <a:pt x="234886" y="49453"/>
                  </a:lnTo>
                  <a:lnTo>
                    <a:pt x="234886" y="61810"/>
                  </a:lnTo>
                  <a:lnTo>
                    <a:pt x="247256" y="61810"/>
                  </a:lnTo>
                  <a:lnTo>
                    <a:pt x="247256" y="49453"/>
                  </a:lnTo>
                  <a:lnTo>
                    <a:pt x="271945" y="49453"/>
                  </a:lnTo>
                  <a:lnTo>
                    <a:pt x="271945" y="61760"/>
                  </a:lnTo>
                  <a:lnTo>
                    <a:pt x="271945" y="74155"/>
                  </a:lnTo>
                  <a:lnTo>
                    <a:pt x="259600" y="74155"/>
                  </a:lnTo>
                  <a:lnTo>
                    <a:pt x="259600" y="86525"/>
                  </a:lnTo>
                  <a:lnTo>
                    <a:pt x="259600" y="98907"/>
                  </a:lnTo>
                  <a:lnTo>
                    <a:pt x="271983" y="98907"/>
                  </a:lnTo>
                  <a:lnTo>
                    <a:pt x="271983" y="86525"/>
                  </a:lnTo>
                  <a:lnTo>
                    <a:pt x="271983" y="74155"/>
                  </a:lnTo>
                  <a:lnTo>
                    <a:pt x="296697" y="74155"/>
                  </a:lnTo>
                  <a:lnTo>
                    <a:pt x="296697" y="86525"/>
                  </a:lnTo>
                  <a:lnTo>
                    <a:pt x="321411" y="86525"/>
                  </a:lnTo>
                  <a:lnTo>
                    <a:pt x="321411" y="98907"/>
                  </a:lnTo>
                  <a:lnTo>
                    <a:pt x="333781" y="98907"/>
                  </a:lnTo>
                  <a:lnTo>
                    <a:pt x="333781" y="86525"/>
                  </a:lnTo>
                  <a:close/>
                </a:path>
                <a:path w="408304" h="111759">
                  <a:moveTo>
                    <a:pt x="407974" y="61760"/>
                  </a:moveTo>
                  <a:lnTo>
                    <a:pt x="395579" y="61760"/>
                  </a:lnTo>
                  <a:lnTo>
                    <a:pt x="395579" y="74155"/>
                  </a:lnTo>
                  <a:lnTo>
                    <a:pt x="370865" y="74155"/>
                  </a:lnTo>
                  <a:lnTo>
                    <a:pt x="370865" y="86525"/>
                  </a:lnTo>
                  <a:lnTo>
                    <a:pt x="358495" y="86525"/>
                  </a:lnTo>
                  <a:lnTo>
                    <a:pt x="358495" y="98907"/>
                  </a:lnTo>
                  <a:lnTo>
                    <a:pt x="383209" y="98907"/>
                  </a:lnTo>
                  <a:lnTo>
                    <a:pt x="383209" y="86525"/>
                  </a:lnTo>
                  <a:lnTo>
                    <a:pt x="395592" y="86525"/>
                  </a:lnTo>
                  <a:lnTo>
                    <a:pt x="395592" y="74155"/>
                  </a:lnTo>
                  <a:lnTo>
                    <a:pt x="407974" y="74155"/>
                  </a:lnTo>
                  <a:lnTo>
                    <a:pt x="407974" y="61760"/>
                  </a:lnTo>
                  <a:close/>
                </a:path>
                <a:path w="408304" h="111759">
                  <a:moveTo>
                    <a:pt x="407974" y="24714"/>
                  </a:moveTo>
                  <a:lnTo>
                    <a:pt x="407936" y="12357"/>
                  </a:lnTo>
                  <a:lnTo>
                    <a:pt x="383209" y="12357"/>
                  </a:lnTo>
                  <a:lnTo>
                    <a:pt x="383209" y="24714"/>
                  </a:lnTo>
                  <a:lnTo>
                    <a:pt x="370865" y="24714"/>
                  </a:lnTo>
                  <a:lnTo>
                    <a:pt x="370865" y="12357"/>
                  </a:lnTo>
                  <a:lnTo>
                    <a:pt x="358495" y="12357"/>
                  </a:lnTo>
                  <a:lnTo>
                    <a:pt x="358495" y="61760"/>
                  </a:lnTo>
                  <a:lnTo>
                    <a:pt x="346151" y="61760"/>
                  </a:lnTo>
                  <a:lnTo>
                    <a:pt x="346151" y="49453"/>
                  </a:lnTo>
                  <a:lnTo>
                    <a:pt x="358495" y="49453"/>
                  </a:lnTo>
                  <a:lnTo>
                    <a:pt x="358495" y="37071"/>
                  </a:lnTo>
                  <a:lnTo>
                    <a:pt x="346125" y="37071"/>
                  </a:lnTo>
                  <a:lnTo>
                    <a:pt x="346125" y="24714"/>
                  </a:lnTo>
                  <a:lnTo>
                    <a:pt x="333781" y="24714"/>
                  </a:lnTo>
                  <a:lnTo>
                    <a:pt x="333781" y="12357"/>
                  </a:lnTo>
                  <a:lnTo>
                    <a:pt x="321411" y="12357"/>
                  </a:lnTo>
                  <a:lnTo>
                    <a:pt x="321411" y="24714"/>
                  </a:lnTo>
                  <a:lnTo>
                    <a:pt x="321411" y="37071"/>
                  </a:lnTo>
                  <a:lnTo>
                    <a:pt x="321411" y="49453"/>
                  </a:lnTo>
                  <a:lnTo>
                    <a:pt x="333768" y="49453"/>
                  </a:lnTo>
                  <a:lnTo>
                    <a:pt x="333768" y="61810"/>
                  </a:lnTo>
                  <a:lnTo>
                    <a:pt x="346113" y="61810"/>
                  </a:lnTo>
                  <a:lnTo>
                    <a:pt x="346113" y="74155"/>
                  </a:lnTo>
                  <a:lnTo>
                    <a:pt x="370827" y="74155"/>
                  </a:lnTo>
                  <a:lnTo>
                    <a:pt x="370827" y="61810"/>
                  </a:lnTo>
                  <a:lnTo>
                    <a:pt x="370865" y="49428"/>
                  </a:lnTo>
                  <a:lnTo>
                    <a:pt x="370840" y="37071"/>
                  </a:lnTo>
                  <a:lnTo>
                    <a:pt x="383209" y="37071"/>
                  </a:lnTo>
                  <a:lnTo>
                    <a:pt x="383209" y="24726"/>
                  </a:lnTo>
                  <a:lnTo>
                    <a:pt x="395579" y="24726"/>
                  </a:lnTo>
                  <a:lnTo>
                    <a:pt x="395579" y="37071"/>
                  </a:lnTo>
                  <a:lnTo>
                    <a:pt x="395579" y="49453"/>
                  </a:lnTo>
                  <a:lnTo>
                    <a:pt x="407974" y="49453"/>
                  </a:lnTo>
                  <a:lnTo>
                    <a:pt x="407974" y="37071"/>
                  </a:lnTo>
                  <a:lnTo>
                    <a:pt x="407974" y="24714"/>
                  </a:lnTo>
                  <a:close/>
                </a:path>
              </a:pathLst>
            </a:custGeom>
            <a:solidFill>
              <a:srgbClr val="231F20"/>
            </a:solidFill>
          </p:spPr>
          <p:txBody>
            <a:bodyPr wrap="square" lIns="0" tIns="0" rIns="0" bIns="0" rtlCol="0"/>
            <a:lstStyle/>
            <a:p>
              <a:endParaRPr/>
            </a:p>
          </p:txBody>
        </p:sp>
        <p:sp>
          <p:nvSpPr>
            <p:cNvPr id="30" name="object 30"/>
            <p:cNvSpPr/>
            <p:nvPr/>
          </p:nvSpPr>
          <p:spPr>
            <a:xfrm>
              <a:off x="4507369" y="6925157"/>
              <a:ext cx="408305" cy="99060"/>
            </a:xfrm>
            <a:custGeom>
              <a:avLst/>
              <a:gdLst/>
              <a:ahLst/>
              <a:cxnLst/>
              <a:rect l="l" t="t" r="r" b="b"/>
              <a:pathLst>
                <a:path w="408304" h="99059">
                  <a:moveTo>
                    <a:pt x="49441" y="86537"/>
                  </a:moveTo>
                  <a:lnTo>
                    <a:pt x="24726" y="86537"/>
                  </a:lnTo>
                  <a:lnTo>
                    <a:pt x="24726" y="98920"/>
                  </a:lnTo>
                  <a:lnTo>
                    <a:pt x="49441" y="98920"/>
                  </a:lnTo>
                  <a:lnTo>
                    <a:pt x="49441" y="86537"/>
                  </a:lnTo>
                  <a:close/>
                </a:path>
                <a:path w="408304" h="99059">
                  <a:moveTo>
                    <a:pt x="61798" y="0"/>
                  </a:moveTo>
                  <a:lnTo>
                    <a:pt x="49441" y="0"/>
                  </a:lnTo>
                  <a:lnTo>
                    <a:pt x="49441" y="12369"/>
                  </a:lnTo>
                  <a:lnTo>
                    <a:pt x="61798" y="12369"/>
                  </a:lnTo>
                  <a:lnTo>
                    <a:pt x="61798" y="0"/>
                  </a:lnTo>
                  <a:close/>
                </a:path>
                <a:path w="408304" h="99059">
                  <a:moveTo>
                    <a:pt x="98907" y="74180"/>
                  </a:moveTo>
                  <a:lnTo>
                    <a:pt x="86537" y="74180"/>
                  </a:lnTo>
                  <a:lnTo>
                    <a:pt x="86537" y="61823"/>
                  </a:lnTo>
                  <a:lnTo>
                    <a:pt x="74142" y="61823"/>
                  </a:lnTo>
                  <a:lnTo>
                    <a:pt x="74142" y="49453"/>
                  </a:lnTo>
                  <a:lnTo>
                    <a:pt x="86525" y="49453"/>
                  </a:lnTo>
                  <a:lnTo>
                    <a:pt x="86525" y="37071"/>
                  </a:lnTo>
                  <a:lnTo>
                    <a:pt x="49441" y="37071"/>
                  </a:lnTo>
                  <a:lnTo>
                    <a:pt x="49441" y="49441"/>
                  </a:lnTo>
                  <a:lnTo>
                    <a:pt x="37096" y="49441"/>
                  </a:lnTo>
                  <a:lnTo>
                    <a:pt x="37096" y="37109"/>
                  </a:lnTo>
                  <a:lnTo>
                    <a:pt x="49441" y="37109"/>
                  </a:lnTo>
                  <a:lnTo>
                    <a:pt x="49441" y="24739"/>
                  </a:lnTo>
                  <a:lnTo>
                    <a:pt x="37071" y="24739"/>
                  </a:lnTo>
                  <a:lnTo>
                    <a:pt x="37071" y="12369"/>
                  </a:lnTo>
                  <a:lnTo>
                    <a:pt x="12357" y="12369"/>
                  </a:lnTo>
                  <a:lnTo>
                    <a:pt x="12357" y="24739"/>
                  </a:lnTo>
                  <a:lnTo>
                    <a:pt x="0" y="24739"/>
                  </a:lnTo>
                  <a:lnTo>
                    <a:pt x="0" y="37109"/>
                  </a:lnTo>
                  <a:lnTo>
                    <a:pt x="12382" y="37109"/>
                  </a:lnTo>
                  <a:lnTo>
                    <a:pt x="12382" y="24752"/>
                  </a:lnTo>
                  <a:lnTo>
                    <a:pt x="24726" y="24752"/>
                  </a:lnTo>
                  <a:lnTo>
                    <a:pt x="24726" y="37071"/>
                  </a:lnTo>
                  <a:lnTo>
                    <a:pt x="24726" y="49441"/>
                  </a:lnTo>
                  <a:lnTo>
                    <a:pt x="12357" y="49441"/>
                  </a:lnTo>
                  <a:lnTo>
                    <a:pt x="12357" y="61823"/>
                  </a:lnTo>
                  <a:lnTo>
                    <a:pt x="0" y="61823"/>
                  </a:lnTo>
                  <a:lnTo>
                    <a:pt x="0" y="74180"/>
                  </a:lnTo>
                  <a:lnTo>
                    <a:pt x="0" y="86537"/>
                  </a:lnTo>
                  <a:lnTo>
                    <a:pt x="24726" y="86537"/>
                  </a:lnTo>
                  <a:lnTo>
                    <a:pt x="24726" y="74180"/>
                  </a:lnTo>
                  <a:lnTo>
                    <a:pt x="12382" y="74180"/>
                  </a:lnTo>
                  <a:lnTo>
                    <a:pt x="12382" y="61823"/>
                  </a:lnTo>
                  <a:lnTo>
                    <a:pt x="37096" y="61823"/>
                  </a:lnTo>
                  <a:lnTo>
                    <a:pt x="37096" y="74206"/>
                  </a:lnTo>
                  <a:lnTo>
                    <a:pt x="49441" y="74206"/>
                  </a:lnTo>
                  <a:lnTo>
                    <a:pt x="49441" y="86537"/>
                  </a:lnTo>
                  <a:lnTo>
                    <a:pt x="61798" y="86537"/>
                  </a:lnTo>
                  <a:lnTo>
                    <a:pt x="61798" y="74180"/>
                  </a:lnTo>
                  <a:lnTo>
                    <a:pt x="49466" y="74180"/>
                  </a:lnTo>
                  <a:lnTo>
                    <a:pt x="49466" y="61823"/>
                  </a:lnTo>
                  <a:lnTo>
                    <a:pt x="61810" y="61823"/>
                  </a:lnTo>
                  <a:lnTo>
                    <a:pt x="61810" y="74206"/>
                  </a:lnTo>
                  <a:lnTo>
                    <a:pt x="86525" y="74206"/>
                  </a:lnTo>
                  <a:lnTo>
                    <a:pt x="86525" y="86537"/>
                  </a:lnTo>
                  <a:lnTo>
                    <a:pt x="61810" y="86537"/>
                  </a:lnTo>
                  <a:lnTo>
                    <a:pt x="61810" y="98920"/>
                  </a:lnTo>
                  <a:lnTo>
                    <a:pt x="98907" y="98920"/>
                  </a:lnTo>
                  <a:lnTo>
                    <a:pt x="98907" y="86537"/>
                  </a:lnTo>
                  <a:lnTo>
                    <a:pt x="98907" y="74180"/>
                  </a:lnTo>
                  <a:close/>
                </a:path>
                <a:path w="408304" h="99059">
                  <a:moveTo>
                    <a:pt x="111252" y="24739"/>
                  </a:moveTo>
                  <a:lnTo>
                    <a:pt x="98894" y="24739"/>
                  </a:lnTo>
                  <a:lnTo>
                    <a:pt x="98894" y="37109"/>
                  </a:lnTo>
                  <a:lnTo>
                    <a:pt x="111252" y="37109"/>
                  </a:lnTo>
                  <a:lnTo>
                    <a:pt x="111252" y="24739"/>
                  </a:lnTo>
                  <a:close/>
                </a:path>
                <a:path w="408304" h="99059">
                  <a:moveTo>
                    <a:pt x="210146" y="61823"/>
                  </a:moveTo>
                  <a:lnTo>
                    <a:pt x="197777" y="61823"/>
                  </a:lnTo>
                  <a:lnTo>
                    <a:pt x="197777" y="49453"/>
                  </a:lnTo>
                  <a:lnTo>
                    <a:pt x="197815" y="37109"/>
                  </a:lnTo>
                  <a:lnTo>
                    <a:pt x="197815" y="24752"/>
                  </a:lnTo>
                  <a:lnTo>
                    <a:pt x="210134" y="24752"/>
                  </a:lnTo>
                  <a:lnTo>
                    <a:pt x="210134" y="12369"/>
                  </a:lnTo>
                  <a:lnTo>
                    <a:pt x="197815" y="12369"/>
                  </a:lnTo>
                  <a:lnTo>
                    <a:pt x="197815" y="0"/>
                  </a:lnTo>
                  <a:lnTo>
                    <a:pt x="185432" y="0"/>
                  </a:lnTo>
                  <a:lnTo>
                    <a:pt x="185432" y="12369"/>
                  </a:lnTo>
                  <a:lnTo>
                    <a:pt x="197777" y="12369"/>
                  </a:lnTo>
                  <a:lnTo>
                    <a:pt x="197777" y="24739"/>
                  </a:lnTo>
                  <a:lnTo>
                    <a:pt x="185432" y="24739"/>
                  </a:lnTo>
                  <a:lnTo>
                    <a:pt x="185432" y="37071"/>
                  </a:lnTo>
                  <a:lnTo>
                    <a:pt x="185432" y="49441"/>
                  </a:lnTo>
                  <a:lnTo>
                    <a:pt x="173062" y="49441"/>
                  </a:lnTo>
                  <a:lnTo>
                    <a:pt x="173062" y="61823"/>
                  </a:lnTo>
                  <a:lnTo>
                    <a:pt x="185432" y="61823"/>
                  </a:lnTo>
                  <a:lnTo>
                    <a:pt x="185432" y="74180"/>
                  </a:lnTo>
                  <a:lnTo>
                    <a:pt x="185432" y="86537"/>
                  </a:lnTo>
                  <a:lnTo>
                    <a:pt x="173075" y="86537"/>
                  </a:lnTo>
                  <a:lnTo>
                    <a:pt x="173075" y="74180"/>
                  </a:lnTo>
                  <a:lnTo>
                    <a:pt x="173062" y="61823"/>
                  </a:lnTo>
                  <a:lnTo>
                    <a:pt x="160731" y="61823"/>
                  </a:lnTo>
                  <a:lnTo>
                    <a:pt x="160731" y="49441"/>
                  </a:lnTo>
                  <a:lnTo>
                    <a:pt x="160705" y="37071"/>
                  </a:lnTo>
                  <a:lnTo>
                    <a:pt x="148374" y="37071"/>
                  </a:lnTo>
                  <a:lnTo>
                    <a:pt x="148374" y="24752"/>
                  </a:lnTo>
                  <a:lnTo>
                    <a:pt x="160731" y="24752"/>
                  </a:lnTo>
                  <a:lnTo>
                    <a:pt x="160731" y="12369"/>
                  </a:lnTo>
                  <a:lnTo>
                    <a:pt x="173088" y="12369"/>
                  </a:lnTo>
                  <a:lnTo>
                    <a:pt x="173088" y="0"/>
                  </a:lnTo>
                  <a:lnTo>
                    <a:pt x="160693" y="0"/>
                  </a:lnTo>
                  <a:lnTo>
                    <a:pt x="160693" y="12369"/>
                  </a:lnTo>
                  <a:lnTo>
                    <a:pt x="148361" y="12369"/>
                  </a:lnTo>
                  <a:lnTo>
                    <a:pt x="148361" y="24739"/>
                  </a:lnTo>
                  <a:lnTo>
                    <a:pt x="148361" y="49453"/>
                  </a:lnTo>
                  <a:lnTo>
                    <a:pt x="148361" y="61823"/>
                  </a:lnTo>
                  <a:lnTo>
                    <a:pt x="135978" y="61823"/>
                  </a:lnTo>
                  <a:lnTo>
                    <a:pt x="135978" y="49453"/>
                  </a:lnTo>
                  <a:lnTo>
                    <a:pt x="148361" y="49453"/>
                  </a:lnTo>
                  <a:lnTo>
                    <a:pt x="148361" y="24739"/>
                  </a:lnTo>
                  <a:lnTo>
                    <a:pt x="135978" y="24739"/>
                  </a:lnTo>
                  <a:lnTo>
                    <a:pt x="135978" y="12369"/>
                  </a:lnTo>
                  <a:lnTo>
                    <a:pt x="148310" y="12369"/>
                  </a:lnTo>
                  <a:lnTo>
                    <a:pt x="148310" y="0"/>
                  </a:lnTo>
                  <a:lnTo>
                    <a:pt x="86525" y="0"/>
                  </a:lnTo>
                  <a:lnTo>
                    <a:pt x="86525" y="12369"/>
                  </a:lnTo>
                  <a:lnTo>
                    <a:pt x="61810" y="12369"/>
                  </a:lnTo>
                  <a:lnTo>
                    <a:pt x="61810" y="24752"/>
                  </a:lnTo>
                  <a:lnTo>
                    <a:pt x="86537" y="24752"/>
                  </a:lnTo>
                  <a:lnTo>
                    <a:pt x="86537" y="12369"/>
                  </a:lnTo>
                  <a:lnTo>
                    <a:pt x="123609" y="12369"/>
                  </a:lnTo>
                  <a:lnTo>
                    <a:pt x="123609" y="24752"/>
                  </a:lnTo>
                  <a:lnTo>
                    <a:pt x="135978" y="24752"/>
                  </a:lnTo>
                  <a:lnTo>
                    <a:pt x="135978" y="37071"/>
                  </a:lnTo>
                  <a:lnTo>
                    <a:pt x="123609" y="37071"/>
                  </a:lnTo>
                  <a:lnTo>
                    <a:pt x="123609" y="49441"/>
                  </a:lnTo>
                  <a:lnTo>
                    <a:pt x="98894" y="49441"/>
                  </a:lnTo>
                  <a:lnTo>
                    <a:pt x="98894" y="61823"/>
                  </a:lnTo>
                  <a:lnTo>
                    <a:pt x="111264" y="61823"/>
                  </a:lnTo>
                  <a:lnTo>
                    <a:pt x="111264" y="74180"/>
                  </a:lnTo>
                  <a:lnTo>
                    <a:pt x="111264" y="86537"/>
                  </a:lnTo>
                  <a:lnTo>
                    <a:pt x="111264" y="98920"/>
                  </a:lnTo>
                  <a:lnTo>
                    <a:pt x="123647" y="98920"/>
                  </a:lnTo>
                  <a:lnTo>
                    <a:pt x="123647" y="86537"/>
                  </a:lnTo>
                  <a:lnTo>
                    <a:pt x="123647" y="74206"/>
                  </a:lnTo>
                  <a:lnTo>
                    <a:pt x="148361" y="74206"/>
                  </a:lnTo>
                  <a:lnTo>
                    <a:pt x="148361" y="86537"/>
                  </a:lnTo>
                  <a:lnTo>
                    <a:pt x="135978" y="86537"/>
                  </a:lnTo>
                  <a:lnTo>
                    <a:pt x="135978" y="98920"/>
                  </a:lnTo>
                  <a:lnTo>
                    <a:pt x="160705" y="98920"/>
                  </a:lnTo>
                  <a:lnTo>
                    <a:pt x="160705" y="86537"/>
                  </a:lnTo>
                  <a:lnTo>
                    <a:pt x="173062" y="86537"/>
                  </a:lnTo>
                  <a:lnTo>
                    <a:pt x="173062" y="98920"/>
                  </a:lnTo>
                  <a:lnTo>
                    <a:pt x="197777" y="98920"/>
                  </a:lnTo>
                  <a:lnTo>
                    <a:pt x="197777" y="86537"/>
                  </a:lnTo>
                  <a:lnTo>
                    <a:pt x="210146" y="86537"/>
                  </a:lnTo>
                  <a:lnTo>
                    <a:pt x="210146" y="74206"/>
                  </a:lnTo>
                  <a:lnTo>
                    <a:pt x="210146" y="61823"/>
                  </a:lnTo>
                  <a:close/>
                </a:path>
                <a:path w="408304" h="99059">
                  <a:moveTo>
                    <a:pt x="234886" y="86537"/>
                  </a:moveTo>
                  <a:lnTo>
                    <a:pt x="210146" y="86537"/>
                  </a:lnTo>
                  <a:lnTo>
                    <a:pt x="210146" y="98920"/>
                  </a:lnTo>
                  <a:lnTo>
                    <a:pt x="234886" y="98920"/>
                  </a:lnTo>
                  <a:lnTo>
                    <a:pt x="234886" y="86537"/>
                  </a:lnTo>
                  <a:close/>
                </a:path>
                <a:path w="408304" h="99059">
                  <a:moveTo>
                    <a:pt x="296684" y="74180"/>
                  </a:moveTo>
                  <a:lnTo>
                    <a:pt x="284327" y="74180"/>
                  </a:lnTo>
                  <a:lnTo>
                    <a:pt x="284327" y="86537"/>
                  </a:lnTo>
                  <a:lnTo>
                    <a:pt x="296684" y="86537"/>
                  </a:lnTo>
                  <a:lnTo>
                    <a:pt x="296684" y="74180"/>
                  </a:lnTo>
                  <a:close/>
                </a:path>
                <a:path w="408304" h="99059">
                  <a:moveTo>
                    <a:pt x="296684" y="24739"/>
                  </a:moveTo>
                  <a:lnTo>
                    <a:pt x="284327" y="24739"/>
                  </a:lnTo>
                  <a:lnTo>
                    <a:pt x="284327" y="12369"/>
                  </a:lnTo>
                  <a:lnTo>
                    <a:pt x="271983" y="12369"/>
                  </a:lnTo>
                  <a:lnTo>
                    <a:pt x="271983" y="0"/>
                  </a:lnTo>
                  <a:lnTo>
                    <a:pt x="271945" y="49453"/>
                  </a:lnTo>
                  <a:lnTo>
                    <a:pt x="271945" y="61823"/>
                  </a:lnTo>
                  <a:lnTo>
                    <a:pt x="259600" y="61823"/>
                  </a:lnTo>
                  <a:lnTo>
                    <a:pt x="259600" y="49453"/>
                  </a:lnTo>
                  <a:lnTo>
                    <a:pt x="271945" y="49453"/>
                  </a:lnTo>
                  <a:lnTo>
                    <a:pt x="271945" y="0"/>
                  </a:lnTo>
                  <a:lnTo>
                    <a:pt x="259600" y="0"/>
                  </a:lnTo>
                  <a:lnTo>
                    <a:pt x="259600" y="12369"/>
                  </a:lnTo>
                  <a:lnTo>
                    <a:pt x="259600" y="24739"/>
                  </a:lnTo>
                  <a:lnTo>
                    <a:pt x="247243" y="24739"/>
                  </a:lnTo>
                  <a:lnTo>
                    <a:pt x="247243" y="37109"/>
                  </a:lnTo>
                  <a:lnTo>
                    <a:pt x="259600" y="37109"/>
                  </a:lnTo>
                  <a:lnTo>
                    <a:pt x="259600" y="49441"/>
                  </a:lnTo>
                  <a:lnTo>
                    <a:pt x="234911" y="49441"/>
                  </a:lnTo>
                  <a:lnTo>
                    <a:pt x="234911" y="37109"/>
                  </a:lnTo>
                  <a:lnTo>
                    <a:pt x="234911" y="24752"/>
                  </a:lnTo>
                  <a:lnTo>
                    <a:pt x="234911" y="12369"/>
                  </a:lnTo>
                  <a:lnTo>
                    <a:pt x="222542" y="12369"/>
                  </a:lnTo>
                  <a:lnTo>
                    <a:pt x="222542" y="49441"/>
                  </a:lnTo>
                  <a:lnTo>
                    <a:pt x="210146" y="49441"/>
                  </a:lnTo>
                  <a:lnTo>
                    <a:pt x="210146" y="61823"/>
                  </a:lnTo>
                  <a:lnTo>
                    <a:pt x="247243" y="61823"/>
                  </a:lnTo>
                  <a:lnTo>
                    <a:pt x="247243" y="74180"/>
                  </a:lnTo>
                  <a:lnTo>
                    <a:pt x="234886" y="74180"/>
                  </a:lnTo>
                  <a:lnTo>
                    <a:pt x="234886" y="86537"/>
                  </a:lnTo>
                  <a:lnTo>
                    <a:pt x="247243" y="86537"/>
                  </a:lnTo>
                  <a:lnTo>
                    <a:pt x="247243" y="98920"/>
                  </a:lnTo>
                  <a:lnTo>
                    <a:pt x="271957" y="98920"/>
                  </a:lnTo>
                  <a:lnTo>
                    <a:pt x="271957" y="86537"/>
                  </a:lnTo>
                  <a:lnTo>
                    <a:pt x="271970" y="74180"/>
                  </a:lnTo>
                  <a:lnTo>
                    <a:pt x="271957" y="61823"/>
                  </a:lnTo>
                  <a:lnTo>
                    <a:pt x="284327" y="61823"/>
                  </a:lnTo>
                  <a:lnTo>
                    <a:pt x="284327" y="49441"/>
                  </a:lnTo>
                  <a:lnTo>
                    <a:pt x="271983" y="49441"/>
                  </a:lnTo>
                  <a:lnTo>
                    <a:pt x="271983" y="37071"/>
                  </a:lnTo>
                  <a:lnTo>
                    <a:pt x="271957" y="24752"/>
                  </a:lnTo>
                  <a:lnTo>
                    <a:pt x="284327" y="24752"/>
                  </a:lnTo>
                  <a:lnTo>
                    <a:pt x="284327" y="37109"/>
                  </a:lnTo>
                  <a:lnTo>
                    <a:pt x="296684" y="37109"/>
                  </a:lnTo>
                  <a:lnTo>
                    <a:pt x="296684" y="24739"/>
                  </a:lnTo>
                  <a:close/>
                </a:path>
                <a:path w="408304" h="99059">
                  <a:moveTo>
                    <a:pt x="296684" y="0"/>
                  </a:moveTo>
                  <a:lnTo>
                    <a:pt x="284327" y="0"/>
                  </a:lnTo>
                  <a:lnTo>
                    <a:pt x="284327" y="12369"/>
                  </a:lnTo>
                  <a:lnTo>
                    <a:pt x="296684" y="12369"/>
                  </a:lnTo>
                  <a:lnTo>
                    <a:pt x="296684" y="0"/>
                  </a:lnTo>
                  <a:close/>
                </a:path>
                <a:path w="408304" h="99059">
                  <a:moveTo>
                    <a:pt x="383209" y="0"/>
                  </a:moveTo>
                  <a:lnTo>
                    <a:pt x="358495" y="0"/>
                  </a:lnTo>
                  <a:lnTo>
                    <a:pt x="358495" y="12369"/>
                  </a:lnTo>
                  <a:lnTo>
                    <a:pt x="346138" y="12369"/>
                  </a:lnTo>
                  <a:lnTo>
                    <a:pt x="346138" y="0"/>
                  </a:lnTo>
                  <a:lnTo>
                    <a:pt x="346113" y="12369"/>
                  </a:lnTo>
                  <a:lnTo>
                    <a:pt x="346113" y="24739"/>
                  </a:lnTo>
                  <a:lnTo>
                    <a:pt x="346113" y="37071"/>
                  </a:lnTo>
                  <a:lnTo>
                    <a:pt x="346113" y="49453"/>
                  </a:lnTo>
                  <a:lnTo>
                    <a:pt x="346113" y="61823"/>
                  </a:lnTo>
                  <a:lnTo>
                    <a:pt x="333794" y="61823"/>
                  </a:lnTo>
                  <a:lnTo>
                    <a:pt x="333794" y="49453"/>
                  </a:lnTo>
                  <a:lnTo>
                    <a:pt x="346113" y="49453"/>
                  </a:lnTo>
                  <a:lnTo>
                    <a:pt x="346113" y="37071"/>
                  </a:lnTo>
                  <a:lnTo>
                    <a:pt x="333781" y="37071"/>
                  </a:lnTo>
                  <a:lnTo>
                    <a:pt x="333781" y="24739"/>
                  </a:lnTo>
                  <a:lnTo>
                    <a:pt x="333768" y="12369"/>
                  </a:lnTo>
                  <a:lnTo>
                    <a:pt x="346113" y="12369"/>
                  </a:lnTo>
                  <a:lnTo>
                    <a:pt x="346113" y="0"/>
                  </a:lnTo>
                  <a:lnTo>
                    <a:pt x="309041" y="0"/>
                  </a:lnTo>
                  <a:lnTo>
                    <a:pt x="309041" y="12369"/>
                  </a:lnTo>
                  <a:lnTo>
                    <a:pt x="309041" y="24752"/>
                  </a:lnTo>
                  <a:lnTo>
                    <a:pt x="321411" y="24752"/>
                  </a:lnTo>
                  <a:lnTo>
                    <a:pt x="321411" y="37109"/>
                  </a:lnTo>
                  <a:lnTo>
                    <a:pt x="333768" y="37109"/>
                  </a:lnTo>
                  <a:lnTo>
                    <a:pt x="333768" y="49441"/>
                  </a:lnTo>
                  <a:lnTo>
                    <a:pt x="333768" y="61823"/>
                  </a:lnTo>
                  <a:lnTo>
                    <a:pt x="333768" y="74180"/>
                  </a:lnTo>
                  <a:lnTo>
                    <a:pt x="321424" y="74180"/>
                  </a:lnTo>
                  <a:lnTo>
                    <a:pt x="321424" y="61823"/>
                  </a:lnTo>
                  <a:lnTo>
                    <a:pt x="333768" y="61823"/>
                  </a:lnTo>
                  <a:lnTo>
                    <a:pt x="333768" y="49441"/>
                  </a:lnTo>
                  <a:lnTo>
                    <a:pt x="296697" y="49441"/>
                  </a:lnTo>
                  <a:lnTo>
                    <a:pt x="296697" y="61823"/>
                  </a:lnTo>
                  <a:lnTo>
                    <a:pt x="309041" y="61823"/>
                  </a:lnTo>
                  <a:lnTo>
                    <a:pt x="309041" y="74180"/>
                  </a:lnTo>
                  <a:lnTo>
                    <a:pt x="309041" y="86537"/>
                  </a:lnTo>
                  <a:lnTo>
                    <a:pt x="346138" y="86537"/>
                  </a:lnTo>
                  <a:lnTo>
                    <a:pt x="346138" y="74206"/>
                  </a:lnTo>
                  <a:lnTo>
                    <a:pt x="346151" y="61823"/>
                  </a:lnTo>
                  <a:lnTo>
                    <a:pt x="358495" y="61823"/>
                  </a:lnTo>
                  <a:lnTo>
                    <a:pt x="358495" y="49453"/>
                  </a:lnTo>
                  <a:lnTo>
                    <a:pt x="358495" y="37109"/>
                  </a:lnTo>
                  <a:lnTo>
                    <a:pt x="370827" y="37109"/>
                  </a:lnTo>
                  <a:lnTo>
                    <a:pt x="370827" y="24752"/>
                  </a:lnTo>
                  <a:lnTo>
                    <a:pt x="370827" y="12369"/>
                  </a:lnTo>
                  <a:lnTo>
                    <a:pt x="383209" y="12369"/>
                  </a:lnTo>
                  <a:lnTo>
                    <a:pt x="383209" y="0"/>
                  </a:lnTo>
                  <a:close/>
                </a:path>
                <a:path w="408304" h="99059">
                  <a:moveTo>
                    <a:pt x="407974" y="74180"/>
                  </a:moveTo>
                  <a:lnTo>
                    <a:pt x="395592" y="74180"/>
                  </a:lnTo>
                  <a:lnTo>
                    <a:pt x="395592" y="61823"/>
                  </a:lnTo>
                  <a:lnTo>
                    <a:pt x="407936" y="61823"/>
                  </a:lnTo>
                  <a:lnTo>
                    <a:pt x="407936" y="49441"/>
                  </a:lnTo>
                  <a:lnTo>
                    <a:pt x="383247" y="49441"/>
                  </a:lnTo>
                  <a:lnTo>
                    <a:pt x="383247" y="37071"/>
                  </a:lnTo>
                  <a:lnTo>
                    <a:pt x="370865" y="37071"/>
                  </a:lnTo>
                  <a:lnTo>
                    <a:pt x="370865" y="49453"/>
                  </a:lnTo>
                  <a:lnTo>
                    <a:pt x="383209" y="49453"/>
                  </a:lnTo>
                  <a:lnTo>
                    <a:pt x="383209" y="61823"/>
                  </a:lnTo>
                  <a:lnTo>
                    <a:pt x="358495" y="61823"/>
                  </a:lnTo>
                  <a:lnTo>
                    <a:pt x="358495" y="74206"/>
                  </a:lnTo>
                  <a:lnTo>
                    <a:pt x="395579" y="74206"/>
                  </a:lnTo>
                  <a:lnTo>
                    <a:pt x="395579" y="86537"/>
                  </a:lnTo>
                  <a:lnTo>
                    <a:pt x="407974" y="86537"/>
                  </a:lnTo>
                  <a:lnTo>
                    <a:pt x="407974" y="74180"/>
                  </a:lnTo>
                  <a:close/>
                </a:path>
                <a:path w="408304" h="99059">
                  <a:moveTo>
                    <a:pt x="407974" y="24739"/>
                  </a:moveTo>
                  <a:lnTo>
                    <a:pt x="395579" y="24739"/>
                  </a:lnTo>
                  <a:lnTo>
                    <a:pt x="395579" y="37109"/>
                  </a:lnTo>
                  <a:lnTo>
                    <a:pt x="407974" y="37109"/>
                  </a:lnTo>
                  <a:lnTo>
                    <a:pt x="407974" y="24739"/>
                  </a:lnTo>
                  <a:close/>
                </a:path>
              </a:pathLst>
            </a:custGeom>
            <a:solidFill>
              <a:srgbClr val="231F20"/>
            </a:solidFill>
          </p:spPr>
          <p:txBody>
            <a:bodyPr wrap="square" lIns="0" tIns="0" rIns="0" bIns="0" rtlCol="0"/>
            <a:lstStyle/>
            <a:p>
              <a:endParaRPr/>
            </a:p>
          </p:txBody>
        </p:sp>
        <p:sp>
          <p:nvSpPr>
            <p:cNvPr id="31" name="object 31"/>
            <p:cNvSpPr/>
            <p:nvPr/>
          </p:nvSpPr>
          <p:spPr>
            <a:xfrm>
              <a:off x="4507369" y="7011695"/>
              <a:ext cx="408305" cy="123825"/>
            </a:xfrm>
            <a:custGeom>
              <a:avLst/>
              <a:gdLst/>
              <a:ahLst/>
              <a:cxnLst/>
              <a:rect l="l" t="t" r="r" b="b"/>
              <a:pathLst>
                <a:path w="408304" h="123825">
                  <a:moveTo>
                    <a:pt x="12382" y="86563"/>
                  </a:moveTo>
                  <a:lnTo>
                    <a:pt x="0" y="86563"/>
                  </a:lnTo>
                  <a:lnTo>
                    <a:pt x="0" y="98907"/>
                  </a:lnTo>
                  <a:lnTo>
                    <a:pt x="0" y="111264"/>
                  </a:lnTo>
                  <a:lnTo>
                    <a:pt x="0" y="123621"/>
                  </a:lnTo>
                  <a:lnTo>
                    <a:pt x="12382" y="123621"/>
                  </a:lnTo>
                  <a:lnTo>
                    <a:pt x="12382" y="111264"/>
                  </a:lnTo>
                  <a:lnTo>
                    <a:pt x="12382" y="98920"/>
                  </a:lnTo>
                  <a:lnTo>
                    <a:pt x="12382" y="86563"/>
                  </a:lnTo>
                  <a:close/>
                </a:path>
                <a:path w="408304" h="123825">
                  <a:moveTo>
                    <a:pt x="49466" y="24726"/>
                  </a:moveTo>
                  <a:lnTo>
                    <a:pt x="49453" y="12382"/>
                  </a:lnTo>
                  <a:lnTo>
                    <a:pt x="12357" y="12382"/>
                  </a:lnTo>
                  <a:lnTo>
                    <a:pt x="12357" y="24726"/>
                  </a:lnTo>
                  <a:lnTo>
                    <a:pt x="0" y="24726"/>
                  </a:lnTo>
                  <a:lnTo>
                    <a:pt x="0" y="37084"/>
                  </a:lnTo>
                  <a:lnTo>
                    <a:pt x="12382" y="37084"/>
                  </a:lnTo>
                  <a:lnTo>
                    <a:pt x="12382" y="24739"/>
                  </a:lnTo>
                  <a:lnTo>
                    <a:pt x="37096" y="24739"/>
                  </a:lnTo>
                  <a:lnTo>
                    <a:pt x="37096" y="37084"/>
                  </a:lnTo>
                  <a:lnTo>
                    <a:pt x="49466" y="37084"/>
                  </a:lnTo>
                  <a:lnTo>
                    <a:pt x="49466" y="24726"/>
                  </a:lnTo>
                  <a:close/>
                </a:path>
                <a:path w="408304" h="123825">
                  <a:moveTo>
                    <a:pt x="61810" y="86563"/>
                  </a:moveTo>
                  <a:lnTo>
                    <a:pt x="24726" y="86563"/>
                  </a:lnTo>
                  <a:lnTo>
                    <a:pt x="24726" y="98907"/>
                  </a:lnTo>
                  <a:lnTo>
                    <a:pt x="24726" y="111264"/>
                  </a:lnTo>
                  <a:lnTo>
                    <a:pt x="61810" y="111264"/>
                  </a:lnTo>
                  <a:lnTo>
                    <a:pt x="61810" y="98920"/>
                  </a:lnTo>
                  <a:lnTo>
                    <a:pt x="61810" y="86563"/>
                  </a:lnTo>
                  <a:close/>
                </a:path>
                <a:path w="408304" h="123825">
                  <a:moveTo>
                    <a:pt x="61810" y="74180"/>
                  </a:moveTo>
                  <a:lnTo>
                    <a:pt x="24726" y="74180"/>
                  </a:lnTo>
                  <a:lnTo>
                    <a:pt x="24726" y="86550"/>
                  </a:lnTo>
                  <a:lnTo>
                    <a:pt x="61810" y="86550"/>
                  </a:lnTo>
                  <a:lnTo>
                    <a:pt x="61810" y="74180"/>
                  </a:lnTo>
                  <a:close/>
                </a:path>
                <a:path w="408304" h="123825">
                  <a:moveTo>
                    <a:pt x="86563" y="86563"/>
                  </a:moveTo>
                  <a:lnTo>
                    <a:pt x="74193" y="86563"/>
                  </a:lnTo>
                  <a:lnTo>
                    <a:pt x="74193" y="98907"/>
                  </a:lnTo>
                  <a:lnTo>
                    <a:pt x="74193" y="111264"/>
                  </a:lnTo>
                  <a:lnTo>
                    <a:pt x="86563" y="111264"/>
                  </a:lnTo>
                  <a:lnTo>
                    <a:pt x="86563" y="98920"/>
                  </a:lnTo>
                  <a:lnTo>
                    <a:pt x="86563" y="86563"/>
                  </a:lnTo>
                  <a:close/>
                </a:path>
                <a:path w="408304" h="123825">
                  <a:moveTo>
                    <a:pt x="86563" y="61798"/>
                  </a:moveTo>
                  <a:lnTo>
                    <a:pt x="86550" y="49453"/>
                  </a:lnTo>
                  <a:lnTo>
                    <a:pt x="0" y="49453"/>
                  </a:lnTo>
                  <a:lnTo>
                    <a:pt x="0" y="61798"/>
                  </a:lnTo>
                  <a:lnTo>
                    <a:pt x="0" y="74180"/>
                  </a:lnTo>
                  <a:lnTo>
                    <a:pt x="0" y="86550"/>
                  </a:lnTo>
                  <a:lnTo>
                    <a:pt x="12382" y="86550"/>
                  </a:lnTo>
                  <a:lnTo>
                    <a:pt x="12382" y="74180"/>
                  </a:lnTo>
                  <a:lnTo>
                    <a:pt x="12382" y="61836"/>
                  </a:lnTo>
                  <a:lnTo>
                    <a:pt x="74193" y="61836"/>
                  </a:lnTo>
                  <a:lnTo>
                    <a:pt x="74193" y="74180"/>
                  </a:lnTo>
                  <a:lnTo>
                    <a:pt x="74193" y="86550"/>
                  </a:lnTo>
                  <a:lnTo>
                    <a:pt x="86563" y="86550"/>
                  </a:lnTo>
                  <a:lnTo>
                    <a:pt x="86563" y="74180"/>
                  </a:lnTo>
                  <a:lnTo>
                    <a:pt x="86563" y="61798"/>
                  </a:lnTo>
                  <a:close/>
                </a:path>
                <a:path w="408304" h="123825">
                  <a:moveTo>
                    <a:pt x="111252" y="86563"/>
                  </a:moveTo>
                  <a:lnTo>
                    <a:pt x="98894" y="86563"/>
                  </a:lnTo>
                  <a:lnTo>
                    <a:pt x="98894" y="98907"/>
                  </a:lnTo>
                  <a:lnTo>
                    <a:pt x="98894" y="111264"/>
                  </a:lnTo>
                  <a:lnTo>
                    <a:pt x="111252" y="111264"/>
                  </a:lnTo>
                  <a:lnTo>
                    <a:pt x="111252" y="98920"/>
                  </a:lnTo>
                  <a:lnTo>
                    <a:pt x="111252" y="86563"/>
                  </a:lnTo>
                  <a:close/>
                </a:path>
                <a:path w="408304" h="123825">
                  <a:moveTo>
                    <a:pt x="210146" y="98907"/>
                  </a:moveTo>
                  <a:lnTo>
                    <a:pt x="210134" y="86563"/>
                  </a:lnTo>
                  <a:lnTo>
                    <a:pt x="197777" y="86563"/>
                  </a:lnTo>
                  <a:lnTo>
                    <a:pt x="197777" y="98907"/>
                  </a:lnTo>
                  <a:lnTo>
                    <a:pt x="185432" y="98907"/>
                  </a:lnTo>
                  <a:lnTo>
                    <a:pt x="185432" y="86563"/>
                  </a:lnTo>
                  <a:lnTo>
                    <a:pt x="173062" y="86563"/>
                  </a:lnTo>
                  <a:lnTo>
                    <a:pt x="173062" y="98907"/>
                  </a:lnTo>
                  <a:lnTo>
                    <a:pt x="160705" y="98907"/>
                  </a:lnTo>
                  <a:lnTo>
                    <a:pt x="160705" y="86563"/>
                  </a:lnTo>
                  <a:lnTo>
                    <a:pt x="135978" y="86563"/>
                  </a:lnTo>
                  <a:lnTo>
                    <a:pt x="135978" y="98920"/>
                  </a:lnTo>
                  <a:lnTo>
                    <a:pt x="148361" y="98920"/>
                  </a:lnTo>
                  <a:lnTo>
                    <a:pt x="148361" y="111264"/>
                  </a:lnTo>
                  <a:lnTo>
                    <a:pt x="173075" y="111264"/>
                  </a:lnTo>
                  <a:lnTo>
                    <a:pt x="173075" y="98920"/>
                  </a:lnTo>
                  <a:lnTo>
                    <a:pt x="185432" y="98920"/>
                  </a:lnTo>
                  <a:lnTo>
                    <a:pt x="185432" y="111264"/>
                  </a:lnTo>
                  <a:lnTo>
                    <a:pt x="210146" y="111264"/>
                  </a:lnTo>
                  <a:lnTo>
                    <a:pt x="210146" y="98907"/>
                  </a:lnTo>
                  <a:close/>
                </a:path>
                <a:path w="408304" h="123825">
                  <a:moveTo>
                    <a:pt x="234911" y="98907"/>
                  </a:moveTo>
                  <a:lnTo>
                    <a:pt x="222542" y="98907"/>
                  </a:lnTo>
                  <a:lnTo>
                    <a:pt x="222542" y="111264"/>
                  </a:lnTo>
                  <a:lnTo>
                    <a:pt x="234911" y="111264"/>
                  </a:lnTo>
                  <a:lnTo>
                    <a:pt x="234911" y="98907"/>
                  </a:lnTo>
                  <a:close/>
                </a:path>
                <a:path w="408304" h="123825">
                  <a:moveTo>
                    <a:pt x="271983" y="86563"/>
                  </a:moveTo>
                  <a:lnTo>
                    <a:pt x="259600" y="86563"/>
                  </a:lnTo>
                  <a:lnTo>
                    <a:pt x="259600" y="98907"/>
                  </a:lnTo>
                  <a:lnTo>
                    <a:pt x="259600" y="111264"/>
                  </a:lnTo>
                  <a:lnTo>
                    <a:pt x="271983" y="111264"/>
                  </a:lnTo>
                  <a:lnTo>
                    <a:pt x="271983" y="98920"/>
                  </a:lnTo>
                  <a:lnTo>
                    <a:pt x="271983" y="86563"/>
                  </a:lnTo>
                  <a:close/>
                </a:path>
                <a:path w="408304" h="123825">
                  <a:moveTo>
                    <a:pt x="333781" y="49453"/>
                  </a:moveTo>
                  <a:lnTo>
                    <a:pt x="321411" y="49453"/>
                  </a:lnTo>
                  <a:lnTo>
                    <a:pt x="321411" y="61836"/>
                  </a:lnTo>
                  <a:lnTo>
                    <a:pt x="333781" y="61836"/>
                  </a:lnTo>
                  <a:lnTo>
                    <a:pt x="333781" y="49453"/>
                  </a:lnTo>
                  <a:close/>
                </a:path>
                <a:path w="408304" h="123825">
                  <a:moveTo>
                    <a:pt x="346151" y="86563"/>
                  </a:moveTo>
                  <a:lnTo>
                    <a:pt x="333768" y="86563"/>
                  </a:lnTo>
                  <a:lnTo>
                    <a:pt x="333768" y="98907"/>
                  </a:lnTo>
                  <a:lnTo>
                    <a:pt x="309041" y="98907"/>
                  </a:lnTo>
                  <a:lnTo>
                    <a:pt x="309041" y="86563"/>
                  </a:lnTo>
                  <a:lnTo>
                    <a:pt x="284327" y="86563"/>
                  </a:lnTo>
                  <a:lnTo>
                    <a:pt x="284327" y="98907"/>
                  </a:lnTo>
                  <a:lnTo>
                    <a:pt x="284327" y="111264"/>
                  </a:lnTo>
                  <a:lnTo>
                    <a:pt x="346113" y="111264"/>
                  </a:lnTo>
                  <a:lnTo>
                    <a:pt x="346113" y="98920"/>
                  </a:lnTo>
                  <a:lnTo>
                    <a:pt x="346151" y="86563"/>
                  </a:lnTo>
                  <a:close/>
                </a:path>
                <a:path w="408304" h="123825">
                  <a:moveTo>
                    <a:pt x="370865" y="98907"/>
                  </a:moveTo>
                  <a:lnTo>
                    <a:pt x="358495" y="98907"/>
                  </a:lnTo>
                  <a:lnTo>
                    <a:pt x="358495" y="111264"/>
                  </a:lnTo>
                  <a:lnTo>
                    <a:pt x="370865" y="111264"/>
                  </a:lnTo>
                  <a:lnTo>
                    <a:pt x="370865" y="98907"/>
                  </a:lnTo>
                  <a:close/>
                </a:path>
                <a:path w="408304" h="123825">
                  <a:moveTo>
                    <a:pt x="407949" y="0"/>
                  </a:moveTo>
                  <a:lnTo>
                    <a:pt x="358495" y="0"/>
                  </a:lnTo>
                  <a:lnTo>
                    <a:pt x="358495" y="12382"/>
                  </a:lnTo>
                  <a:lnTo>
                    <a:pt x="358495" y="24726"/>
                  </a:lnTo>
                  <a:lnTo>
                    <a:pt x="346113" y="24726"/>
                  </a:lnTo>
                  <a:lnTo>
                    <a:pt x="346113" y="37084"/>
                  </a:lnTo>
                  <a:lnTo>
                    <a:pt x="346113" y="49453"/>
                  </a:lnTo>
                  <a:lnTo>
                    <a:pt x="346113" y="61798"/>
                  </a:lnTo>
                  <a:lnTo>
                    <a:pt x="346113" y="74180"/>
                  </a:lnTo>
                  <a:lnTo>
                    <a:pt x="309041" y="74180"/>
                  </a:lnTo>
                  <a:lnTo>
                    <a:pt x="309041" y="61836"/>
                  </a:lnTo>
                  <a:lnTo>
                    <a:pt x="309041" y="49453"/>
                  </a:lnTo>
                  <a:lnTo>
                    <a:pt x="309079" y="37084"/>
                  </a:lnTo>
                  <a:lnTo>
                    <a:pt x="346113" y="37084"/>
                  </a:lnTo>
                  <a:lnTo>
                    <a:pt x="346113" y="24726"/>
                  </a:lnTo>
                  <a:lnTo>
                    <a:pt x="333781" y="24726"/>
                  </a:lnTo>
                  <a:lnTo>
                    <a:pt x="333781" y="12382"/>
                  </a:lnTo>
                  <a:lnTo>
                    <a:pt x="333756" y="0"/>
                  </a:lnTo>
                  <a:lnTo>
                    <a:pt x="321411" y="0"/>
                  </a:lnTo>
                  <a:lnTo>
                    <a:pt x="321411" y="12382"/>
                  </a:lnTo>
                  <a:lnTo>
                    <a:pt x="321411" y="24726"/>
                  </a:lnTo>
                  <a:lnTo>
                    <a:pt x="309041" y="24726"/>
                  </a:lnTo>
                  <a:lnTo>
                    <a:pt x="309041" y="12382"/>
                  </a:lnTo>
                  <a:lnTo>
                    <a:pt x="321411" y="12382"/>
                  </a:lnTo>
                  <a:lnTo>
                    <a:pt x="321411" y="0"/>
                  </a:lnTo>
                  <a:lnTo>
                    <a:pt x="296697" y="0"/>
                  </a:lnTo>
                  <a:lnTo>
                    <a:pt x="296697" y="37084"/>
                  </a:lnTo>
                  <a:lnTo>
                    <a:pt x="296697" y="49453"/>
                  </a:lnTo>
                  <a:lnTo>
                    <a:pt x="284327" y="49453"/>
                  </a:lnTo>
                  <a:lnTo>
                    <a:pt x="284327" y="61798"/>
                  </a:lnTo>
                  <a:lnTo>
                    <a:pt x="284327" y="74180"/>
                  </a:lnTo>
                  <a:lnTo>
                    <a:pt x="271932" y="74180"/>
                  </a:lnTo>
                  <a:lnTo>
                    <a:pt x="271932" y="61836"/>
                  </a:lnTo>
                  <a:lnTo>
                    <a:pt x="271983" y="49453"/>
                  </a:lnTo>
                  <a:lnTo>
                    <a:pt x="271983" y="37084"/>
                  </a:lnTo>
                  <a:lnTo>
                    <a:pt x="296697" y="37084"/>
                  </a:lnTo>
                  <a:lnTo>
                    <a:pt x="296697" y="0"/>
                  </a:lnTo>
                  <a:lnTo>
                    <a:pt x="284327" y="0"/>
                  </a:lnTo>
                  <a:lnTo>
                    <a:pt x="284327" y="12382"/>
                  </a:lnTo>
                  <a:lnTo>
                    <a:pt x="284327" y="24726"/>
                  </a:lnTo>
                  <a:lnTo>
                    <a:pt x="271945" y="24726"/>
                  </a:lnTo>
                  <a:lnTo>
                    <a:pt x="271945" y="37071"/>
                  </a:lnTo>
                  <a:lnTo>
                    <a:pt x="259600" y="37071"/>
                  </a:lnTo>
                  <a:lnTo>
                    <a:pt x="259600" y="49453"/>
                  </a:lnTo>
                  <a:lnTo>
                    <a:pt x="259600" y="61798"/>
                  </a:lnTo>
                  <a:lnTo>
                    <a:pt x="247243" y="61798"/>
                  </a:lnTo>
                  <a:lnTo>
                    <a:pt x="247243" y="49453"/>
                  </a:lnTo>
                  <a:lnTo>
                    <a:pt x="247256" y="37084"/>
                  </a:lnTo>
                  <a:lnTo>
                    <a:pt x="247256" y="24739"/>
                  </a:lnTo>
                  <a:lnTo>
                    <a:pt x="259613" y="24739"/>
                  </a:lnTo>
                  <a:lnTo>
                    <a:pt x="259613" y="12382"/>
                  </a:lnTo>
                  <a:lnTo>
                    <a:pt x="271957" y="12382"/>
                  </a:lnTo>
                  <a:lnTo>
                    <a:pt x="271957" y="0"/>
                  </a:lnTo>
                  <a:lnTo>
                    <a:pt x="247243" y="0"/>
                  </a:lnTo>
                  <a:lnTo>
                    <a:pt x="247243" y="12382"/>
                  </a:lnTo>
                  <a:lnTo>
                    <a:pt x="247243" y="24726"/>
                  </a:lnTo>
                  <a:lnTo>
                    <a:pt x="234886" y="24726"/>
                  </a:lnTo>
                  <a:lnTo>
                    <a:pt x="234886" y="37071"/>
                  </a:lnTo>
                  <a:lnTo>
                    <a:pt x="234886" y="49453"/>
                  </a:lnTo>
                  <a:lnTo>
                    <a:pt x="210146" y="49453"/>
                  </a:lnTo>
                  <a:lnTo>
                    <a:pt x="210146" y="61798"/>
                  </a:lnTo>
                  <a:lnTo>
                    <a:pt x="197777" y="61798"/>
                  </a:lnTo>
                  <a:lnTo>
                    <a:pt x="197777" y="74180"/>
                  </a:lnTo>
                  <a:lnTo>
                    <a:pt x="185445" y="74180"/>
                  </a:lnTo>
                  <a:lnTo>
                    <a:pt x="185445" y="61798"/>
                  </a:lnTo>
                  <a:lnTo>
                    <a:pt x="160731" y="61798"/>
                  </a:lnTo>
                  <a:lnTo>
                    <a:pt x="160731" y="49453"/>
                  </a:lnTo>
                  <a:lnTo>
                    <a:pt x="160680" y="37084"/>
                  </a:lnTo>
                  <a:lnTo>
                    <a:pt x="160718" y="24739"/>
                  </a:lnTo>
                  <a:lnTo>
                    <a:pt x="173062" y="24739"/>
                  </a:lnTo>
                  <a:lnTo>
                    <a:pt x="173062" y="37071"/>
                  </a:lnTo>
                  <a:lnTo>
                    <a:pt x="173062" y="49453"/>
                  </a:lnTo>
                  <a:lnTo>
                    <a:pt x="210146" y="49453"/>
                  </a:lnTo>
                  <a:lnTo>
                    <a:pt x="210146" y="37084"/>
                  </a:lnTo>
                  <a:lnTo>
                    <a:pt x="222542" y="37084"/>
                  </a:lnTo>
                  <a:lnTo>
                    <a:pt x="222542" y="24726"/>
                  </a:lnTo>
                  <a:lnTo>
                    <a:pt x="210146" y="24726"/>
                  </a:lnTo>
                  <a:lnTo>
                    <a:pt x="210146" y="37071"/>
                  </a:lnTo>
                  <a:lnTo>
                    <a:pt x="185432" y="37071"/>
                  </a:lnTo>
                  <a:lnTo>
                    <a:pt x="185432" y="24739"/>
                  </a:lnTo>
                  <a:lnTo>
                    <a:pt x="197789" y="24739"/>
                  </a:lnTo>
                  <a:lnTo>
                    <a:pt x="197789" y="12382"/>
                  </a:lnTo>
                  <a:lnTo>
                    <a:pt x="160693" y="12382"/>
                  </a:lnTo>
                  <a:lnTo>
                    <a:pt x="160693" y="24726"/>
                  </a:lnTo>
                  <a:lnTo>
                    <a:pt x="123621" y="24726"/>
                  </a:lnTo>
                  <a:lnTo>
                    <a:pt x="123621" y="12382"/>
                  </a:lnTo>
                  <a:lnTo>
                    <a:pt x="111264" y="12382"/>
                  </a:lnTo>
                  <a:lnTo>
                    <a:pt x="111264" y="24739"/>
                  </a:lnTo>
                  <a:lnTo>
                    <a:pt x="111264" y="37071"/>
                  </a:lnTo>
                  <a:lnTo>
                    <a:pt x="98907" y="37071"/>
                  </a:lnTo>
                  <a:lnTo>
                    <a:pt x="98907" y="24739"/>
                  </a:lnTo>
                  <a:lnTo>
                    <a:pt x="111264" y="24739"/>
                  </a:lnTo>
                  <a:lnTo>
                    <a:pt x="111264" y="12382"/>
                  </a:lnTo>
                  <a:lnTo>
                    <a:pt x="86525" y="12382"/>
                  </a:lnTo>
                  <a:lnTo>
                    <a:pt x="86525" y="24726"/>
                  </a:lnTo>
                  <a:lnTo>
                    <a:pt x="74206" y="24726"/>
                  </a:lnTo>
                  <a:lnTo>
                    <a:pt x="74206" y="12382"/>
                  </a:lnTo>
                  <a:lnTo>
                    <a:pt x="61810" y="12382"/>
                  </a:lnTo>
                  <a:lnTo>
                    <a:pt x="61810" y="24726"/>
                  </a:lnTo>
                  <a:lnTo>
                    <a:pt x="61810" y="37084"/>
                  </a:lnTo>
                  <a:lnTo>
                    <a:pt x="98894" y="37084"/>
                  </a:lnTo>
                  <a:lnTo>
                    <a:pt x="98894" y="49453"/>
                  </a:lnTo>
                  <a:lnTo>
                    <a:pt x="98894" y="61798"/>
                  </a:lnTo>
                  <a:lnTo>
                    <a:pt x="98894" y="74180"/>
                  </a:lnTo>
                  <a:lnTo>
                    <a:pt x="123609" y="74180"/>
                  </a:lnTo>
                  <a:lnTo>
                    <a:pt x="123609" y="61836"/>
                  </a:lnTo>
                  <a:lnTo>
                    <a:pt x="123609" y="49453"/>
                  </a:lnTo>
                  <a:lnTo>
                    <a:pt x="148361" y="49453"/>
                  </a:lnTo>
                  <a:lnTo>
                    <a:pt x="148361" y="61798"/>
                  </a:lnTo>
                  <a:lnTo>
                    <a:pt x="148361" y="74180"/>
                  </a:lnTo>
                  <a:lnTo>
                    <a:pt x="123609" y="74180"/>
                  </a:lnTo>
                  <a:lnTo>
                    <a:pt x="123609" y="86550"/>
                  </a:lnTo>
                  <a:lnTo>
                    <a:pt x="173062" y="86550"/>
                  </a:lnTo>
                  <a:lnTo>
                    <a:pt x="173062" y="74180"/>
                  </a:lnTo>
                  <a:lnTo>
                    <a:pt x="185432" y="74180"/>
                  </a:lnTo>
                  <a:lnTo>
                    <a:pt x="185432" y="86550"/>
                  </a:lnTo>
                  <a:lnTo>
                    <a:pt x="358495" y="86550"/>
                  </a:lnTo>
                  <a:lnTo>
                    <a:pt x="358495" y="74180"/>
                  </a:lnTo>
                  <a:lnTo>
                    <a:pt x="370865" y="74180"/>
                  </a:lnTo>
                  <a:lnTo>
                    <a:pt x="370865" y="86550"/>
                  </a:lnTo>
                  <a:lnTo>
                    <a:pt x="383247" y="86550"/>
                  </a:lnTo>
                  <a:lnTo>
                    <a:pt x="383247" y="74180"/>
                  </a:lnTo>
                  <a:lnTo>
                    <a:pt x="383209" y="61836"/>
                  </a:lnTo>
                  <a:lnTo>
                    <a:pt x="395566" y="61836"/>
                  </a:lnTo>
                  <a:lnTo>
                    <a:pt x="395566" y="49453"/>
                  </a:lnTo>
                  <a:lnTo>
                    <a:pt x="395566" y="37071"/>
                  </a:lnTo>
                  <a:lnTo>
                    <a:pt x="395554" y="24726"/>
                  </a:lnTo>
                  <a:lnTo>
                    <a:pt x="383209" y="24726"/>
                  </a:lnTo>
                  <a:lnTo>
                    <a:pt x="383209" y="37084"/>
                  </a:lnTo>
                  <a:lnTo>
                    <a:pt x="383209" y="49453"/>
                  </a:lnTo>
                  <a:lnTo>
                    <a:pt x="383209" y="61798"/>
                  </a:lnTo>
                  <a:lnTo>
                    <a:pt x="358495" y="61798"/>
                  </a:lnTo>
                  <a:lnTo>
                    <a:pt x="358495" y="49453"/>
                  </a:lnTo>
                  <a:lnTo>
                    <a:pt x="370827" y="49453"/>
                  </a:lnTo>
                  <a:lnTo>
                    <a:pt x="370827" y="37084"/>
                  </a:lnTo>
                  <a:lnTo>
                    <a:pt x="383209" y="37084"/>
                  </a:lnTo>
                  <a:lnTo>
                    <a:pt x="383209" y="24726"/>
                  </a:lnTo>
                  <a:lnTo>
                    <a:pt x="370865" y="24726"/>
                  </a:lnTo>
                  <a:lnTo>
                    <a:pt x="370865" y="12382"/>
                  </a:lnTo>
                  <a:lnTo>
                    <a:pt x="407949" y="12382"/>
                  </a:lnTo>
                  <a:lnTo>
                    <a:pt x="407949" y="0"/>
                  </a:lnTo>
                  <a:close/>
                </a:path>
                <a:path w="408304" h="123825">
                  <a:moveTo>
                    <a:pt x="407974" y="86563"/>
                  </a:moveTo>
                  <a:lnTo>
                    <a:pt x="395579" y="86563"/>
                  </a:lnTo>
                  <a:lnTo>
                    <a:pt x="395579" y="98920"/>
                  </a:lnTo>
                  <a:lnTo>
                    <a:pt x="407974" y="98920"/>
                  </a:lnTo>
                  <a:lnTo>
                    <a:pt x="407974" y="86563"/>
                  </a:lnTo>
                  <a:close/>
                </a:path>
                <a:path w="408304" h="123825">
                  <a:moveTo>
                    <a:pt x="407974" y="74180"/>
                  </a:moveTo>
                  <a:lnTo>
                    <a:pt x="395579" y="74180"/>
                  </a:lnTo>
                  <a:lnTo>
                    <a:pt x="395579" y="86550"/>
                  </a:lnTo>
                  <a:lnTo>
                    <a:pt x="407974" y="86550"/>
                  </a:lnTo>
                  <a:lnTo>
                    <a:pt x="407974" y="74180"/>
                  </a:lnTo>
                  <a:close/>
                </a:path>
              </a:pathLst>
            </a:custGeom>
            <a:solidFill>
              <a:srgbClr val="231F20"/>
            </a:solidFill>
          </p:spPr>
          <p:txBody>
            <a:bodyPr wrap="square" lIns="0" tIns="0" rIns="0" bIns="0" rtlCol="0"/>
            <a:lstStyle/>
            <a:p>
              <a:endParaRPr/>
            </a:p>
          </p:txBody>
        </p:sp>
        <p:sp>
          <p:nvSpPr>
            <p:cNvPr id="32" name="object 32"/>
            <p:cNvSpPr/>
            <p:nvPr/>
          </p:nvSpPr>
          <p:spPr>
            <a:xfrm>
              <a:off x="4507369" y="7122960"/>
              <a:ext cx="408305" cy="24765"/>
            </a:xfrm>
            <a:custGeom>
              <a:avLst/>
              <a:gdLst/>
              <a:ahLst/>
              <a:cxnLst/>
              <a:rect l="l" t="t" r="r" b="b"/>
              <a:pathLst>
                <a:path w="408304" h="24765">
                  <a:moveTo>
                    <a:pt x="86563" y="0"/>
                  </a:moveTo>
                  <a:lnTo>
                    <a:pt x="74193" y="0"/>
                  </a:lnTo>
                  <a:lnTo>
                    <a:pt x="74193" y="12344"/>
                  </a:lnTo>
                  <a:lnTo>
                    <a:pt x="12382" y="12344"/>
                  </a:lnTo>
                  <a:lnTo>
                    <a:pt x="12382" y="0"/>
                  </a:lnTo>
                  <a:lnTo>
                    <a:pt x="0" y="0"/>
                  </a:lnTo>
                  <a:lnTo>
                    <a:pt x="0" y="12344"/>
                  </a:lnTo>
                  <a:lnTo>
                    <a:pt x="0" y="24739"/>
                  </a:lnTo>
                  <a:lnTo>
                    <a:pt x="86550" y="24739"/>
                  </a:lnTo>
                  <a:lnTo>
                    <a:pt x="86550" y="12357"/>
                  </a:lnTo>
                  <a:lnTo>
                    <a:pt x="86563" y="0"/>
                  </a:lnTo>
                  <a:close/>
                </a:path>
                <a:path w="408304" h="24765">
                  <a:moveTo>
                    <a:pt x="185445" y="12344"/>
                  </a:moveTo>
                  <a:lnTo>
                    <a:pt x="185432" y="0"/>
                  </a:lnTo>
                  <a:lnTo>
                    <a:pt x="160693" y="0"/>
                  </a:lnTo>
                  <a:lnTo>
                    <a:pt x="160693" y="12344"/>
                  </a:lnTo>
                  <a:lnTo>
                    <a:pt x="148361" y="12344"/>
                  </a:lnTo>
                  <a:lnTo>
                    <a:pt x="148361" y="0"/>
                  </a:lnTo>
                  <a:lnTo>
                    <a:pt x="111264" y="0"/>
                  </a:lnTo>
                  <a:lnTo>
                    <a:pt x="111264" y="12344"/>
                  </a:lnTo>
                  <a:lnTo>
                    <a:pt x="98894" y="12344"/>
                  </a:lnTo>
                  <a:lnTo>
                    <a:pt x="98894" y="24739"/>
                  </a:lnTo>
                  <a:lnTo>
                    <a:pt x="123609" y="24739"/>
                  </a:lnTo>
                  <a:lnTo>
                    <a:pt x="123609" y="12357"/>
                  </a:lnTo>
                  <a:lnTo>
                    <a:pt x="148361" y="12357"/>
                  </a:lnTo>
                  <a:lnTo>
                    <a:pt x="148361" y="24739"/>
                  </a:lnTo>
                  <a:lnTo>
                    <a:pt x="185445" y="24739"/>
                  </a:lnTo>
                  <a:lnTo>
                    <a:pt x="185445" y="12344"/>
                  </a:lnTo>
                  <a:close/>
                </a:path>
                <a:path w="408304" h="24765">
                  <a:moveTo>
                    <a:pt x="247256" y="12344"/>
                  </a:moveTo>
                  <a:lnTo>
                    <a:pt x="234886" y="12344"/>
                  </a:lnTo>
                  <a:lnTo>
                    <a:pt x="234886" y="0"/>
                  </a:lnTo>
                  <a:lnTo>
                    <a:pt x="210146" y="0"/>
                  </a:lnTo>
                  <a:lnTo>
                    <a:pt x="210146" y="12344"/>
                  </a:lnTo>
                  <a:lnTo>
                    <a:pt x="197777" y="12344"/>
                  </a:lnTo>
                  <a:lnTo>
                    <a:pt x="197777" y="24739"/>
                  </a:lnTo>
                  <a:lnTo>
                    <a:pt x="222491" y="24739"/>
                  </a:lnTo>
                  <a:lnTo>
                    <a:pt x="222491" y="12357"/>
                  </a:lnTo>
                  <a:lnTo>
                    <a:pt x="234886" y="12357"/>
                  </a:lnTo>
                  <a:lnTo>
                    <a:pt x="234886" y="24739"/>
                  </a:lnTo>
                  <a:lnTo>
                    <a:pt x="247256" y="24739"/>
                  </a:lnTo>
                  <a:lnTo>
                    <a:pt x="247256" y="12344"/>
                  </a:lnTo>
                  <a:close/>
                </a:path>
                <a:path w="408304" h="24765">
                  <a:moveTo>
                    <a:pt x="296684" y="12344"/>
                  </a:moveTo>
                  <a:lnTo>
                    <a:pt x="259600" y="12344"/>
                  </a:lnTo>
                  <a:lnTo>
                    <a:pt x="259600" y="24739"/>
                  </a:lnTo>
                  <a:lnTo>
                    <a:pt x="296684" y="24739"/>
                  </a:lnTo>
                  <a:lnTo>
                    <a:pt x="296684" y="12344"/>
                  </a:lnTo>
                  <a:close/>
                </a:path>
                <a:path w="408304" h="24765">
                  <a:moveTo>
                    <a:pt x="358495" y="0"/>
                  </a:moveTo>
                  <a:lnTo>
                    <a:pt x="333768" y="0"/>
                  </a:lnTo>
                  <a:lnTo>
                    <a:pt x="333768" y="12357"/>
                  </a:lnTo>
                  <a:lnTo>
                    <a:pt x="346113" y="12357"/>
                  </a:lnTo>
                  <a:lnTo>
                    <a:pt x="346113" y="24739"/>
                  </a:lnTo>
                  <a:lnTo>
                    <a:pt x="358495" y="24739"/>
                  </a:lnTo>
                  <a:lnTo>
                    <a:pt x="358495" y="12357"/>
                  </a:lnTo>
                  <a:lnTo>
                    <a:pt x="358495" y="0"/>
                  </a:lnTo>
                  <a:close/>
                </a:path>
                <a:path w="408304" h="24765">
                  <a:moveTo>
                    <a:pt x="407974" y="0"/>
                  </a:moveTo>
                  <a:lnTo>
                    <a:pt x="395579" y="0"/>
                  </a:lnTo>
                  <a:lnTo>
                    <a:pt x="395579" y="12357"/>
                  </a:lnTo>
                  <a:lnTo>
                    <a:pt x="407974" y="12357"/>
                  </a:lnTo>
                  <a:lnTo>
                    <a:pt x="407974" y="0"/>
                  </a:lnTo>
                  <a:close/>
                </a:path>
              </a:pathLst>
            </a:custGeom>
            <a:solidFill>
              <a:srgbClr val="231F20"/>
            </a:solidFill>
          </p:spPr>
          <p:txBody>
            <a:bodyPr wrap="square" lIns="0" tIns="0" rIns="0" bIns="0" rtlCol="0"/>
            <a:lstStyle/>
            <a:p>
              <a:endParaRPr/>
            </a:p>
          </p:txBody>
        </p:sp>
      </p:grpSp>
      <p:sp>
        <p:nvSpPr>
          <p:cNvPr id="33" name="object 33"/>
          <p:cNvSpPr txBox="1">
            <a:spLocks noGrp="1"/>
          </p:cNvSpPr>
          <p:nvPr>
            <p:ph type="title"/>
          </p:nvPr>
        </p:nvSpPr>
        <p:spPr>
          <a:xfrm>
            <a:off x="887299" y="172826"/>
            <a:ext cx="1666239" cy="330200"/>
          </a:xfrm>
          <a:prstGeom prst="rect">
            <a:avLst/>
          </a:prstGeom>
        </p:spPr>
        <p:txBody>
          <a:bodyPr vert="horz" wrap="square" lIns="0" tIns="12700" rIns="0" bIns="0" rtlCol="0">
            <a:spAutoFit/>
          </a:bodyPr>
          <a:lstStyle/>
          <a:p>
            <a:pPr marL="12700">
              <a:lnSpc>
                <a:spcPct val="100000"/>
              </a:lnSpc>
              <a:spcBef>
                <a:spcPts val="100"/>
              </a:spcBef>
            </a:pPr>
            <a:r>
              <a:rPr spc="140" dirty="0"/>
              <a:t>ガイドライン</a:t>
            </a:r>
          </a:p>
        </p:txBody>
      </p:sp>
      <p:sp>
        <p:nvSpPr>
          <p:cNvPr id="34" name="object 34"/>
          <p:cNvSpPr txBox="1"/>
          <p:nvPr/>
        </p:nvSpPr>
        <p:spPr>
          <a:xfrm>
            <a:off x="175381"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12</a:t>
            </a:r>
            <a:endParaRPr sz="1200">
              <a:latin typeface="Arial Rounded MT Bold"/>
              <a:cs typeface="Arial Rounded MT Bold"/>
            </a:endParaRPr>
          </a:p>
        </p:txBody>
      </p:sp>
      <p:sp>
        <p:nvSpPr>
          <p:cNvPr id="37" name="テキスト ボックス 36">
            <a:extLst>
              <a:ext uri="{FF2B5EF4-FFF2-40B4-BE49-F238E27FC236}">
                <a16:creationId xmlns:a16="http://schemas.microsoft.com/office/drawing/2014/main" id="{D40B1584-1C0A-182E-7310-A0F4D161627E}"/>
              </a:ext>
            </a:extLst>
          </p:cNvPr>
          <p:cNvSpPr txBox="1"/>
          <p:nvPr/>
        </p:nvSpPr>
        <p:spPr>
          <a:xfrm>
            <a:off x="43102" y="1321493"/>
            <a:ext cx="5326380" cy="4001095"/>
          </a:xfrm>
          <a:prstGeom prst="rect">
            <a:avLst/>
          </a:prstGeom>
          <a:noFill/>
        </p:spPr>
        <p:txBody>
          <a:bodyPr wrap="square">
            <a:spAutoFit/>
          </a:bodyPr>
          <a:lstStyle/>
          <a:p>
            <a:pPr algn="just"/>
            <a:r>
              <a:rPr lang="ja-JP" altLang="ja-JP" sz="1800" b="1" kern="100" dirty="0">
                <a:effectLst/>
                <a:latin typeface="游明朝" panose="02020400000000000000" pitchFamily="18" charset="-128"/>
                <a:ea typeface="游明朝" panose="02020400000000000000" pitchFamily="18" charset="-128"/>
                <a:cs typeface="Times New Roman" panose="02020603050405020304" pitchFamily="18" charset="0"/>
              </a:rPr>
              <a:t>降圧⽬標</a:t>
            </a:r>
          </a:p>
          <a:p>
            <a:pPr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診察室⾎圧＜</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130/80 mmHg </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家庭⾎圧＜</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125/75 mmHg  </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・⾼値⾎圧（診察室⾎圧</a:t>
            </a:r>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130</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139/80</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89 mmHg</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）で脳⼼⾎管病の発症が低・中等リスクの成⼈では⽣活習慣の修正を強化する。 </a:t>
            </a:r>
          </a:p>
          <a:p>
            <a:pPr algn="just"/>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・糖尿病，脳⾎管障害既往，</a:t>
            </a:r>
            <a:r>
              <a:rPr lang="en-US" altLang="ja-JP" sz="1400" kern="100" dirty="0" err="1">
                <a:effectLst/>
                <a:latin typeface="游明朝" panose="02020400000000000000" pitchFamily="18" charset="-128"/>
                <a:ea typeface="游明朝" panose="02020400000000000000" pitchFamily="18" charset="-128"/>
                <a:cs typeface="Times New Roman" panose="02020603050405020304" pitchFamily="18" charset="0"/>
              </a:rPr>
              <a:t>HFpEF</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，蛋⽩尿陽性（随時尿で</a:t>
            </a:r>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≧0.15g/</a:t>
            </a:r>
            <a:r>
              <a:rPr lang="en-US" altLang="ja-JP" sz="1400" kern="100" dirty="0" err="1">
                <a:effectLst/>
                <a:latin typeface="游明朝" panose="02020400000000000000" pitchFamily="18" charset="-128"/>
                <a:ea typeface="游明朝" panose="02020400000000000000" pitchFamily="18" charset="-128"/>
                <a:cs typeface="Times New Roman" panose="02020603050405020304" pitchFamily="18" charset="0"/>
              </a:rPr>
              <a:t>gCr</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）の</a:t>
            </a:r>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CKD</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，抗⾎栓薬服⽤中では積極的に達成を⽬指す。 </a:t>
            </a:r>
          </a:p>
          <a:p>
            <a:pPr algn="just"/>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・以下の場合は，忍容性に注意しながら降圧⽬標の達成を⽬指す。 </a:t>
            </a:r>
          </a:p>
          <a:p>
            <a:pPr indent="133350" algn="just"/>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1) 75</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歳以上の⾼齢者： ⽴ちくらみ，めまいなどに注意して慎重に降圧 </a:t>
            </a:r>
          </a:p>
          <a:p>
            <a:pPr indent="133350" algn="just"/>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2) </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脳⾎管障害患者： 神経症状に注意して慎重に降圧（両側頸動脈や脳主幹動脈に狭窄・閉塞がなければ積極的に降圧） </a:t>
            </a:r>
          </a:p>
          <a:p>
            <a:pPr indent="133350" algn="just"/>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 3) </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蛋⽩尿陰性の</a:t>
            </a:r>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CKD</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患者： 腎機能低下に注意して慎重に降圧 </a:t>
            </a:r>
          </a:p>
        </p:txBody>
      </p:sp>
      <p:grpSp>
        <p:nvGrpSpPr>
          <p:cNvPr id="38" name="object 7">
            <a:extLst>
              <a:ext uri="{FF2B5EF4-FFF2-40B4-BE49-F238E27FC236}">
                <a16:creationId xmlns:a16="http://schemas.microsoft.com/office/drawing/2014/main" id="{85217AB3-8C37-76A2-533C-6694A83609CF}"/>
              </a:ext>
            </a:extLst>
          </p:cNvPr>
          <p:cNvGrpSpPr/>
          <p:nvPr/>
        </p:nvGrpSpPr>
        <p:grpSpPr>
          <a:xfrm>
            <a:off x="5668658" y="781744"/>
            <a:ext cx="4626610" cy="396240"/>
            <a:chOff x="341984" y="791999"/>
            <a:chExt cx="4626610" cy="396240"/>
          </a:xfrm>
        </p:grpSpPr>
        <p:sp>
          <p:nvSpPr>
            <p:cNvPr id="39" name="object 8">
              <a:extLst>
                <a:ext uri="{FF2B5EF4-FFF2-40B4-BE49-F238E27FC236}">
                  <a16:creationId xmlns:a16="http://schemas.microsoft.com/office/drawing/2014/main" id="{3DF82EE2-E3A6-E036-74CB-C3634F78B7C2}"/>
                </a:ext>
              </a:extLst>
            </p:cNvPr>
            <p:cNvSpPr/>
            <p:nvPr/>
          </p:nvSpPr>
          <p:spPr>
            <a:xfrm>
              <a:off x="341972" y="792009"/>
              <a:ext cx="4626610" cy="396240"/>
            </a:xfrm>
            <a:custGeom>
              <a:avLst/>
              <a:gdLst/>
              <a:ahLst/>
              <a:cxnLst/>
              <a:rect l="l" t="t" r="r" b="b"/>
              <a:pathLst>
                <a:path w="4626610" h="396240">
                  <a:moveTo>
                    <a:pt x="4626000" y="198005"/>
                  </a:moveTo>
                  <a:lnTo>
                    <a:pt x="4619574" y="145364"/>
                  </a:lnTo>
                  <a:lnTo>
                    <a:pt x="4601426" y="98069"/>
                  </a:lnTo>
                  <a:lnTo>
                    <a:pt x="4573282" y="57988"/>
                  </a:lnTo>
                  <a:lnTo>
                    <a:pt x="4536859" y="27025"/>
                  </a:lnTo>
                  <a:lnTo>
                    <a:pt x="4493857" y="7073"/>
                  </a:lnTo>
                  <a:lnTo>
                    <a:pt x="4446003" y="0"/>
                  </a:lnTo>
                  <a:lnTo>
                    <a:pt x="623951" y="0"/>
                  </a:lnTo>
                  <a:lnTo>
                    <a:pt x="198005" y="0"/>
                  </a:lnTo>
                  <a:lnTo>
                    <a:pt x="12" y="0"/>
                  </a:lnTo>
                  <a:lnTo>
                    <a:pt x="12" y="197904"/>
                  </a:lnTo>
                  <a:lnTo>
                    <a:pt x="12" y="198120"/>
                  </a:lnTo>
                  <a:lnTo>
                    <a:pt x="12" y="395998"/>
                  </a:lnTo>
                  <a:lnTo>
                    <a:pt x="197891" y="395998"/>
                  </a:lnTo>
                  <a:lnTo>
                    <a:pt x="4446003" y="396011"/>
                  </a:lnTo>
                  <a:lnTo>
                    <a:pt x="4493857" y="388937"/>
                  </a:lnTo>
                  <a:lnTo>
                    <a:pt x="4536859" y="368973"/>
                  </a:lnTo>
                  <a:lnTo>
                    <a:pt x="4573282" y="338010"/>
                  </a:lnTo>
                  <a:lnTo>
                    <a:pt x="4601426" y="297929"/>
                  </a:lnTo>
                  <a:lnTo>
                    <a:pt x="4619574" y="250634"/>
                  </a:lnTo>
                  <a:lnTo>
                    <a:pt x="4626000" y="198005"/>
                  </a:lnTo>
                  <a:close/>
                </a:path>
              </a:pathLst>
            </a:custGeom>
            <a:solidFill>
              <a:srgbClr val="E0D5EA"/>
            </a:solidFill>
          </p:spPr>
          <p:txBody>
            <a:bodyPr wrap="square" lIns="0" tIns="0" rIns="0" bIns="0" rtlCol="0"/>
            <a:lstStyle/>
            <a:p>
              <a:endParaRPr/>
            </a:p>
          </p:txBody>
        </p:sp>
        <p:sp>
          <p:nvSpPr>
            <p:cNvPr id="40" name="object 9">
              <a:extLst>
                <a:ext uri="{FF2B5EF4-FFF2-40B4-BE49-F238E27FC236}">
                  <a16:creationId xmlns:a16="http://schemas.microsoft.com/office/drawing/2014/main" id="{3466EF0A-F1E2-228E-F898-D165C05D191E}"/>
                </a:ext>
              </a:extLst>
            </p:cNvPr>
            <p:cNvSpPr/>
            <p:nvPr/>
          </p:nvSpPr>
          <p:spPr>
            <a:xfrm>
              <a:off x="449983" y="792006"/>
              <a:ext cx="0" cy="396240"/>
            </a:xfrm>
            <a:custGeom>
              <a:avLst/>
              <a:gdLst/>
              <a:ahLst/>
              <a:cxnLst/>
              <a:rect l="l" t="t" r="r" b="b"/>
              <a:pathLst>
                <a:path h="396240">
                  <a:moveTo>
                    <a:pt x="0" y="0"/>
                  </a:moveTo>
                  <a:lnTo>
                    <a:pt x="0" y="395998"/>
                  </a:lnTo>
                </a:path>
              </a:pathLst>
            </a:custGeom>
            <a:ln w="21602">
              <a:solidFill>
                <a:srgbClr val="FFFFFF"/>
              </a:solidFill>
            </a:ln>
          </p:spPr>
          <p:txBody>
            <a:bodyPr wrap="square" lIns="0" tIns="0" rIns="0" bIns="0" rtlCol="0"/>
            <a:lstStyle/>
            <a:p>
              <a:endParaRPr/>
            </a:p>
          </p:txBody>
        </p:sp>
      </p:grpSp>
      <p:graphicFrame>
        <p:nvGraphicFramePr>
          <p:cNvPr id="41" name="object 10">
            <a:extLst>
              <a:ext uri="{FF2B5EF4-FFF2-40B4-BE49-F238E27FC236}">
                <a16:creationId xmlns:a16="http://schemas.microsoft.com/office/drawing/2014/main" id="{2299A37D-059B-C866-40B5-82A9A22DA41F}"/>
              </a:ext>
            </a:extLst>
          </p:cNvPr>
          <p:cNvGraphicFramePr>
            <a:graphicFrameLocks noGrp="1"/>
          </p:cNvGraphicFramePr>
          <p:nvPr>
            <p:extLst>
              <p:ext uri="{D42A27DB-BD31-4B8C-83A1-F6EECF244321}">
                <p14:modId xmlns:p14="http://schemas.microsoft.com/office/powerpoint/2010/main" val="3594629731"/>
              </p:ext>
            </p:extLst>
          </p:nvPr>
        </p:nvGraphicFramePr>
        <p:xfrm>
          <a:off x="5722660" y="2005743"/>
          <a:ext cx="4556125" cy="755650"/>
        </p:xfrm>
        <a:graphic>
          <a:graphicData uri="http://schemas.openxmlformats.org/drawingml/2006/table">
            <a:tbl>
              <a:tblPr firstRow="1" bandRow="1">
                <a:tableStyleId>{2D5ABB26-0587-4C30-8999-92F81FD0307C}</a:tableStyleId>
              </a:tblPr>
              <a:tblGrid>
                <a:gridCol w="974725">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tblGrid>
              <a:tr h="755650">
                <a:tc>
                  <a:txBody>
                    <a:bodyPr/>
                    <a:lstStyle/>
                    <a:p>
                      <a:pPr>
                        <a:lnSpc>
                          <a:spcPct val="100000"/>
                        </a:lnSpc>
                        <a:spcBef>
                          <a:spcPts val="1180"/>
                        </a:spcBef>
                      </a:pPr>
                      <a:endParaRPr sz="1100">
                        <a:latin typeface="Times New Roman"/>
                        <a:cs typeface="Times New Roman"/>
                      </a:endParaRPr>
                    </a:p>
                    <a:p>
                      <a:pPr marL="302260">
                        <a:lnSpc>
                          <a:spcPct val="100000"/>
                        </a:lnSpc>
                        <a:tabLst>
                          <a:tab pos="581660" algn="l"/>
                        </a:tabLst>
                      </a:pPr>
                      <a:r>
                        <a:rPr sz="1100" b="1" spc="-50" dirty="0">
                          <a:solidFill>
                            <a:srgbClr val="231F20"/>
                          </a:solidFill>
                          <a:latin typeface="Microsoft JhengHei"/>
                          <a:cs typeface="Microsoft JhengHei"/>
                        </a:rPr>
                        <a:t>目</a:t>
                      </a:r>
                      <a:r>
                        <a:rPr sz="1100" b="1" dirty="0">
                          <a:solidFill>
                            <a:srgbClr val="231F20"/>
                          </a:solidFill>
                          <a:latin typeface="Microsoft JhengHei"/>
                          <a:cs typeface="Microsoft JhengHei"/>
                        </a:rPr>
                        <a:t>	</a:t>
                      </a:r>
                      <a:r>
                        <a:rPr sz="1100" b="1" spc="-50" dirty="0">
                          <a:solidFill>
                            <a:srgbClr val="231F20"/>
                          </a:solidFill>
                          <a:latin typeface="Microsoft JhengHei"/>
                          <a:cs typeface="Microsoft JhengHei"/>
                        </a:rPr>
                        <a:t>標</a:t>
                      </a:r>
                      <a:endParaRPr sz="1100">
                        <a:latin typeface="Microsoft JhengHei"/>
                        <a:cs typeface="Microsoft JhengHei"/>
                      </a:endParaRPr>
                    </a:p>
                  </a:txBody>
                  <a:tcPr marL="0" marR="0" marT="149860" marB="0">
                    <a:solidFill>
                      <a:srgbClr val="D1D3D4"/>
                    </a:solidFill>
                  </a:tcPr>
                </a:tc>
                <a:tc>
                  <a:txBody>
                    <a:bodyPr/>
                    <a:lstStyle/>
                    <a:p>
                      <a:pPr marR="35560" algn="r">
                        <a:lnSpc>
                          <a:spcPct val="100000"/>
                        </a:lnSpc>
                        <a:spcBef>
                          <a:spcPts val="490"/>
                        </a:spcBef>
                      </a:pPr>
                      <a:r>
                        <a:rPr sz="600" dirty="0">
                          <a:solidFill>
                            <a:srgbClr val="231F20"/>
                          </a:solidFill>
                          <a:latin typeface="BIZ UDPゴシック"/>
                          <a:cs typeface="BIZ UDPゴシック"/>
                        </a:rPr>
                        <a:t>注</a:t>
                      </a:r>
                      <a:r>
                        <a:rPr sz="650" spc="120" dirty="0">
                          <a:solidFill>
                            <a:srgbClr val="231F20"/>
                          </a:solidFill>
                          <a:latin typeface="Arial"/>
                          <a:cs typeface="Arial"/>
                        </a:rPr>
                        <a:t>1</a:t>
                      </a:r>
                      <a:r>
                        <a:rPr sz="600" spc="120" dirty="0">
                          <a:solidFill>
                            <a:srgbClr val="231F20"/>
                          </a:solidFill>
                          <a:latin typeface="BIZ UDPゴシック"/>
                          <a:cs typeface="BIZ UDPゴシック"/>
                        </a:rPr>
                        <a:t>）</a:t>
                      </a:r>
                      <a:endParaRPr sz="600">
                        <a:latin typeface="BIZ UDPゴシック"/>
                        <a:cs typeface="BIZ UDPゴシック"/>
                      </a:endParaRPr>
                    </a:p>
                    <a:p>
                      <a:pPr marL="152400" marR="144780" indent="63500">
                        <a:lnSpc>
                          <a:spcPct val="116700"/>
                        </a:lnSpc>
                        <a:spcBef>
                          <a:spcPts val="480"/>
                        </a:spcBef>
                      </a:pPr>
                      <a:r>
                        <a:rPr sz="1000" b="1" spc="-10" dirty="0">
                          <a:solidFill>
                            <a:srgbClr val="231F20"/>
                          </a:solidFill>
                          <a:latin typeface="Microsoft JhengHei"/>
                          <a:cs typeface="Microsoft JhengHei"/>
                        </a:rPr>
                        <a:t>血糖正常化を目指す際の目標</a:t>
                      </a:r>
                      <a:endParaRPr sz="1000">
                        <a:latin typeface="Microsoft JhengHei"/>
                        <a:cs typeface="Microsoft JhengHei"/>
                      </a:endParaRPr>
                    </a:p>
                  </a:txBody>
                  <a:tcPr marL="0" marR="0" marT="62230" marB="0">
                    <a:solidFill>
                      <a:srgbClr val="A0C9EC"/>
                    </a:solidFill>
                  </a:tcPr>
                </a:tc>
                <a:tc>
                  <a:txBody>
                    <a:bodyPr/>
                    <a:lstStyle/>
                    <a:p>
                      <a:pPr marR="42545" algn="r">
                        <a:lnSpc>
                          <a:spcPct val="100000"/>
                        </a:lnSpc>
                        <a:spcBef>
                          <a:spcPts val="490"/>
                        </a:spcBef>
                      </a:pPr>
                      <a:r>
                        <a:rPr sz="600" dirty="0">
                          <a:solidFill>
                            <a:srgbClr val="231F20"/>
                          </a:solidFill>
                          <a:latin typeface="BIZ UDPゴシック"/>
                          <a:cs typeface="BIZ UDPゴシック"/>
                        </a:rPr>
                        <a:t>注</a:t>
                      </a:r>
                      <a:r>
                        <a:rPr sz="650" spc="120" dirty="0">
                          <a:solidFill>
                            <a:srgbClr val="231F20"/>
                          </a:solidFill>
                          <a:latin typeface="Arial"/>
                          <a:cs typeface="Arial"/>
                        </a:rPr>
                        <a:t>2</a:t>
                      </a:r>
                      <a:r>
                        <a:rPr sz="600" spc="120" dirty="0">
                          <a:solidFill>
                            <a:srgbClr val="231F20"/>
                          </a:solidFill>
                          <a:latin typeface="BIZ UDPゴシック"/>
                          <a:cs typeface="BIZ UDPゴシック"/>
                        </a:rPr>
                        <a:t>）</a:t>
                      </a:r>
                      <a:endParaRPr sz="600">
                        <a:latin typeface="BIZ UDPゴシック"/>
                        <a:cs typeface="BIZ UDPゴシック"/>
                      </a:endParaRPr>
                    </a:p>
                    <a:p>
                      <a:pPr marL="162560">
                        <a:lnSpc>
                          <a:spcPts val="1605"/>
                        </a:lnSpc>
                        <a:spcBef>
                          <a:spcPts val="440"/>
                        </a:spcBef>
                      </a:pPr>
                      <a:r>
                        <a:rPr sz="1350" b="1" spc="-10" dirty="0">
                          <a:solidFill>
                            <a:srgbClr val="231F20"/>
                          </a:solidFill>
                          <a:latin typeface="Microsoft JhengHei"/>
                          <a:cs typeface="Microsoft JhengHei"/>
                        </a:rPr>
                        <a:t>合併症予防</a:t>
                      </a:r>
                      <a:endParaRPr sz="1350">
                        <a:latin typeface="Microsoft JhengHei"/>
                        <a:cs typeface="Microsoft JhengHei"/>
                      </a:endParaRPr>
                    </a:p>
                    <a:p>
                      <a:pPr marL="149860">
                        <a:lnSpc>
                          <a:spcPts val="1605"/>
                        </a:lnSpc>
                      </a:pPr>
                      <a:r>
                        <a:rPr sz="1050" b="1" dirty="0">
                          <a:solidFill>
                            <a:srgbClr val="231F20"/>
                          </a:solidFill>
                          <a:latin typeface="Microsoft JhengHei"/>
                          <a:cs typeface="Microsoft JhengHei"/>
                        </a:rPr>
                        <a:t>のための</a:t>
                      </a:r>
                      <a:r>
                        <a:rPr sz="1350" b="1" spc="-25" dirty="0">
                          <a:solidFill>
                            <a:srgbClr val="231F20"/>
                          </a:solidFill>
                          <a:latin typeface="Microsoft JhengHei"/>
                          <a:cs typeface="Microsoft JhengHei"/>
                        </a:rPr>
                        <a:t>目標</a:t>
                      </a:r>
                      <a:endParaRPr sz="1350">
                        <a:latin typeface="Microsoft JhengHei"/>
                        <a:cs typeface="Microsoft JhengHei"/>
                      </a:endParaRPr>
                    </a:p>
                  </a:txBody>
                  <a:tcPr marL="0" marR="0" marT="62230" marB="0">
                    <a:solidFill>
                      <a:srgbClr val="BFE0BA"/>
                    </a:solidFill>
                  </a:tcPr>
                </a:tc>
                <a:tc>
                  <a:txBody>
                    <a:bodyPr/>
                    <a:lstStyle/>
                    <a:p>
                      <a:pPr marR="26670" algn="r">
                        <a:lnSpc>
                          <a:spcPct val="100000"/>
                        </a:lnSpc>
                        <a:spcBef>
                          <a:spcPts val="490"/>
                        </a:spcBef>
                      </a:pPr>
                      <a:r>
                        <a:rPr sz="600" dirty="0">
                          <a:solidFill>
                            <a:srgbClr val="231F20"/>
                          </a:solidFill>
                          <a:latin typeface="BIZ UDPゴシック"/>
                          <a:cs typeface="BIZ UDPゴシック"/>
                        </a:rPr>
                        <a:t>注</a:t>
                      </a:r>
                      <a:r>
                        <a:rPr sz="650" spc="125" dirty="0">
                          <a:solidFill>
                            <a:srgbClr val="231F20"/>
                          </a:solidFill>
                          <a:latin typeface="Arial"/>
                          <a:cs typeface="Arial"/>
                        </a:rPr>
                        <a:t>3</a:t>
                      </a:r>
                      <a:r>
                        <a:rPr sz="600" spc="125" dirty="0">
                          <a:solidFill>
                            <a:srgbClr val="231F20"/>
                          </a:solidFill>
                          <a:latin typeface="BIZ UDPゴシック"/>
                          <a:cs typeface="BIZ UDPゴシック"/>
                        </a:rPr>
                        <a:t>）</a:t>
                      </a:r>
                      <a:endParaRPr sz="600">
                        <a:latin typeface="BIZ UDPゴシック"/>
                        <a:cs typeface="BIZ UDPゴシック"/>
                      </a:endParaRPr>
                    </a:p>
                    <a:p>
                      <a:pPr marL="151765" marR="144780" indent="127000">
                        <a:lnSpc>
                          <a:spcPct val="116700"/>
                        </a:lnSpc>
                        <a:spcBef>
                          <a:spcPts val="480"/>
                        </a:spcBef>
                      </a:pPr>
                      <a:r>
                        <a:rPr sz="1000" b="1" spc="-10" dirty="0">
                          <a:solidFill>
                            <a:srgbClr val="231F20"/>
                          </a:solidFill>
                          <a:latin typeface="Microsoft JhengHei"/>
                          <a:cs typeface="Microsoft JhengHei"/>
                        </a:rPr>
                        <a:t>治療強化が</a:t>
                      </a:r>
                      <a:r>
                        <a:rPr sz="1000" b="1" spc="500" dirty="0">
                          <a:solidFill>
                            <a:srgbClr val="231F20"/>
                          </a:solidFill>
                          <a:latin typeface="Microsoft JhengHei"/>
                          <a:cs typeface="Microsoft JhengHei"/>
                        </a:rPr>
                        <a:t> </a:t>
                      </a:r>
                      <a:r>
                        <a:rPr sz="1000" b="1" spc="-10" dirty="0">
                          <a:solidFill>
                            <a:srgbClr val="231F20"/>
                          </a:solidFill>
                          <a:latin typeface="Microsoft JhengHei"/>
                          <a:cs typeface="Microsoft JhengHei"/>
                        </a:rPr>
                        <a:t>困難な際の目標</a:t>
                      </a:r>
                      <a:endParaRPr sz="1000">
                        <a:latin typeface="Microsoft JhengHei"/>
                        <a:cs typeface="Microsoft JhengHei"/>
                      </a:endParaRPr>
                    </a:p>
                  </a:txBody>
                  <a:tcPr marL="0" marR="0" marT="62230" marB="0">
                    <a:solidFill>
                      <a:srgbClr val="FFDEAD"/>
                    </a:solidFill>
                  </a:tcPr>
                </a:tc>
                <a:extLst>
                  <a:ext uri="{0D108BD9-81ED-4DB2-BD59-A6C34878D82A}">
                    <a16:rowId xmlns:a16="http://schemas.microsoft.com/office/drawing/2014/main" val="10000"/>
                  </a:ext>
                </a:extLst>
              </a:tr>
            </a:tbl>
          </a:graphicData>
        </a:graphic>
      </p:graphicFrame>
      <p:graphicFrame>
        <p:nvGraphicFramePr>
          <p:cNvPr id="42" name="object 11">
            <a:extLst>
              <a:ext uri="{FF2B5EF4-FFF2-40B4-BE49-F238E27FC236}">
                <a16:creationId xmlns:a16="http://schemas.microsoft.com/office/drawing/2014/main" id="{419CA3A6-807C-D2B7-5121-D8059A4B0CCD}"/>
              </a:ext>
            </a:extLst>
          </p:cNvPr>
          <p:cNvGraphicFramePr>
            <a:graphicFrameLocks noGrp="1"/>
          </p:cNvGraphicFramePr>
          <p:nvPr>
            <p:extLst>
              <p:ext uri="{D42A27DB-BD31-4B8C-83A1-F6EECF244321}">
                <p14:modId xmlns:p14="http://schemas.microsoft.com/office/powerpoint/2010/main" val="1193270297"/>
              </p:ext>
            </p:extLst>
          </p:nvPr>
        </p:nvGraphicFramePr>
        <p:xfrm>
          <a:off x="5722660" y="2869749"/>
          <a:ext cx="4556125" cy="575945"/>
        </p:xfrm>
        <a:graphic>
          <a:graphicData uri="http://schemas.openxmlformats.org/drawingml/2006/table">
            <a:tbl>
              <a:tblPr firstRow="1" bandRow="1">
                <a:tableStyleId>{2D5ABB26-0587-4C30-8999-92F81FD0307C}</a:tableStyleId>
              </a:tblPr>
              <a:tblGrid>
                <a:gridCol w="974725">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1193800">
                  <a:extLst>
                    <a:ext uri="{9D8B030D-6E8A-4147-A177-3AD203B41FA5}">
                      <a16:colId xmlns:a16="http://schemas.microsoft.com/office/drawing/2014/main" val="20002"/>
                    </a:ext>
                  </a:extLst>
                </a:gridCol>
                <a:gridCol w="1193800">
                  <a:extLst>
                    <a:ext uri="{9D8B030D-6E8A-4147-A177-3AD203B41FA5}">
                      <a16:colId xmlns:a16="http://schemas.microsoft.com/office/drawing/2014/main" val="20003"/>
                    </a:ext>
                  </a:extLst>
                </a:gridCol>
              </a:tblGrid>
              <a:tr h="575945">
                <a:tc>
                  <a:txBody>
                    <a:bodyPr/>
                    <a:lstStyle/>
                    <a:p>
                      <a:pPr>
                        <a:lnSpc>
                          <a:spcPct val="100000"/>
                        </a:lnSpc>
                        <a:spcBef>
                          <a:spcPts val="160"/>
                        </a:spcBef>
                      </a:pPr>
                      <a:endParaRPr sz="1150">
                        <a:latin typeface="Times New Roman"/>
                        <a:cs typeface="Times New Roman"/>
                      </a:endParaRPr>
                    </a:p>
                    <a:p>
                      <a:pPr marL="173355">
                        <a:lnSpc>
                          <a:spcPct val="100000"/>
                        </a:lnSpc>
                      </a:pPr>
                      <a:r>
                        <a:rPr sz="1150" spc="55" dirty="0">
                          <a:solidFill>
                            <a:srgbClr val="231F20"/>
                          </a:solidFill>
                          <a:latin typeface="Arial"/>
                          <a:cs typeface="Arial"/>
                        </a:rPr>
                        <a:t>HbA1c</a:t>
                      </a:r>
                      <a:r>
                        <a:rPr sz="1275" spc="82" baseline="6535" dirty="0">
                          <a:solidFill>
                            <a:srgbClr val="231F20"/>
                          </a:solidFill>
                          <a:latin typeface="BIZ UDPゴシック"/>
                          <a:cs typeface="BIZ UDPゴシック"/>
                        </a:rPr>
                        <a:t>（％）</a:t>
                      </a:r>
                      <a:endParaRPr sz="1275" baseline="6535">
                        <a:latin typeface="BIZ UDPゴシック"/>
                        <a:cs typeface="BIZ UDPゴシック"/>
                      </a:endParaRPr>
                    </a:p>
                  </a:txBody>
                  <a:tcPr marL="0" marR="0" marT="20320" marB="0">
                    <a:solidFill>
                      <a:srgbClr val="BCBEC0"/>
                    </a:solidFill>
                  </a:tcPr>
                </a:tc>
                <a:tc>
                  <a:txBody>
                    <a:bodyPr/>
                    <a:lstStyle/>
                    <a:p>
                      <a:pPr marL="295910">
                        <a:lnSpc>
                          <a:spcPct val="100000"/>
                        </a:lnSpc>
                        <a:spcBef>
                          <a:spcPts val="1010"/>
                        </a:spcBef>
                      </a:pPr>
                      <a:r>
                        <a:rPr sz="1950" b="1" dirty="0">
                          <a:solidFill>
                            <a:srgbClr val="231F20"/>
                          </a:solidFill>
                          <a:latin typeface="Arial"/>
                          <a:cs typeface="Arial"/>
                        </a:rPr>
                        <a:t>6.0</a:t>
                      </a:r>
                      <a:r>
                        <a:rPr sz="1500" spc="-37" baseline="2777" dirty="0">
                          <a:solidFill>
                            <a:srgbClr val="231F20"/>
                          </a:solidFill>
                          <a:latin typeface="BIZ UDPゴシック"/>
                          <a:cs typeface="BIZ UDPゴシック"/>
                        </a:rPr>
                        <a:t>未満</a:t>
                      </a:r>
                      <a:endParaRPr sz="1500" baseline="2777">
                        <a:latin typeface="BIZ UDPゴシック"/>
                        <a:cs typeface="BIZ UDPゴシック"/>
                      </a:endParaRPr>
                    </a:p>
                  </a:txBody>
                  <a:tcPr marL="0" marR="0" marT="128270" marB="0">
                    <a:solidFill>
                      <a:srgbClr val="78B6E4"/>
                    </a:solidFill>
                  </a:tcPr>
                </a:tc>
                <a:tc>
                  <a:txBody>
                    <a:bodyPr/>
                    <a:lstStyle/>
                    <a:p>
                      <a:pPr marL="216535">
                        <a:lnSpc>
                          <a:spcPct val="100000"/>
                        </a:lnSpc>
                        <a:spcBef>
                          <a:spcPts val="600"/>
                        </a:spcBef>
                      </a:pPr>
                      <a:r>
                        <a:rPr sz="2450" b="1" dirty="0">
                          <a:solidFill>
                            <a:srgbClr val="231F20"/>
                          </a:solidFill>
                          <a:latin typeface="Arial"/>
                          <a:cs typeface="Arial"/>
                        </a:rPr>
                        <a:t>7.0</a:t>
                      </a:r>
                      <a:r>
                        <a:rPr sz="1875" spc="-37" baseline="2222" dirty="0">
                          <a:solidFill>
                            <a:srgbClr val="231F20"/>
                          </a:solidFill>
                          <a:latin typeface="BIZ UDPゴシック"/>
                          <a:cs typeface="BIZ UDPゴシック"/>
                        </a:rPr>
                        <a:t>未満</a:t>
                      </a:r>
                      <a:endParaRPr sz="1875" baseline="2222">
                        <a:latin typeface="BIZ UDPゴシック"/>
                        <a:cs typeface="BIZ UDPゴシック"/>
                      </a:endParaRPr>
                    </a:p>
                  </a:txBody>
                  <a:tcPr marL="0" marR="0" marT="76200" marB="0">
                    <a:solidFill>
                      <a:srgbClr val="9ED29A"/>
                    </a:solidFill>
                  </a:tcPr>
                </a:tc>
                <a:tc>
                  <a:txBody>
                    <a:bodyPr/>
                    <a:lstStyle/>
                    <a:p>
                      <a:pPr marL="295910">
                        <a:lnSpc>
                          <a:spcPct val="100000"/>
                        </a:lnSpc>
                        <a:spcBef>
                          <a:spcPts val="1010"/>
                        </a:spcBef>
                      </a:pPr>
                      <a:r>
                        <a:rPr sz="1950" b="1" dirty="0">
                          <a:solidFill>
                            <a:srgbClr val="231F20"/>
                          </a:solidFill>
                          <a:latin typeface="Arial"/>
                          <a:cs typeface="Arial"/>
                        </a:rPr>
                        <a:t>8.0</a:t>
                      </a:r>
                      <a:r>
                        <a:rPr sz="1500" spc="-37" baseline="2777" dirty="0">
                          <a:solidFill>
                            <a:srgbClr val="231F20"/>
                          </a:solidFill>
                          <a:latin typeface="BIZ UDPゴシック"/>
                          <a:cs typeface="BIZ UDPゴシック"/>
                        </a:rPr>
                        <a:t>未満</a:t>
                      </a:r>
                      <a:endParaRPr sz="1500" baseline="2777">
                        <a:latin typeface="BIZ UDPゴシック"/>
                        <a:cs typeface="BIZ UDPゴシック"/>
                      </a:endParaRPr>
                    </a:p>
                  </a:txBody>
                  <a:tcPr marL="0" marR="0" marT="128270" marB="0">
                    <a:solidFill>
                      <a:srgbClr val="FDC689"/>
                    </a:solidFill>
                  </a:tcPr>
                </a:tc>
                <a:extLst>
                  <a:ext uri="{0D108BD9-81ED-4DB2-BD59-A6C34878D82A}">
                    <a16:rowId xmlns:a16="http://schemas.microsoft.com/office/drawing/2014/main" val="10000"/>
                  </a:ext>
                </a:extLst>
              </a:tr>
            </a:tbl>
          </a:graphicData>
        </a:graphic>
      </p:graphicFrame>
      <p:grpSp>
        <p:nvGrpSpPr>
          <p:cNvPr id="43" name="object 12">
            <a:extLst>
              <a:ext uri="{FF2B5EF4-FFF2-40B4-BE49-F238E27FC236}">
                <a16:creationId xmlns:a16="http://schemas.microsoft.com/office/drawing/2014/main" id="{9AF3D65A-A88E-4F04-619F-FF69FFB2558F}"/>
              </a:ext>
            </a:extLst>
          </p:cNvPr>
          <p:cNvGrpSpPr/>
          <p:nvPr/>
        </p:nvGrpSpPr>
        <p:grpSpPr>
          <a:xfrm>
            <a:off x="6692766" y="1641237"/>
            <a:ext cx="3592829" cy="265430"/>
            <a:chOff x="1366092" y="1651492"/>
            <a:chExt cx="3592829" cy="265430"/>
          </a:xfrm>
        </p:grpSpPr>
        <p:sp>
          <p:nvSpPr>
            <p:cNvPr id="44" name="object 13">
              <a:extLst>
                <a:ext uri="{FF2B5EF4-FFF2-40B4-BE49-F238E27FC236}">
                  <a16:creationId xmlns:a16="http://schemas.microsoft.com/office/drawing/2014/main" id="{18B327FE-89B5-3EB3-A2B3-B446D81BEBAD}"/>
                </a:ext>
              </a:extLst>
            </p:cNvPr>
            <p:cNvSpPr/>
            <p:nvPr/>
          </p:nvSpPr>
          <p:spPr>
            <a:xfrm>
              <a:off x="1371413" y="1909658"/>
              <a:ext cx="0" cy="7620"/>
            </a:xfrm>
            <a:custGeom>
              <a:avLst/>
              <a:gdLst/>
              <a:ahLst/>
              <a:cxnLst/>
              <a:rect l="l" t="t" r="r" b="b"/>
              <a:pathLst>
                <a:path h="7619">
                  <a:moveTo>
                    <a:pt x="0" y="7200"/>
                  </a:moveTo>
                  <a:lnTo>
                    <a:pt x="0" y="0"/>
                  </a:lnTo>
                </a:path>
              </a:pathLst>
            </a:custGeom>
            <a:ln w="10642">
              <a:solidFill>
                <a:srgbClr val="231F20"/>
              </a:solidFill>
            </a:ln>
          </p:spPr>
          <p:txBody>
            <a:bodyPr wrap="square" lIns="0" tIns="0" rIns="0" bIns="0" rtlCol="0"/>
            <a:lstStyle/>
            <a:p>
              <a:endParaRPr/>
            </a:p>
          </p:txBody>
        </p:sp>
        <p:sp>
          <p:nvSpPr>
            <p:cNvPr id="45" name="object 14">
              <a:extLst>
                <a:ext uri="{FF2B5EF4-FFF2-40B4-BE49-F238E27FC236}">
                  <a16:creationId xmlns:a16="http://schemas.microsoft.com/office/drawing/2014/main" id="{B17EE4EB-808F-3105-F1FE-16B0227B0522}"/>
                </a:ext>
              </a:extLst>
            </p:cNvPr>
            <p:cNvSpPr/>
            <p:nvPr/>
          </p:nvSpPr>
          <p:spPr>
            <a:xfrm>
              <a:off x="1371413" y="1673043"/>
              <a:ext cx="0" cy="219075"/>
            </a:xfrm>
            <a:custGeom>
              <a:avLst/>
              <a:gdLst/>
              <a:ahLst/>
              <a:cxnLst/>
              <a:rect l="l" t="t" r="r" b="b"/>
              <a:pathLst>
                <a:path h="219075">
                  <a:moveTo>
                    <a:pt x="0" y="218554"/>
                  </a:moveTo>
                  <a:lnTo>
                    <a:pt x="0" y="0"/>
                  </a:lnTo>
                </a:path>
              </a:pathLst>
            </a:custGeom>
            <a:ln w="10642">
              <a:solidFill>
                <a:srgbClr val="231F20"/>
              </a:solidFill>
              <a:prstDash val="sysDot"/>
            </a:ln>
          </p:spPr>
          <p:txBody>
            <a:bodyPr wrap="square" lIns="0" tIns="0" rIns="0" bIns="0" rtlCol="0"/>
            <a:lstStyle/>
            <a:p>
              <a:endParaRPr/>
            </a:p>
          </p:txBody>
        </p:sp>
        <p:sp>
          <p:nvSpPr>
            <p:cNvPr id="46" name="object 15">
              <a:extLst>
                <a:ext uri="{FF2B5EF4-FFF2-40B4-BE49-F238E27FC236}">
                  <a16:creationId xmlns:a16="http://schemas.microsoft.com/office/drawing/2014/main" id="{2A124C08-D74B-05B9-9BBA-38C35314704D}"/>
                </a:ext>
              </a:extLst>
            </p:cNvPr>
            <p:cNvSpPr/>
            <p:nvPr/>
          </p:nvSpPr>
          <p:spPr>
            <a:xfrm>
              <a:off x="1371413" y="1656814"/>
              <a:ext cx="7620" cy="7620"/>
            </a:xfrm>
            <a:custGeom>
              <a:avLst/>
              <a:gdLst/>
              <a:ahLst/>
              <a:cxnLst/>
              <a:rect l="l" t="t" r="r" b="b"/>
              <a:pathLst>
                <a:path w="7619" h="7619">
                  <a:moveTo>
                    <a:pt x="0" y="7200"/>
                  </a:moveTo>
                  <a:lnTo>
                    <a:pt x="0" y="0"/>
                  </a:lnTo>
                  <a:lnTo>
                    <a:pt x="7200" y="0"/>
                  </a:lnTo>
                </a:path>
              </a:pathLst>
            </a:custGeom>
            <a:ln w="10642">
              <a:solidFill>
                <a:srgbClr val="231F20"/>
              </a:solidFill>
            </a:ln>
          </p:spPr>
          <p:txBody>
            <a:bodyPr wrap="square" lIns="0" tIns="0" rIns="0" bIns="0" rtlCol="0"/>
            <a:lstStyle/>
            <a:p>
              <a:endParaRPr/>
            </a:p>
          </p:txBody>
        </p:sp>
        <p:sp>
          <p:nvSpPr>
            <p:cNvPr id="47" name="object 16">
              <a:extLst>
                <a:ext uri="{FF2B5EF4-FFF2-40B4-BE49-F238E27FC236}">
                  <a16:creationId xmlns:a16="http://schemas.microsoft.com/office/drawing/2014/main" id="{AE1AAC09-831F-BBC0-32F6-2EEBD9419E5D}"/>
                </a:ext>
              </a:extLst>
            </p:cNvPr>
            <p:cNvSpPr/>
            <p:nvPr/>
          </p:nvSpPr>
          <p:spPr>
            <a:xfrm>
              <a:off x="1396540" y="1656814"/>
              <a:ext cx="3540760" cy="0"/>
            </a:xfrm>
            <a:custGeom>
              <a:avLst/>
              <a:gdLst/>
              <a:ahLst/>
              <a:cxnLst/>
              <a:rect l="l" t="t" r="r" b="b"/>
              <a:pathLst>
                <a:path w="3540760">
                  <a:moveTo>
                    <a:pt x="0" y="0"/>
                  </a:moveTo>
                  <a:lnTo>
                    <a:pt x="3540645" y="0"/>
                  </a:lnTo>
                </a:path>
              </a:pathLst>
            </a:custGeom>
            <a:ln w="10642">
              <a:solidFill>
                <a:srgbClr val="231F20"/>
              </a:solidFill>
              <a:prstDash val="sysDot"/>
            </a:ln>
          </p:spPr>
          <p:txBody>
            <a:bodyPr wrap="square" lIns="0" tIns="0" rIns="0" bIns="0" rtlCol="0"/>
            <a:lstStyle/>
            <a:p>
              <a:endParaRPr/>
            </a:p>
          </p:txBody>
        </p:sp>
        <p:sp>
          <p:nvSpPr>
            <p:cNvPr id="48" name="object 17">
              <a:extLst>
                <a:ext uri="{FF2B5EF4-FFF2-40B4-BE49-F238E27FC236}">
                  <a16:creationId xmlns:a16="http://schemas.microsoft.com/office/drawing/2014/main" id="{7AB6AA86-9213-F08E-F4B3-FEA64916F952}"/>
                </a:ext>
              </a:extLst>
            </p:cNvPr>
            <p:cNvSpPr/>
            <p:nvPr/>
          </p:nvSpPr>
          <p:spPr>
            <a:xfrm>
              <a:off x="4946149" y="1656814"/>
              <a:ext cx="7620" cy="7620"/>
            </a:xfrm>
            <a:custGeom>
              <a:avLst/>
              <a:gdLst/>
              <a:ahLst/>
              <a:cxnLst/>
              <a:rect l="l" t="t" r="r" b="b"/>
              <a:pathLst>
                <a:path w="7620" h="7619">
                  <a:moveTo>
                    <a:pt x="0" y="0"/>
                  </a:moveTo>
                  <a:lnTo>
                    <a:pt x="7200" y="0"/>
                  </a:lnTo>
                  <a:lnTo>
                    <a:pt x="7200" y="7200"/>
                  </a:lnTo>
                </a:path>
              </a:pathLst>
            </a:custGeom>
            <a:ln w="10642">
              <a:solidFill>
                <a:srgbClr val="231F20"/>
              </a:solidFill>
            </a:ln>
          </p:spPr>
          <p:txBody>
            <a:bodyPr wrap="square" lIns="0" tIns="0" rIns="0" bIns="0" rtlCol="0"/>
            <a:lstStyle/>
            <a:p>
              <a:endParaRPr/>
            </a:p>
          </p:txBody>
        </p:sp>
        <p:sp>
          <p:nvSpPr>
            <p:cNvPr id="49" name="object 18">
              <a:extLst>
                <a:ext uri="{FF2B5EF4-FFF2-40B4-BE49-F238E27FC236}">
                  <a16:creationId xmlns:a16="http://schemas.microsoft.com/office/drawing/2014/main" id="{0E4C6CC9-DE5B-D337-2C4E-B092E4181159}"/>
                </a:ext>
              </a:extLst>
            </p:cNvPr>
            <p:cNvSpPr/>
            <p:nvPr/>
          </p:nvSpPr>
          <p:spPr>
            <a:xfrm>
              <a:off x="4953352" y="1682076"/>
              <a:ext cx="0" cy="219075"/>
            </a:xfrm>
            <a:custGeom>
              <a:avLst/>
              <a:gdLst/>
              <a:ahLst/>
              <a:cxnLst/>
              <a:rect l="l" t="t" r="r" b="b"/>
              <a:pathLst>
                <a:path h="219075">
                  <a:moveTo>
                    <a:pt x="0" y="0"/>
                  </a:moveTo>
                  <a:lnTo>
                    <a:pt x="0" y="218554"/>
                  </a:lnTo>
                </a:path>
              </a:pathLst>
            </a:custGeom>
            <a:ln w="10642">
              <a:solidFill>
                <a:srgbClr val="231F20"/>
              </a:solidFill>
              <a:prstDash val="sysDot"/>
            </a:ln>
          </p:spPr>
          <p:txBody>
            <a:bodyPr wrap="square" lIns="0" tIns="0" rIns="0" bIns="0" rtlCol="0"/>
            <a:lstStyle/>
            <a:p>
              <a:endParaRPr/>
            </a:p>
          </p:txBody>
        </p:sp>
        <p:sp>
          <p:nvSpPr>
            <p:cNvPr id="50" name="object 19">
              <a:extLst>
                <a:ext uri="{FF2B5EF4-FFF2-40B4-BE49-F238E27FC236}">
                  <a16:creationId xmlns:a16="http://schemas.microsoft.com/office/drawing/2014/main" id="{612EE174-BF00-4E86-9E4A-85AAB40DF000}"/>
                </a:ext>
              </a:extLst>
            </p:cNvPr>
            <p:cNvSpPr/>
            <p:nvPr/>
          </p:nvSpPr>
          <p:spPr>
            <a:xfrm>
              <a:off x="4953352" y="1909659"/>
              <a:ext cx="0" cy="7620"/>
            </a:xfrm>
            <a:custGeom>
              <a:avLst/>
              <a:gdLst/>
              <a:ahLst/>
              <a:cxnLst/>
              <a:rect l="l" t="t" r="r" b="b"/>
              <a:pathLst>
                <a:path h="7619">
                  <a:moveTo>
                    <a:pt x="0" y="0"/>
                  </a:moveTo>
                  <a:lnTo>
                    <a:pt x="0" y="7200"/>
                  </a:lnTo>
                </a:path>
              </a:pathLst>
            </a:custGeom>
            <a:ln w="10642">
              <a:solidFill>
                <a:srgbClr val="231F20"/>
              </a:solidFill>
            </a:ln>
          </p:spPr>
          <p:txBody>
            <a:bodyPr wrap="square" lIns="0" tIns="0" rIns="0" bIns="0" rtlCol="0"/>
            <a:lstStyle/>
            <a:p>
              <a:endParaRPr/>
            </a:p>
          </p:txBody>
        </p:sp>
      </p:grpSp>
      <p:sp>
        <p:nvSpPr>
          <p:cNvPr id="51" name="object 20">
            <a:extLst>
              <a:ext uri="{FF2B5EF4-FFF2-40B4-BE49-F238E27FC236}">
                <a16:creationId xmlns:a16="http://schemas.microsoft.com/office/drawing/2014/main" id="{F564E09E-F9D9-C597-0629-2E52DA74E080}"/>
              </a:ext>
            </a:extLst>
          </p:cNvPr>
          <p:cNvSpPr txBox="1"/>
          <p:nvPr/>
        </p:nvSpPr>
        <p:spPr>
          <a:xfrm>
            <a:off x="5657221" y="3646556"/>
            <a:ext cx="4618355" cy="431800"/>
          </a:xfrm>
          <a:prstGeom prst="rect">
            <a:avLst/>
          </a:prstGeom>
        </p:spPr>
        <p:txBody>
          <a:bodyPr vert="horz" wrap="square" lIns="0" tIns="12700" rIns="0" bIns="0" rtlCol="0">
            <a:spAutoFit/>
          </a:bodyPr>
          <a:lstStyle/>
          <a:p>
            <a:pPr marL="12700" marR="5080">
              <a:lnSpc>
                <a:spcPct val="111100"/>
              </a:lnSpc>
              <a:spcBef>
                <a:spcPts val="100"/>
              </a:spcBef>
            </a:pPr>
            <a:r>
              <a:rPr sz="1200" spc="40" dirty="0">
                <a:solidFill>
                  <a:srgbClr val="231F20"/>
                </a:solidFill>
                <a:latin typeface="BIZ UDPゴシック"/>
                <a:cs typeface="BIZ UDPゴシック"/>
              </a:rPr>
              <a:t>治療目標は年齢、罹病期間、臓器障害、低血糖の危険性、サポート</a:t>
            </a:r>
            <a:r>
              <a:rPr sz="1200" spc="10" dirty="0">
                <a:solidFill>
                  <a:srgbClr val="231F20"/>
                </a:solidFill>
                <a:latin typeface="BIZ UDPゴシック"/>
                <a:cs typeface="BIZ UDPゴシック"/>
              </a:rPr>
              <a:t>体制などを考慮して個別に設定する。</a:t>
            </a:r>
            <a:endParaRPr sz="1200">
              <a:latin typeface="BIZ UDPゴシック"/>
              <a:cs typeface="BIZ UDPゴシック"/>
            </a:endParaRPr>
          </a:p>
        </p:txBody>
      </p:sp>
      <p:sp>
        <p:nvSpPr>
          <p:cNvPr id="52" name="object 25">
            <a:extLst>
              <a:ext uri="{FF2B5EF4-FFF2-40B4-BE49-F238E27FC236}">
                <a16:creationId xmlns:a16="http://schemas.microsoft.com/office/drawing/2014/main" id="{A116A0BA-5948-A424-5427-833FCF980D93}"/>
              </a:ext>
            </a:extLst>
          </p:cNvPr>
          <p:cNvSpPr txBox="1"/>
          <p:nvPr/>
        </p:nvSpPr>
        <p:spPr>
          <a:xfrm>
            <a:off x="5502055" y="7236460"/>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14</a:t>
            </a:r>
            <a:endParaRPr sz="1200">
              <a:latin typeface="Arial Rounded MT Bold"/>
              <a:cs typeface="Arial Rounded MT Bold"/>
            </a:endParaRPr>
          </a:p>
        </p:txBody>
      </p:sp>
      <p:sp>
        <p:nvSpPr>
          <p:cNvPr id="53" name="object 21">
            <a:extLst>
              <a:ext uri="{FF2B5EF4-FFF2-40B4-BE49-F238E27FC236}">
                <a16:creationId xmlns:a16="http://schemas.microsoft.com/office/drawing/2014/main" id="{3D8B58B4-347B-9E4C-D2F7-155CC1694F04}"/>
              </a:ext>
            </a:extLst>
          </p:cNvPr>
          <p:cNvSpPr txBox="1"/>
          <p:nvPr/>
        </p:nvSpPr>
        <p:spPr>
          <a:xfrm>
            <a:off x="5657215" y="5596086"/>
            <a:ext cx="4699635" cy="1605915"/>
          </a:xfrm>
          <a:prstGeom prst="rect">
            <a:avLst/>
          </a:prstGeom>
        </p:spPr>
        <p:txBody>
          <a:bodyPr vert="horz" wrap="square" lIns="0" tIns="17145" rIns="0" bIns="0" rtlCol="0">
            <a:spAutoFit/>
          </a:bodyPr>
          <a:lstStyle/>
          <a:p>
            <a:pPr marL="314325" marR="57150" indent="-302260">
              <a:lnSpc>
                <a:spcPct val="119300"/>
              </a:lnSpc>
              <a:spcBef>
                <a:spcPts val="135"/>
              </a:spcBef>
            </a:pPr>
            <a:r>
              <a:rPr sz="950" spc="20" dirty="0">
                <a:solidFill>
                  <a:srgbClr val="231F20"/>
                </a:solidFill>
                <a:latin typeface="BIZ UDPゴシック"/>
                <a:cs typeface="BIZ UDPゴシック"/>
              </a:rPr>
              <a:t>注</a:t>
            </a:r>
            <a:r>
              <a:rPr sz="1000" spc="180" dirty="0">
                <a:solidFill>
                  <a:srgbClr val="231F20"/>
                </a:solidFill>
                <a:latin typeface="Arial"/>
                <a:cs typeface="Arial"/>
              </a:rPr>
              <a:t>1</a:t>
            </a:r>
            <a:r>
              <a:rPr sz="950" spc="180" dirty="0">
                <a:solidFill>
                  <a:srgbClr val="231F20"/>
                </a:solidFill>
                <a:latin typeface="BIZ UDPゴシック"/>
                <a:cs typeface="BIZ UDPゴシック"/>
              </a:rPr>
              <a:t>）</a:t>
            </a:r>
            <a:r>
              <a:rPr sz="950" spc="15" dirty="0">
                <a:solidFill>
                  <a:srgbClr val="231F20"/>
                </a:solidFill>
                <a:latin typeface="BIZ UDPゴシック"/>
                <a:cs typeface="BIZ UDPゴシック"/>
              </a:rPr>
              <a:t>適切な食事療法や運動療法だけで達成可能な場合、または薬物療法中でも低血</a:t>
            </a:r>
            <a:r>
              <a:rPr sz="950" spc="-5" dirty="0">
                <a:solidFill>
                  <a:srgbClr val="231F20"/>
                </a:solidFill>
                <a:latin typeface="BIZ UDPゴシック"/>
                <a:cs typeface="BIZ UDPゴシック"/>
              </a:rPr>
              <a:t>糖などの副作用なく達成可能な場合の目標とする。</a:t>
            </a:r>
            <a:endParaRPr sz="950">
              <a:latin typeface="BIZ UDPゴシック"/>
              <a:cs typeface="BIZ UDPゴシック"/>
            </a:endParaRPr>
          </a:p>
          <a:p>
            <a:pPr marL="310515" marR="5080" indent="-298450">
              <a:lnSpc>
                <a:spcPct val="118000"/>
              </a:lnSpc>
              <a:spcBef>
                <a:spcPts val="15"/>
              </a:spcBef>
            </a:pPr>
            <a:r>
              <a:rPr sz="950" spc="20" dirty="0">
                <a:solidFill>
                  <a:srgbClr val="231F20"/>
                </a:solidFill>
                <a:latin typeface="BIZ UDPゴシック"/>
                <a:cs typeface="BIZ UDPゴシック"/>
              </a:rPr>
              <a:t>注</a:t>
            </a:r>
            <a:r>
              <a:rPr sz="1000" spc="180" dirty="0">
                <a:solidFill>
                  <a:srgbClr val="231F20"/>
                </a:solidFill>
                <a:latin typeface="Arial"/>
                <a:cs typeface="Arial"/>
              </a:rPr>
              <a:t>2</a:t>
            </a:r>
            <a:r>
              <a:rPr sz="950" spc="180" dirty="0">
                <a:solidFill>
                  <a:srgbClr val="231F20"/>
                </a:solidFill>
                <a:latin typeface="BIZ UDPゴシック"/>
                <a:cs typeface="BIZ UDPゴシック"/>
              </a:rPr>
              <a:t>）</a:t>
            </a:r>
            <a:r>
              <a:rPr sz="950" spc="-25" dirty="0">
                <a:solidFill>
                  <a:srgbClr val="231F20"/>
                </a:solidFill>
                <a:latin typeface="BIZ UDPゴシック"/>
                <a:cs typeface="BIZ UDPゴシック"/>
              </a:rPr>
              <a:t>合併症予防の観点から</a:t>
            </a:r>
            <a:r>
              <a:rPr sz="1000" spc="15" dirty="0">
                <a:solidFill>
                  <a:srgbClr val="231F20"/>
                </a:solidFill>
                <a:latin typeface="Arial"/>
                <a:cs typeface="Arial"/>
              </a:rPr>
              <a:t>HbA1c</a:t>
            </a:r>
            <a:r>
              <a:rPr sz="950" spc="-20" dirty="0">
                <a:solidFill>
                  <a:srgbClr val="231F20"/>
                </a:solidFill>
                <a:latin typeface="BIZ UDPゴシック"/>
                <a:cs typeface="BIZ UDPゴシック"/>
              </a:rPr>
              <a:t>の目標値を</a:t>
            </a:r>
            <a:r>
              <a:rPr sz="1000" spc="25" dirty="0">
                <a:solidFill>
                  <a:srgbClr val="231F20"/>
                </a:solidFill>
                <a:latin typeface="Arial"/>
                <a:cs typeface="Arial"/>
              </a:rPr>
              <a:t>7%</a:t>
            </a:r>
            <a:r>
              <a:rPr sz="950" spc="-35" dirty="0">
                <a:solidFill>
                  <a:srgbClr val="231F20"/>
                </a:solidFill>
                <a:latin typeface="BIZ UDPゴシック"/>
                <a:cs typeface="BIZ UDPゴシック"/>
              </a:rPr>
              <a:t>未満とする。対応する血糖値としては、</a:t>
            </a:r>
            <a:r>
              <a:rPr sz="950" spc="10" dirty="0">
                <a:solidFill>
                  <a:srgbClr val="231F20"/>
                </a:solidFill>
                <a:latin typeface="BIZ UDPゴシック"/>
                <a:cs typeface="BIZ UDPゴシック"/>
              </a:rPr>
              <a:t>空腹時血糖値</a:t>
            </a:r>
            <a:r>
              <a:rPr sz="1000" spc="25" dirty="0">
                <a:solidFill>
                  <a:srgbClr val="231F20"/>
                </a:solidFill>
                <a:latin typeface="Arial"/>
                <a:cs typeface="Arial"/>
              </a:rPr>
              <a:t>130mg/dL</a:t>
            </a:r>
            <a:r>
              <a:rPr sz="950" spc="-15" dirty="0">
                <a:solidFill>
                  <a:srgbClr val="231F20"/>
                </a:solidFill>
                <a:latin typeface="BIZ UDPゴシック"/>
                <a:cs typeface="BIZ UDPゴシック"/>
              </a:rPr>
              <a:t>未満、食後</a:t>
            </a:r>
            <a:r>
              <a:rPr sz="1000" spc="25" dirty="0">
                <a:solidFill>
                  <a:srgbClr val="231F20"/>
                </a:solidFill>
                <a:latin typeface="Arial"/>
                <a:cs typeface="Arial"/>
              </a:rPr>
              <a:t>2</a:t>
            </a:r>
            <a:r>
              <a:rPr sz="950" spc="10" dirty="0">
                <a:solidFill>
                  <a:srgbClr val="231F20"/>
                </a:solidFill>
                <a:latin typeface="BIZ UDPゴシック"/>
                <a:cs typeface="BIZ UDPゴシック"/>
              </a:rPr>
              <a:t>時間血糖値</a:t>
            </a:r>
            <a:r>
              <a:rPr sz="1000" spc="25" dirty="0">
                <a:solidFill>
                  <a:srgbClr val="231F20"/>
                </a:solidFill>
                <a:latin typeface="Arial"/>
                <a:cs typeface="Arial"/>
              </a:rPr>
              <a:t>180mg/dL</a:t>
            </a:r>
            <a:r>
              <a:rPr sz="950" spc="-30" dirty="0">
                <a:solidFill>
                  <a:srgbClr val="231F20"/>
                </a:solidFill>
                <a:latin typeface="BIZ UDPゴシック"/>
                <a:cs typeface="BIZ UDPゴシック"/>
              </a:rPr>
              <a:t>未満をおおよその目安</a:t>
            </a:r>
            <a:r>
              <a:rPr sz="950" spc="50" dirty="0">
                <a:solidFill>
                  <a:srgbClr val="231F20"/>
                </a:solidFill>
                <a:latin typeface="BIZ UDPゴシック"/>
                <a:cs typeface="BIZ UDPゴシック"/>
              </a:rPr>
              <a:t>とする。</a:t>
            </a:r>
            <a:endParaRPr sz="950">
              <a:latin typeface="BIZ UDPゴシック"/>
              <a:cs typeface="BIZ UDPゴシック"/>
            </a:endParaRPr>
          </a:p>
          <a:p>
            <a:pPr marL="12700" marR="234315">
              <a:lnSpc>
                <a:spcPct val="116700"/>
              </a:lnSpc>
              <a:spcBef>
                <a:spcPts val="30"/>
              </a:spcBef>
            </a:pPr>
            <a:r>
              <a:rPr sz="950" dirty="0">
                <a:solidFill>
                  <a:srgbClr val="231F20"/>
                </a:solidFill>
                <a:latin typeface="BIZ UDPゴシック"/>
                <a:cs typeface="BIZ UDPゴシック"/>
              </a:rPr>
              <a:t>注</a:t>
            </a:r>
            <a:r>
              <a:rPr sz="1000" spc="180" dirty="0">
                <a:solidFill>
                  <a:srgbClr val="231F20"/>
                </a:solidFill>
                <a:latin typeface="Arial"/>
                <a:cs typeface="Arial"/>
              </a:rPr>
              <a:t>3</a:t>
            </a:r>
            <a:r>
              <a:rPr sz="950" spc="180" dirty="0">
                <a:solidFill>
                  <a:srgbClr val="231F20"/>
                </a:solidFill>
                <a:latin typeface="BIZ UDPゴシック"/>
                <a:cs typeface="BIZ UDPゴシック"/>
              </a:rPr>
              <a:t>）</a:t>
            </a:r>
            <a:r>
              <a:rPr sz="950" spc="-20" dirty="0">
                <a:solidFill>
                  <a:srgbClr val="231F20"/>
                </a:solidFill>
                <a:latin typeface="BIZ UDPゴシック"/>
                <a:cs typeface="BIZ UDPゴシック"/>
              </a:rPr>
              <a:t>低血糖などの副作用、その他の理由で治療の強化が難しい場合の目標とする。</a:t>
            </a:r>
            <a:r>
              <a:rPr sz="950" dirty="0">
                <a:solidFill>
                  <a:srgbClr val="231F20"/>
                </a:solidFill>
                <a:latin typeface="BIZ UDPゴシック"/>
                <a:cs typeface="BIZ UDPゴシック"/>
              </a:rPr>
              <a:t>注</a:t>
            </a:r>
            <a:r>
              <a:rPr sz="1000" spc="175" dirty="0">
                <a:solidFill>
                  <a:srgbClr val="231F20"/>
                </a:solidFill>
                <a:latin typeface="Arial"/>
                <a:cs typeface="Arial"/>
              </a:rPr>
              <a:t>4</a:t>
            </a:r>
            <a:r>
              <a:rPr sz="950" spc="175" dirty="0">
                <a:solidFill>
                  <a:srgbClr val="231F20"/>
                </a:solidFill>
                <a:latin typeface="BIZ UDPゴシック"/>
                <a:cs typeface="BIZ UDPゴシック"/>
              </a:rPr>
              <a:t>）</a:t>
            </a:r>
            <a:r>
              <a:rPr sz="950" spc="-35" dirty="0">
                <a:solidFill>
                  <a:srgbClr val="231F20"/>
                </a:solidFill>
                <a:latin typeface="BIZ UDPゴシック"/>
                <a:cs typeface="BIZ UDPゴシック"/>
              </a:rPr>
              <a:t>いずれも成人に対しての目標値であり、また妊娠例は除くものとする。</a:t>
            </a:r>
            <a:endParaRPr sz="950">
              <a:latin typeface="BIZ UDPゴシック"/>
              <a:cs typeface="BIZ UDPゴシック"/>
            </a:endParaRPr>
          </a:p>
          <a:p>
            <a:pPr>
              <a:lnSpc>
                <a:spcPct val="100000"/>
              </a:lnSpc>
              <a:spcBef>
                <a:spcPts val="434"/>
              </a:spcBef>
            </a:pPr>
            <a:endParaRPr sz="950">
              <a:latin typeface="BIZ UDPゴシック"/>
              <a:cs typeface="BIZ UDPゴシック"/>
            </a:endParaRPr>
          </a:p>
          <a:p>
            <a:pPr marL="1439545">
              <a:lnSpc>
                <a:spcPct val="100000"/>
              </a:lnSpc>
            </a:pPr>
            <a:r>
              <a:rPr sz="700" spc="-5" dirty="0">
                <a:solidFill>
                  <a:srgbClr val="231F20"/>
                </a:solidFill>
                <a:latin typeface="BIZ UDPゴシック"/>
                <a:cs typeface="BIZ UDPゴシック"/>
              </a:rPr>
              <a:t>出典</a:t>
            </a:r>
            <a:r>
              <a:rPr sz="750" spc="45" dirty="0">
                <a:solidFill>
                  <a:srgbClr val="231F20"/>
                </a:solidFill>
                <a:latin typeface="Arial"/>
                <a:cs typeface="Arial"/>
              </a:rPr>
              <a:t>: </a:t>
            </a:r>
            <a:r>
              <a:rPr sz="700" spc="5" dirty="0">
                <a:solidFill>
                  <a:srgbClr val="231F20"/>
                </a:solidFill>
                <a:latin typeface="BIZ UDPゴシック"/>
                <a:cs typeface="BIZ UDPゴシック"/>
              </a:rPr>
              <a:t>日本糖尿病学会 編・著</a:t>
            </a:r>
            <a:r>
              <a:rPr sz="750" spc="45" dirty="0">
                <a:solidFill>
                  <a:srgbClr val="231F20"/>
                </a:solidFill>
                <a:latin typeface="Arial"/>
                <a:cs typeface="Arial"/>
              </a:rPr>
              <a:t>: </a:t>
            </a:r>
            <a:r>
              <a:rPr sz="700" dirty="0">
                <a:solidFill>
                  <a:srgbClr val="231F20"/>
                </a:solidFill>
                <a:latin typeface="BIZ UDPゴシック"/>
                <a:cs typeface="BIZ UDPゴシック"/>
              </a:rPr>
              <a:t>糖尿病治療ガイド</a:t>
            </a:r>
            <a:r>
              <a:rPr sz="750" dirty="0">
                <a:solidFill>
                  <a:srgbClr val="231F20"/>
                </a:solidFill>
                <a:latin typeface="Arial"/>
                <a:cs typeface="Arial"/>
              </a:rPr>
              <a:t>2022-2023</a:t>
            </a:r>
            <a:r>
              <a:rPr sz="700" dirty="0">
                <a:solidFill>
                  <a:srgbClr val="231F20"/>
                </a:solidFill>
                <a:latin typeface="BIZ UDPゴシック"/>
                <a:cs typeface="BIZ UDPゴシック"/>
              </a:rPr>
              <a:t>，</a:t>
            </a:r>
            <a:r>
              <a:rPr sz="750" dirty="0">
                <a:solidFill>
                  <a:srgbClr val="231F20"/>
                </a:solidFill>
                <a:latin typeface="Arial"/>
                <a:cs typeface="Arial"/>
              </a:rPr>
              <a:t>p34</a:t>
            </a:r>
            <a:r>
              <a:rPr sz="700" spc="30" dirty="0">
                <a:solidFill>
                  <a:srgbClr val="231F20"/>
                </a:solidFill>
                <a:latin typeface="BIZ UDPゴシック"/>
                <a:cs typeface="BIZ UDPゴシック"/>
              </a:rPr>
              <a:t>，文光堂，</a:t>
            </a:r>
            <a:r>
              <a:rPr sz="750" spc="-20" dirty="0">
                <a:solidFill>
                  <a:srgbClr val="231F20"/>
                </a:solidFill>
                <a:latin typeface="Arial"/>
                <a:cs typeface="Arial"/>
              </a:rPr>
              <a:t>2022</a:t>
            </a:r>
            <a:endParaRPr sz="750">
              <a:latin typeface="Arial"/>
              <a:cs typeface="Arial"/>
            </a:endParaRPr>
          </a:p>
        </p:txBody>
      </p:sp>
      <p:sp>
        <p:nvSpPr>
          <p:cNvPr id="54" name="object 22">
            <a:extLst>
              <a:ext uri="{FF2B5EF4-FFF2-40B4-BE49-F238E27FC236}">
                <a16:creationId xmlns:a16="http://schemas.microsoft.com/office/drawing/2014/main" id="{ABEAD6D1-7304-63AE-F39F-36F19A069614}"/>
              </a:ext>
            </a:extLst>
          </p:cNvPr>
          <p:cNvSpPr txBox="1"/>
          <p:nvPr/>
        </p:nvSpPr>
        <p:spPr>
          <a:xfrm>
            <a:off x="6678008" y="1690518"/>
            <a:ext cx="3622675" cy="208279"/>
          </a:xfrm>
          <a:prstGeom prst="rect">
            <a:avLst/>
          </a:prstGeom>
        </p:spPr>
        <p:txBody>
          <a:bodyPr vert="horz" wrap="square" lIns="0" tIns="12700" rIns="0" bIns="0" rtlCol="0">
            <a:spAutoFit/>
          </a:bodyPr>
          <a:lstStyle/>
          <a:p>
            <a:pPr marL="1001394">
              <a:lnSpc>
                <a:spcPct val="100000"/>
              </a:lnSpc>
              <a:spcBef>
                <a:spcPts val="100"/>
              </a:spcBef>
            </a:pPr>
            <a:r>
              <a:rPr sz="1200" b="1" spc="10" dirty="0">
                <a:solidFill>
                  <a:srgbClr val="231F20"/>
                </a:solidFill>
                <a:latin typeface="Microsoft JhengHei"/>
                <a:cs typeface="Microsoft JhengHei"/>
              </a:rPr>
              <a:t>コントロール目標値</a:t>
            </a:r>
            <a:r>
              <a:rPr sz="1050" baseline="31746" dirty="0">
                <a:solidFill>
                  <a:srgbClr val="231F20"/>
                </a:solidFill>
                <a:latin typeface="BIZ UDPゴシック"/>
                <a:cs typeface="BIZ UDPゴシック"/>
              </a:rPr>
              <a:t>注</a:t>
            </a:r>
            <a:r>
              <a:rPr sz="1125" spc="225" baseline="29629" dirty="0">
                <a:solidFill>
                  <a:srgbClr val="231F20"/>
                </a:solidFill>
                <a:latin typeface="Arial"/>
                <a:cs typeface="Arial"/>
              </a:rPr>
              <a:t>4</a:t>
            </a:r>
            <a:r>
              <a:rPr sz="1050" spc="225" baseline="31746" dirty="0">
                <a:solidFill>
                  <a:srgbClr val="231F20"/>
                </a:solidFill>
                <a:latin typeface="BIZ UDPゴシック"/>
                <a:cs typeface="BIZ UDPゴシック"/>
              </a:rPr>
              <a:t>）</a:t>
            </a:r>
            <a:endParaRPr sz="1050" baseline="31746">
              <a:latin typeface="BIZ UDPゴシック"/>
              <a:cs typeface="BIZ UDPゴシック"/>
            </a:endParaRPr>
          </a:p>
        </p:txBody>
      </p:sp>
      <p:sp>
        <p:nvSpPr>
          <p:cNvPr id="55" name="object 23">
            <a:extLst>
              <a:ext uri="{FF2B5EF4-FFF2-40B4-BE49-F238E27FC236}">
                <a16:creationId xmlns:a16="http://schemas.microsoft.com/office/drawing/2014/main" id="{6B909240-0328-0039-9784-24DBF4BED884}"/>
              </a:ext>
            </a:extLst>
          </p:cNvPr>
          <p:cNvSpPr txBox="1"/>
          <p:nvPr/>
        </p:nvSpPr>
        <p:spPr>
          <a:xfrm>
            <a:off x="5907959" y="864038"/>
            <a:ext cx="564515" cy="238760"/>
          </a:xfrm>
          <a:prstGeom prst="rect">
            <a:avLst/>
          </a:prstGeom>
        </p:spPr>
        <p:txBody>
          <a:bodyPr vert="horz" wrap="square" lIns="0" tIns="12700" rIns="0" bIns="0" rtlCol="0">
            <a:spAutoFit/>
          </a:bodyPr>
          <a:lstStyle/>
          <a:p>
            <a:pPr marL="12700">
              <a:lnSpc>
                <a:spcPct val="100000"/>
              </a:lnSpc>
              <a:spcBef>
                <a:spcPts val="100"/>
              </a:spcBef>
            </a:pPr>
            <a:r>
              <a:rPr sz="1400" b="1" spc="-20" dirty="0">
                <a:solidFill>
                  <a:srgbClr val="6F60AA"/>
                </a:solidFill>
                <a:latin typeface="Microsoft JhengHei"/>
                <a:cs typeface="Microsoft JhengHei"/>
              </a:rPr>
              <a:t>糖尿病</a:t>
            </a:r>
            <a:endParaRPr sz="1400">
              <a:latin typeface="Microsoft JhengHei"/>
              <a:cs typeface="Microsoft JhengHei"/>
            </a:endParaRPr>
          </a:p>
        </p:txBody>
      </p:sp>
    </p:spTree>
    <p:extLst>
      <p:ext uri="{BB962C8B-B14F-4D97-AF65-F5344CB8AC3E}">
        <p14:creationId xmlns:p14="http://schemas.microsoft.com/office/powerpoint/2010/main" val="3327124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687999" y="792010"/>
            <a:ext cx="4626610" cy="467995"/>
          </a:xfrm>
          <a:custGeom>
            <a:avLst/>
            <a:gdLst/>
            <a:ahLst/>
            <a:cxnLst/>
            <a:rect l="l" t="t" r="r" b="b"/>
            <a:pathLst>
              <a:path w="4626609" h="467994">
                <a:moveTo>
                  <a:pt x="4626000" y="0"/>
                </a:moveTo>
                <a:lnTo>
                  <a:pt x="0" y="0"/>
                </a:lnTo>
                <a:lnTo>
                  <a:pt x="0" y="467995"/>
                </a:lnTo>
                <a:lnTo>
                  <a:pt x="4626000" y="467995"/>
                </a:lnTo>
                <a:lnTo>
                  <a:pt x="4626000" y="0"/>
                </a:lnTo>
                <a:close/>
              </a:path>
            </a:pathLst>
          </a:custGeom>
          <a:solidFill>
            <a:srgbClr val="144E8C"/>
          </a:solidFill>
        </p:spPr>
        <p:txBody>
          <a:bodyPr wrap="square" lIns="0" tIns="0" rIns="0" bIns="0" rtlCol="0"/>
          <a:lstStyle/>
          <a:p>
            <a:endParaRPr/>
          </a:p>
        </p:txBody>
      </p:sp>
      <p:grpSp>
        <p:nvGrpSpPr>
          <p:cNvPr id="3" name="object 3"/>
          <p:cNvGrpSpPr/>
          <p:nvPr/>
        </p:nvGrpSpPr>
        <p:grpSpPr>
          <a:xfrm>
            <a:off x="341998" y="791999"/>
            <a:ext cx="4626610" cy="396240"/>
            <a:chOff x="341998" y="791999"/>
            <a:chExt cx="4626610" cy="396240"/>
          </a:xfrm>
        </p:grpSpPr>
        <p:sp>
          <p:nvSpPr>
            <p:cNvPr id="4" name="object 4"/>
            <p:cNvSpPr/>
            <p:nvPr/>
          </p:nvSpPr>
          <p:spPr>
            <a:xfrm>
              <a:off x="341998" y="792009"/>
              <a:ext cx="4626610" cy="396240"/>
            </a:xfrm>
            <a:custGeom>
              <a:avLst/>
              <a:gdLst/>
              <a:ahLst/>
              <a:cxnLst/>
              <a:rect l="l" t="t" r="r" b="b"/>
              <a:pathLst>
                <a:path w="4626610" h="396240">
                  <a:moveTo>
                    <a:pt x="4626000" y="198005"/>
                  </a:moveTo>
                  <a:lnTo>
                    <a:pt x="4619561" y="145364"/>
                  </a:lnTo>
                  <a:lnTo>
                    <a:pt x="4601413" y="98069"/>
                  </a:lnTo>
                  <a:lnTo>
                    <a:pt x="4573270" y="57988"/>
                  </a:lnTo>
                  <a:lnTo>
                    <a:pt x="4536846" y="27025"/>
                  </a:lnTo>
                  <a:lnTo>
                    <a:pt x="4493844" y="7073"/>
                  </a:lnTo>
                  <a:lnTo>
                    <a:pt x="4446003" y="0"/>
                  </a:lnTo>
                  <a:lnTo>
                    <a:pt x="623938" y="0"/>
                  </a:lnTo>
                  <a:lnTo>
                    <a:pt x="198005" y="0"/>
                  </a:lnTo>
                  <a:lnTo>
                    <a:pt x="0" y="0"/>
                  </a:lnTo>
                  <a:lnTo>
                    <a:pt x="0" y="198005"/>
                  </a:lnTo>
                  <a:lnTo>
                    <a:pt x="0" y="395998"/>
                  </a:lnTo>
                  <a:lnTo>
                    <a:pt x="197891" y="395998"/>
                  </a:lnTo>
                  <a:lnTo>
                    <a:pt x="4446003" y="396011"/>
                  </a:lnTo>
                  <a:lnTo>
                    <a:pt x="4493844" y="388937"/>
                  </a:lnTo>
                  <a:lnTo>
                    <a:pt x="4536846" y="368973"/>
                  </a:lnTo>
                  <a:lnTo>
                    <a:pt x="4573270" y="338010"/>
                  </a:lnTo>
                  <a:lnTo>
                    <a:pt x="4601413" y="297929"/>
                  </a:lnTo>
                  <a:lnTo>
                    <a:pt x="4619561" y="250634"/>
                  </a:lnTo>
                  <a:lnTo>
                    <a:pt x="4626000" y="198005"/>
                  </a:lnTo>
                  <a:close/>
                </a:path>
              </a:pathLst>
            </a:custGeom>
            <a:solidFill>
              <a:srgbClr val="E0D5EA"/>
            </a:solidFill>
          </p:spPr>
          <p:txBody>
            <a:bodyPr wrap="square" lIns="0" tIns="0" rIns="0" bIns="0" rtlCol="0"/>
            <a:lstStyle/>
            <a:p>
              <a:endParaRPr/>
            </a:p>
          </p:txBody>
        </p:sp>
        <p:sp>
          <p:nvSpPr>
            <p:cNvPr id="5" name="object 5"/>
            <p:cNvSpPr/>
            <p:nvPr/>
          </p:nvSpPr>
          <p:spPr>
            <a:xfrm>
              <a:off x="450000" y="792006"/>
              <a:ext cx="0" cy="396240"/>
            </a:xfrm>
            <a:custGeom>
              <a:avLst/>
              <a:gdLst/>
              <a:ahLst/>
              <a:cxnLst/>
              <a:rect l="l" t="t" r="r" b="b"/>
              <a:pathLst>
                <a:path h="396240">
                  <a:moveTo>
                    <a:pt x="0" y="0"/>
                  </a:moveTo>
                  <a:lnTo>
                    <a:pt x="0" y="395998"/>
                  </a:lnTo>
                </a:path>
              </a:pathLst>
            </a:custGeom>
            <a:ln w="21602">
              <a:solidFill>
                <a:srgbClr val="FFFFFF"/>
              </a:solidFill>
            </a:ln>
          </p:spPr>
          <p:txBody>
            <a:bodyPr wrap="square" lIns="0" tIns="0" rIns="0" bIns="0" rtlCol="0"/>
            <a:lstStyle/>
            <a:p>
              <a:endParaRPr/>
            </a:p>
          </p:txBody>
        </p:sp>
      </p:grpSp>
      <p:sp>
        <p:nvSpPr>
          <p:cNvPr id="6" name="object 6"/>
          <p:cNvSpPr/>
          <p:nvPr/>
        </p:nvSpPr>
        <p:spPr>
          <a:xfrm>
            <a:off x="5879363" y="4794427"/>
            <a:ext cx="4273550" cy="541020"/>
          </a:xfrm>
          <a:custGeom>
            <a:avLst/>
            <a:gdLst/>
            <a:ahLst/>
            <a:cxnLst/>
            <a:rect l="l" t="t" r="r" b="b"/>
            <a:pathLst>
              <a:path w="4273550" h="541020">
                <a:moveTo>
                  <a:pt x="4272965" y="0"/>
                </a:moveTo>
                <a:lnTo>
                  <a:pt x="0" y="0"/>
                </a:lnTo>
                <a:lnTo>
                  <a:pt x="0" y="541007"/>
                </a:lnTo>
                <a:lnTo>
                  <a:pt x="4272965" y="541007"/>
                </a:lnTo>
                <a:lnTo>
                  <a:pt x="4272965" y="0"/>
                </a:lnTo>
                <a:close/>
              </a:path>
            </a:pathLst>
          </a:custGeom>
          <a:solidFill>
            <a:srgbClr val="FFFFFF"/>
          </a:solidFill>
        </p:spPr>
        <p:txBody>
          <a:bodyPr wrap="square" lIns="0" tIns="0" rIns="0" bIns="0" rtlCol="0"/>
          <a:lstStyle/>
          <a:p>
            <a:endParaRPr/>
          </a:p>
        </p:txBody>
      </p:sp>
      <p:sp>
        <p:nvSpPr>
          <p:cNvPr id="7" name="object 7"/>
          <p:cNvSpPr/>
          <p:nvPr/>
        </p:nvSpPr>
        <p:spPr>
          <a:xfrm>
            <a:off x="5687999" y="3279985"/>
            <a:ext cx="4626610" cy="405765"/>
          </a:xfrm>
          <a:custGeom>
            <a:avLst/>
            <a:gdLst/>
            <a:ahLst/>
            <a:cxnLst/>
            <a:rect l="l" t="t" r="r" b="b"/>
            <a:pathLst>
              <a:path w="4626609" h="405764">
                <a:moveTo>
                  <a:pt x="4423397" y="0"/>
                </a:moveTo>
                <a:lnTo>
                  <a:pt x="202603" y="0"/>
                </a:lnTo>
                <a:lnTo>
                  <a:pt x="156146" y="5350"/>
                </a:lnTo>
                <a:lnTo>
                  <a:pt x="113501" y="20591"/>
                </a:lnTo>
                <a:lnTo>
                  <a:pt x="75883" y="44508"/>
                </a:lnTo>
                <a:lnTo>
                  <a:pt x="44508" y="75883"/>
                </a:lnTo>
                <a:lnTo>
                  <a:pt x="20591" y="113501"/>
                </a:lnTo>
                <a:lnTo>
                  <a:pt x="5350" y="156146"/>
                </a:lnTo>
                <a:lnTo>
                  <a:pt x="0" y="202603"/>
                </a:lnTo>
                <a:lnTo>
                  <a:pt x="5350" y="249059"/>
                </a:lnTo>
                <a:lnTo>
                  <a:pt x="20591" y="291705"/>
                </a:lnTo>
                <a:lnTo>
                  <a:pt x="44508" y="329323"/>
                </a:lnTo>
                <a:lnTo>
                  <a:pt x="75883" y="360698"/>
                </a:lnTo>
                <a:lnTo>
                  <a:pt x="113501" y="384614"/>
                </a:lnTo>
                <a:lnTo>
                  <a:pt x="156146" y="399855"/>
                </a:lnTo>
                <a:lnTo>
                  <a:pt x="202603" y="405206"/>
                </a:lnTo>
                <a:lnTo>
                  <a:pt x="4423397" y="405206"/>
                </a:lnTo>
                <a:lnTo>
                  <a:pt x="4469853" y="399855"/>
                </a:lnTo>
                <a:lnTo>
                  <a:pt x="4512499" y="384614"/>
                </a:lnTo>
                <a:lnTo>
                  <a:pt x="4550117" y="360698"/>
                </a:lnTo>
                <a:lnTo>
                  <a:pt x="4581492" y="329323"/>
                </a:lnTo>
                <a:lnTo>
                  <a:pt x="4605408" y="291705"/>
                </a:lnTo>
                <a:lnTo>
                  <a:pt x="4620649" y="249059"/>
                </a:lnTo>
                <a:lnTo>
                  <a:pt x="4626000" y="202603"/>
                </a:lnTo>
                <a:lnTo>
                  <a:pt x="4620649" y="156146"/>
                </a:lnTo>
                <a:lnTo>
                  <a:pt x="4605408" y="113501"/>
                </a:lnTo>
                <a:lnTo>
                  <a:pt x="4581492" y="75883"/>
                </a:lnTo>
                <a:lnTo>
                  <a:pt x="4550117" y="44508"/>
                </a:lnTo>
                <a:lnTo>
                  <a:pt x="4512499" y="20591"/>
                </a:lnTo>
                <a:lnTo>
                  <a:pt x="4469853" y="5350"/>
                </a:lnTo>
                <a:lnTo>
                  <a:pt x="4423397" y="0"/>
                </a:lnTo>
                <a:close/>
              </a:path>
            </a:pathLst>
          </a:custGeom>
          <a:solidFill>
            <a:srgbClr val="F05A88"/>
          </a:solidFill>
        </p:spPr>
        <p:txBody>
          <a:bodyPr wrap="square" lIns="0" tIns="0" rIns="0" bIns="0" rtlCol="0"/>
          <a:lstStyle/>
          <a:p>
            <a:endParaRPr/>
          </a:p>
        </p:txBody>
      </p:sp>
      <p:sp>
        <p:nvSpPr>
          <p:cNvPr id="8" name="object 8"/>
          <p:cNvSpPr/>
          <p:nvPr/>
        </p:nvSpPr>
        <p:spPr>
          <a:xfrm>
            <a:off x="5687999" y="4292067"/>
            <a:ext cx="4626610" cy="405765"/>
          </a:xfrm>
          <a:custGeom>
            <a:avLst/>
            <a:gdLst/>
            <a:ahLst/>
            <a:cxnLst/>
            <a:rect l="l" t="t" r="r" b="b"/>
            <a:pathLst>
              <a:path w="4626609" h="405764">
                <a:moveTo>
                  <a:pt x="4423397" y="0"/>
                </a:moveTo>
                <a:lnTo>
                  <a:pt x="202603" y="0"/>
                </a:lnTo>
                <a:lnTo>
                  <a:pt x="156146" y="5350"/>
                </a:lnTo>
                <a:lnTo>
                  <a:pt x="113501" y="20591"/>
                </a:lnTo>
                <a:lnTo>
                  <a:pt x="75883" y="44508"/>
                </a:lnTo>
                <a:lnTo>
                  <a:pt x="44508" y="75883"/>
                </a:lnTo>
                <a:lnTo>
                  <a:pt x="20591" y="113501"/>
                </a:lnTo>
                <a:lnTo>
                  <a:pt x="5350" y="156146"/>
                </a:lnTo>
                <a:lnTo>
                  <a:pt x="0" y="202603"/>
                </a:lnTo>
                <a:lnTo>
                  <a:pt x="5350" y="249059"/>
                </a:lnTo>
                <a:lnTo>
                  <a:pt x="20591" y="291705"/>
                </a:lnTo>
                <a:lnTo>
                  <a:pt x="44508" y="329323"/>
                </a:lnTo>
                <a:lnTo>
                  <a:pt x="75883" y="360698"/>
                </a:lnTo>
                <a:lnTo>
                  <a:pt x="113501" y="384614"/>
                </a:lnTo>
                <a:lnTo>
                  <a:pt x="156146" y="399855"/>
                </a:lnTo>
                <a:lnTo>
                  <a:pt x="202603" y="405206"/>
                </a:lnTo>
                <a:lnTo>
                  <a:pt x="4423397" y="405206"/>
                </a:lnTo>
                <a:lnTo>
                  <a:pt x="4469853" y="399855"/>
                </a:lnTo>
                <a:lnTo>
                  <a:pt x="4512499" y="384614"/>
                </a:lnTo>
                <a:lnTo>
                  <a:pt x="4550117" y="360698"/>
                </a:lnTo>
                <a:lnTo>
                  <a:pt x="4581492" y="329323"/>
                </a:lnTo>
                <a:lnTo>
                  <a:pt x="4605408" y="291705"/>
                </a:lnTo>
                <a:lnTo>
                  <a:pt x="4620649" y="249059"/>
                </a:lnTo>
                <a:lnTo>
                  <a:pt x="4626000" y="202603"/>
                </a:lnTo>
                <a:lnTo>
                  <a:pt x="4620649" y="156146"/>
                </a:lnTo>
                <a:lnTo>
                  <a:pt x="4605408" y="113501"/>
                </a:lnTo>
                <a:lnTo>
                  <a:pt x="4581492" y="75883"/>
                </a:lnTo>
                <a:lnTo>
                  <a:pt x="4550117" y="44508"/>
                </a:lnTo>
                <a:lnTo>
                  <a:pt x="4512499" y="20591"/>
                </a:lnTo>
                <a:lnTo>
                  <a:pt x="4469853" y="5350"/>
                </a:lnTo>
                <a:lnTo>
                  <a:pt x="4423397" y="0"/>
                </a:lnTo>
                <a:close/>
              </a:path>
            </a:pathLst>
          </a:custGeom>
          <a:solidFill>
            <a:srgbClr val="F05A88"/>
          </a:solidFill>
        </p:spPr>
        <p:txBody>
          <a:bodyPr wrap="square" lIns="0" tIns="0" rIns="0" bIns="0" rtlCol="0"/>
          <a:lstStyle/>
          <a:p>
            <a:endParaRPr/>
          </a:p>
        </p:txBody>
      </p:sp>
      <p:sp>
        <p:nvSpPr>
          <p:cNvPr id="9" name="object 9"/>
          <p:cNvSpPr/>
          <p:nvPr/>
        </p:nvSpPr>
        <p:spPr>
          <a:xfrm>
            <a:off x="5687999" y="5976294"/>
            <a:ext cx="4626610" cy="405765"/>
          </a:xfrm>
          <a:custGeom>
            <a:avLst/>
            <a:gdLst/>
            <a:ahLst/>
            <a:cxnLst/>
            <a:rect l="l" t="t" r="r" b="b"/>
            <a:pathLst>
              <a:path w="4626609" h="405764">
                <a:moveTo>
                  <a:pt x="4423397" y="0"/>
                </a:moveTo>
                <a:lnTo>
                  <a:pt x="202603" y="0"/>
                </a:lnTo>
                <a:lnTo>
                  <a:pt x="156146" y="5350"/>
                </a:lnTo>
                <a:lnTo>
                  <a:pt x="113501" y="20591"/>
                </a:lnTo>
                <a:lnTo>
                  <a:pt x="75883" y="44508"/>
                </a:lnTo>
                <a:lnTo>
                  <a:pt x="44508" y="75883"/>
                </a:lnTo>
                <a:lnTo>
                  <a:pt x="20591" y="113501"/>
                </a:lnTo>
                <a:lnTo>
                  <a:pt x="5350" y="156146"/>
                </a:lnTo>
                <a:lnTo>
                  <a:pt x="0" y="202603"/>
                </a:lnTo>
                <a:lnTo>
                  <a:pt x="5350" y="249059"/>
                </a:lnTo>
                <a:lnTo>
                  <a:pt x="20591" y="291705"/>
                </a:lnTo>
                <a:lnTo>
                  <a:pt x="44508" y="329323"/>
                </a:lnTo>
                <a:lnTo>
                  <a:pt x="75883" y="360698"/>
                </a:lnTo>
                <a:lnTo>
                  <a:pt x="113501" y="384614"/>
                </a:lnTo>
                <a:lnTo>
                  <a:pt x="156146" y="399855"/>
                </a:lnTo>
                <a:lnTo>
                  <a:pt x="202603" y="405206"/>
                </a:lnTo>
                <a:lnTo>
                  <a:pt x="4423397" y="405206"/>
                </a:lnTo>
                <a:lnTo>
                  <a:pt x="4469853" y="399855"/>
                </a:lnTo>
                <a:lnTo>
                  <a:pt x="4512499" y="384614"/>
                </a:lnTo>
                <a:lnTo>
                  <a:pt x="4550117" y="360698"/>
                </a:lnTo>
                <a:lnTo>
                  <a:pt x="4581492" y="329323"/>
                </a:lnTo>
                <a:lnTo>
                  <a:pt x="4605408" y="291705"/>
                </a:lnTo>
                <a:lnTo>
                  <a:pt x="4620649" y="249059"/>
                </a:lnTo>
                <a:lnTo>
                  <a:pt x="4626000" y="202603"/>
                </a:lnTo>
                <a:lnTo>
                  <a:pt x="4620649" y="156146"/>
                </a:lnTo>
                <a:lnTo>
                  <a:pt x="4605408" y="113501"/>
                </a:lnTo>
                <a:lnTo>
                  <a:pt x="4581492" y="75883"/>
                </a:lnTo>
                <a:lnTo>
                  <a:pt x="4550117" y="44508"/>
                </a:lnTo>
                <a:lnTo>
                  <a:pt x="4512499" y="20591"/>
                </a:lnTo>
                <a:lnTo>
                  <a:pt x="4469853" y="5350"/>
                </a:lnTo>
                <a:lnTo>
                  <a:pt x="4423397" y="0"/>
                </a:lnTo>
                <a:close/>
              </a:path>
            </a:pathLst>
          </a:custGeom>
          <a:solidFill>
            <a:srgbClr val="F05A88"/>
          </a:solidFill>
        </p:spPr>
        <p:txBody>
          <a:bodyPr wrap="square" lIns="0" tIns="0" rIns="0" bIns="0" rtlCol="0"/>
          <a:lstStyle/>
          <a:p>
            <a:endParaRPr/>
          </a:p>
        </p:txBody>
      </p:sp>
      <p:sp>
        <p:nvSpPr>
          <p:cNvPr id="10" name="object 10"/>
          <p:cNvSpPr txBox="1"/>
          <p:nvPr/>
        </p:nvSpPr>
        <p:spPr>
          <a:xfrm>
            <a:off x="302332" y="1717041"/>
            <a:ext cx="368300" cy="160020"/>
          </a:xfrm>
          <a:prstGeom prst="rect">
            <a:avLst/>
          </a:prstGeom>
        </p:spPr>
        <p:txBody>
          <a:bodyPr vert="horz" wrap="square" lIns="0" tIns="16510" rIns="0" bIns="0" rtlCol="0">
            <a:spAutoFit/>
          </a:bodyPr>
          <a:lstStyle/>
          <a:p>
            <a:pPr marL="38100">
              <a:lnSpc>
                <a:spcPct val="100000"/>
              </a:lnSpc>
              <a:spcBef>
                <a:spcPts val="130"/>
              </a:spcBef>
            </a:pPr>
            <a:r>
              <a:rPr sz="850" dirty="0">
                <a:solidFill>
                  <a:srgbClr val="231F20"/>
                </a:solidFill>
                <a:latin typeface="Arial"/>
                <a:cs typeface="Arial"/>
              </a:rPr>
              <a:t>BNP</a:t>
            </a:r>
            <a:r>
              <a:rPr sz="850" spc="-60" dirty="0">
                <a:solidFill>
                  <a:srgbClr val="231F20"/>
                </a:solidFill>
                <a:latin typeface="Arial"/>
                <a:cs typeface="Arial"/>
              </a:rPr>
              <a:t> </a:t>
            </a:r>
            <a:r>
              <a:rPr sz="975" spc="-75" baseline="-25641" dirty="0">
                <a:solidFill>
                  <a:srgbClr val="231F20"/>
                </a:solidFill>
                <a:latin typeface="Arial"/>
                <a:cs typeface="Arial"/>
              </a:rPr>
              <a:t>0</a:t>
            </a:r>
            <a:endParaRPr sz="975" baseline="-25641">
              <a:latin typeface="Arial"/>
              <a:cs typeface="Arial"/>
            </a:endParaRPr>
          </a:p>
        </p:txBody>
      </p:sp>
      <p:sp>
        <p:nvSpPr>
          <p:cNvPr id="11" name="object 11"/>
          <p:cNvSpPr txBox="1"/>
          <p:nvPr/>
        </p:nvSpPr>
        <p:spPr>
          <a:xfrm>
            <a:off x="716896" y="1783741"/>
            <a:ext cx="189230" cy="126364"/>
          </a:xfrm>
          <a:prstGeom prst="rect">
            <a:avLst/>
          </a:prstGeom>
        </p:spPr>
        <p:txBody>
          <a:bodyPr vert="horz" wrap="square" lIns="0" tIns="13970" rIns="0" bIns="0" rtlCol="0">
            <a:spAutoFit/>
          </a:bodyPr>
          <a:lstStyle/>
          <a:p>
            <a:pPr marL="12700">
              <a:lnSpc>
                <a:spcPct val="100000"/>
              </a:lnSpc>
              <a:spcBef>
                <a:spcPts val="110"/>
              </a:spcBef>
            </a:pPr>
            <a:r>
              <a:rPr sz="650" spc="-20" dirty="0">
                <a:solidFill>
                  <a:srgbClr val="231F20"/>
                </a:solidFill>
                <a:latin typeface="Arial"/>
                <a:cs typeface="Arial"/>
              </a:rPr>
              <a:t>18.4</a:t>
            </a:r>
            <a:endParaRPr sz="650">
              <a:latin typeface="Arial"/>
              <a:cs typeface="Arial"/>
            </a:endParaRPr>
          </a:p>
        </p:txBody>
      </p:sp>
      <p:sp>
        <p:nvSpPr>
          <p:cNvPr id="12" name="object 12"/>
          <p:cNvSpPr txBox="1"/>
          <p:nvPr/>
        </p:nvSpPr>
        <p:spPr>
          <a:xfrm>
            <a:off x="3435737" y="1783741"/>
            <a:ext cx="1590675" cy="114134"/>
          </a:xfrm>
          <a:prstGeom prst="rect">
            <a:avLst/>
          </a:prstGeom>
        </p:spPr>
        <p:txBody>
          <a:bodyPr vert="horz" wrap="square" lIns="0" tIns="13970" rIns="0" bIns="0" rtlCol="0">
            <a:spAutoFit/>
          </a:bodyPr>
          <a:lstStyle/>
          <a:p>
            <a:pPr marL="12700">
              <a:lnSpc>
                <a:spcPct val="100000"/>
              </a:lnSpc>
              <a:spcBef>
                <a:spcPts val="110"/>
              </a:spcBef>
              <a:tabLst>
                <a:tab pos="1184275" algn="l"/>
              </a:tabLst>
            </a:pPr>
            <a:r>
              <a:rPr sz="650" spc="-25" dirty="0">
                <a:solidFill>
                  <a:srgbClr val="231F20"/>
                </a:solidFill>
                <a:latin typeface="Arial"/>
                <a:cs typeface="Arial"/>
              </a:rPr>
              <a:t>200</a:t>
            </a:r>
            <a:r>
              <a:rPr sz="650" dirty="0">
                <a:solidFill>
                  <a:srgbClr val="231F20"/>
                </a:solidFill>
                <a:latin typeface="Arial"/>
                <a:cs typeface="Arial"/>
              </a:rPr>
              <a:t>	</a:t>
            </a:r>
            <a:r>
              <a:rPr sz="600" spc="70" dirty="0">
                <a:solidFill>
                  <a:srgbClr val="231F20"/>
                </a:solidFill>
                <a:latin typeface="BIZ UDPゴシック"/>
                <a:cs typeface="BIZ UDPゴシック"/>
              </a:rPr>
              <a:t>（</a:t>
            </a:r>
            <a:r>
              <a:rPr lang="en-US" sz="650" spc="70" dirty="0" err="1">
                <a:solidFill>
                  <a:srgbClr val="231F20"/>
                </a:solidFill>
                <a:latin typeface="Arial"/>
                <a:cs typeface="Arial"/>
              </a:rPr>
              <a:t>p</a:t>
            </a:r>
            <a:r>
              <a:rPr sz="650" spc="70" dirty="0" err="1">
                <a:solidFill>
                  <a:srgbClr val="231F20"/>
                </a:solidFill>
                <a:latin typeface="Arial"/>
                <a:cs typeface="Arial"/>
              </a:rPr>
              <a:t>g</a:t>
            </a:r>
            <a:r>
              <a:rPr sz="650" spc="70" dirty="0">
                <a:solidFill>
                  <a:srgbClr val="231F20"/>
                </a:solidFill>
                <a:latin typeface="Arial"/>
                <a:cs typeface="Arial"/>
              </a:rPr>
              <a:t>/mL</a:t>
            </a:r>
            <a:r>
              <a:rPr sz="600" spc="70" dirty="0">
                <a:solidFill>
                  <a:srgbClr val="231F20"/>
                </a:solidFill>
                <a:latin typeface="BIZ UDPゴシック"/>
                <a:cs typeface="BIZ UDPゴシック"/>
              </a:rPr>
              <a:t>）</a:t>
            </a:r>
            <a:endParaRPr sz="600" dirty="0">
              <a:latin typeface="BIZ UDPゴシック"/>
              <a:cs typeface="BIZ UDPゴシック"/>
            </a:endParaRPr>
          </a:p>
        </p:txBody>
      </p:sp>
      <p:sp>
        <p:nvSpPr>
          <p:cNvPr id="13" name="object 13"/>
          <p:cNvSpPr txBox="1"/>
          <p:nvPr/>
        </p:nvSpPr>
        <p:spPr>
          <a:xfrm>
            <a:off x="572504" y="2363662"/>
            <a:ext cx="645160" cy="126364"/>
          </a:xfrm>
          <a:prstGeom prst="rect">
            <a:avLst/>
          </a:prstGeom>
        </p:spPr>
        <p:txBody>
          <a:bodyPr vert="horz" wrap="square" lIns="0" tIns="13970" rIns="0" bIns="0" rtlCol="0">
            <a:spAutoFit/>
          </a:bodyPr>
          <a:lstStyle/>
          <a:p>
            <a:pPr marL="12700">
              <a:lnSpc>
                <a:spcPct val="100000"/>
              </a:lnSpc>
              <a:spcBef>
                <a:spcPts val="110"/>
              </a:spcBef>
              <a:tabLst>
                <a:tab pos="207010" algn="l"/>
                <a:tab pos="491490" algn="l"/>
              </a:tabLst>
            </a:pPr>
            <a:r>
              <a:rPr sz="650" spc="-50" dirty="0">
                <a:solidFill>
                  <a:srgbClr val="231F20"/>
                </a:solidFill>
                <a:latin typeface="Arial"/>
                <a:cs typeface="Arial"/>
              </a:rPr>
              <a:t>0</a:t>
            </a:r>
            <a:r>
              <a:rPr sz="650" dirty="0">
                <a:solidFill>
                  <a:srgbClr val="231F20"/>
                </a:solidFill>
                <a:latin typeface="Arial"/>
                <a:cs typeface="Arial"/>
              </a:rPr>
              <a:t>	</a:t>
            </a:r>
            <a:r>
              <a:rPr sz="650" spc="-25" dirty="0">
                <a:solidFill>
                  <a:srgbClr val="231F20"/>
                </a:solidFill>
                <a:latin typeface="Arial"/>
                <a:cs typeface="Arial"/>
              </a:rPr>
              <a:t>55</a:t>
            </a:r>
            <a:r>
              <a:rPr sz="650" dirty="0">
                <a:solidFill>
                  <a:srgbClr val="231F20"/>
                </a:solidFill>
                <a:latin typeface="Arial"/>
                <a:cs typeface="Arial"/>
              </a:rPr>
              <a:t>	</a:t>
            </a:r>
            <a:r>
              <a:rPr sz="650" spc="-25" dirty="0">
                <a:solidFill>
                  <a:srgbClr val="231F20"/>
                </a:solidFill>
                <a:latin typeface="Arial"/>
                <a:cs typeface="Arial"/>
              </a:rPr>
              <a:t>125</a:t>
            </a:r>
            <a:endParaRPr sz="650">
              <a:latin typeface="Arial"/>
              <a:cs typeface="Arial"/>
            </a:endParaRPr>
          </a:p>
        </p:txBody>
      </p:sp>
      <p:sp>
        <p:nvSpPr>
          <p:cNvPr id="14" name="object 14"/>
          <p:cNvSpPr txBox="1"/>
          <p:nvPr/>
        </p:nvSpPr>
        <p:spPr>
          <a:xfrm>
            <a:off x="3435653" y="2363662"/>
            <a:ext cx="1590675" cy="114134"/>
          </a:xfrm>
          <a:prstGeom prst="rect">
            <a:avLst/>
          </a:prstGeom>
        </p:spPr>
        <p:txBody>
          <a:bodyPr vert="horz" wrap="square" lIns="0" tIns="13970" rIns="0" bIns="0" rtlCol="0">
            <a:spAutoFit/>
          </a:bodyPr>
          <a:lstStyle/>
          <a:p>
            <a:pPr marL="12700">
              <a:lnSpc>
                <a:spcPct val="100000"/>
              </a:lnSpc>
              <a:spcBef>
                <a:spcPts val="110"/>
              </a:spcBef>
              <a:tabLst>
                <a:tab pos="1184910" algn="l"/>
              </a:tabLst>
            </a:pPr>
            <a:r>
              <a:rPr sz="650" spc="-25" dirty="0">
                <a:solidFill>
                  <a:srgbClr val="231F20"/>
                </a:solidFill>
                <a:latin typeface="Arial"/>
                <a:cs typeface="Arial"/>
              </a:rPr>
              <a:t>900</a:t>
            </a:r>
            <a:r>
              <a:rPr sz="650" dirty="0">
                <a:solidFill>
                  <a:srgbClr val="231F20"/>
                </a:solidFill>
                <a:latin typeface="Arial"/>
                <a:cs typeface="Arial"/>
              </a:rPr>
              <a:t>	</a:t>
            </a:r>
            <a:r>
              <a:rPr sz="600" spc="70" dirty="0">
                <a:solidFill>
                  <a:srgbClr val="231F20"/>
                </a:solidFill>
                <a:latin typeface="BIZ UDPゴシック"/>
                <a:cs typeface="BIZ UDPゴシック"/>
              </a:rPr>
              <a:t>（</a:t>
            </a:r>
            <a:r>
              <a:rPr lang="en-US" sz="650" spc="70" dirty="0">
                <a:solidFill>
                  <a:srgbClr val="231F20"/>
                </a:solidFill>
                <a:latin typeface="Arial"/>
                <a:cs typeface="Arial"/>
              </a:rPr>
              <a:t>p</a:t>
            </a:r>
            <a:r>
              <a:rPr sz="650" spc="70">
                <a:solidFill>
                  <a:srgbClr val="231F20"/>
                </a:solidFill>
                <a:latin typeface="Arial"/>
                <a:cs typeface="Arial"/>
              </a:rPr>
              <a:t>g</a:t>
            </a:r>
            <a:r>
              <a:rPr sz="650" spc="70" dirty="0">
                <a:solidFill>
                  <a:srgbClr val="231F20"/>
                </a:solidFill>
                <a:latin typeface="Arial"/>
                <a:cs typeface="Arial"/>
              </a:rPr>
              <a:t>/mL</a:t>
            </a:r>
            <a:r>
              <a:rPr sz="600" spc="70" dirty="0">
                <a:solidFill>
                  <a:srgbClr val="231F20"/>
                </a:solidFill>
                <a:latin typeface="BIZ UDPゴシック"/>
                <a:cs typeface="BIZ UDPゴシック"/>
              </a:rPr>
              <a:t>）</a:t>
            </a:r>
            <a:endParaRPr sz="600" dirty="0">
              <a:latin typeface="BIZ UDPゴシック"/>
              <a:cs typeface="BIZ UDPゴシック"/>
            </a:endParaRPr>
          </a:p>
        </p:txBody>
      </p:sp>
      <p:sp>
        <p:nvSpPr>
          <p:cNvPr id="15" name="object 15"/>
          <p:cNvSpPr txBox="1"/>
          <p:nvPr/>
        </p:nvSpPr>
        <p:spPr>
          <a:xfrm>
            <a:off x="327732" y="2511292"/>
            <a:ext cx="604520" cy="160020"/>
          </a:xfrm>
          <a:prstGeom prst="rect">
            <a:avLst/>
          </a:prstGeom>
        </p:spPr>
        <p:txBody>
          <a:bodyPr vert="horz" wrap="square" lIns="0" tIns="16510" rIns="0" bIns="0" rtlCol="0">
            <a:spAutoFit/>
          </a:bodyPr>
          <a:lstStyle/>
          <a:p>
            <a:pPr marL="12700">
              <a:lnSpc>
                <a:spcPct val="100000"/>
              </a:lnSpc>
              <a:spcBef>
                <a:spcPts val="130"/>
              </a:spcBef>
            </a:pPr>
            <a:r>
              <a:rPr sz="850" dirty="0">
                <a:solidFill>
                  <a:srgbClr val="231F20"/>
                </a:solidFill>
                <a:latin typeface="Arial"/>
                <a:cs typeface="Arial"/>
              </a:rPr>
              <a:t>NT-</a:t>
            </a:r>
            <a:r>
              <a:rPr sz="850" spc="-10" dirty="0">
                <a:solidFill>
                  <a:srgbClr val="231F20"/>
                </a:solidFill>
                <a:latin typeface="Arial"/>
                <a:cs typeface="Arial"/>
              </a:rPr>
              <a:t>proBNP</a:t>
            </a:r>
            <a:endParaRPr sz="850">
              <a:latin typeface="Arial"/>
              <a:cs typeface="Arial"/>
            </a:endParaRPr>
          </a:p>
        </p:txBody>
      </p:sp>
      <p:grpSp>
        <p:nvGrpSpPr>
          <p:cNvPr id="16" name="object 16"/>
          <p:cNvGrpSpPr/>
          <p:nvPr/>
        </p:nvGrpSpPr>
        <p:grpSpPr>
          <a:xfrm>
            <a:off x="604367" y="1906676"/>
            <a:ext cx="517525" cy="458470"/>
            <a:chOff x="604367" y="1906676"/>
            <a:chExt cx="517525" cy="458470"/>
          </a:xfrm>
        </p:grpSpPr>
        <p:sp>
          <p:nvSpPr>
            <p:cNvPr id="17" name="object 17"/>
            <p:cNvSpPr/>
            <p:nvPr/>
          </p:nvSpPr>
          <p:spPr>
            <a:xfrm>
              <a:off x="604367" y="1906676"/>
              <a:ext cx="217170" cy="458470"/>
            </a:xfrm>
            <a:custGeom>
              <a:avLst/>
              <a:gdLst/>
              <a:ahLst/>
              <a:cxnLst/>
              <a:rect l="l" t="t" r="r" b="b"/>
              <a:pathLst>
                <a:path w="217169" h="458469">
                  <a:moveTo>
                    <a:pt x="216954" y="0"/>
                  </a:moveTo>
                  <a:lnTo>
                    <a:pt x="0" y="0"/>
                  </a:lnTo>
                  <a:lnTo>
                    <a:pt x="0" y="458292"/>
                  </a:lnTo>
                  <a:lnTo>
                    <a:pt x="216954" y="458292"/>
                  </a:lnTo>
                  <a:lnTo>
                    <a:pt x="216954" y="0"/>
                  </a:lnTo>
                  <a:close/>
                </a:path>
              </a:pathLst>
            </a:custGeom>
            <a:solidFill>
              <a:srgbClr val="9ED29A"/>
            </a:solidFill>
          </p:spPr>
          <p:txBody>
            <a:bodyPr wrap="square" lIns="0" tIns="0" rIns="0" bIns="0" rtlCol="0"/>
            <a:lstStyle/>
            <a:p>
              <a:endParaRPr/>
            </a:p>
          </p:txBody>
        </p:sp>
        <p:sp>
          <p:nvSpPr>
            <p:cNvPr id="18" name="object 18"/>
            <p:cNvSpPr/>
            <p:nvPr/>
          </p:nvSpPr>
          <p:spPr>
            <a:xfrm>
              <a:off x="820521" y="1906676"/>
              <a:ext cx="300990" cy="458470"/>
            </a:xfrm>
            <a:custGeom>
              <a:avLst/>
              <a:gdLst/>
              <a:ahLst/>
              <a:cxnLst/>
              <a:rect l="l" t="t" r="r" b="b"/>
              <a:pathLst>
                <a:path w="300990" h="458469">
                  <a:moveTo>
                    <a:pt x="0" y="458292"/>
                  </a:moveTo>
                  <a:lnTo>
                    <a:pt x="300812" y="458292"/>
                  </a:lnTo>
                  <a:lnTo>
                    <a:pt x="300812" y="0"/>
                  </a:lnTo>
                  <a:lnTo>
                    <a:pt x="0" y="0"/>
                  </a:lnTo>
                  <a:lnTo>
                    <a:pt x="0" y="458292"/>
                  </a:lnTo>
                  <a:close/>
                </a:path>
              </a:pathLst>
            </a:custGeom>
            <a:solidFill>
              <a:srgbClr val="F3E872"/>
            </a:solidFill>
          </p:spPr>
          <p:txBody>
            <a:bodyPr wrap="square" lIns="0" tIns="0" rIns="0" bIns="0" rtlCol="0"/>
            <a:lstStyle/>
            <a:p>
              <a:endParaRPr/>
            </a:p>
          </p:txBody>
        </p:sp>
      </p:grpSp>
      <p:sp>
        <p:nvSpPr>
          <p:cNvPr id="19" name="object 19"/>
          <p:cNvSpPr txBox="1"/>
          <p:nvPr/>
        </p:nvSpPr>
        <p:spPr>
          <a:xfrm>
            <a:off x="1121333" y="1906676"/>
            <a:ext cx="1163955" cy="458470"/>
          </a:xfrm>
          <a:prstGeom prst="rect">
            <a:avLst/>
          </a:prstGeom>
          <a:solidFill>
            <a:srgbClr val="FFDEAD"/>
          </a:solidFill>
        </p:spPr>
        <p:txBody>
          <a:bodyPr vert="horz" wrap="square" lIns="0" tIns="27940" rIns="0" bIns="0" rtlCol="0">
            <a:spAutoFit/>
          </a:bodyPr>
          <a:lstStyle/>
          <a:p>
            <a:pPr>
              <a:lnSpc>
                <a:spcPct val="100000"/>
              </a:lnSpc>
              <a:spcBef>
                <a:spcPts val="220"/>
              </a:spcBef>
            </a:pPr>
            <a:endParaRPr sz="900">
              <a:latin typeface="Times New Roman"/>
              <a:cs typeface="Times New Roman"/>
            </a:endParaRPr>
          </a:p>
          <a:p>
            <a:pPr marL="114935">
              <a:lnSpc>
                <a:spcPct val="100000"/>
              </a:lnSpc>
            </a:pPr>
            <a:r>
              <a:rPr sz="900" b="1" dirty="0">
                <a:solidFill>
                  <a:srgbClr val="231F20"/>
                </a:solidFill>
                <a:latin typeface="Microsoft JhengHei"/>
                <a:cs typeface="Microsoft JhengHei"/>
              </a:rPr>
              <a:t>前心不全～</a:t>
            </a:r>
            <a:r>
              <a:rPr sz="900" b="1" spc="-20" dirty="0">
                <a:solidFill>
                  <a:srgbClr val="231F20"/>
                </a:solidFill>
                <a:latin typeface="Microsoft JhengHei"/>
                <a:cs typeface="Microsoft JhengHei"/>
              </a:rPr>
              <a:t>心不全</a:t>
            </a:r>
            <a:endParaRPr sz="900">
              <a:latin typeface="Microsoft JhengHei"/>
              <a:cs typeface="Microsoft JhengHei"/>
            </a:endParaRPr>
          </a:p>
        </p:txBody>
      </p:sp>
      <p:sp>
        <p:nvSpPr>
          <p:cNvPr id="20" name="object 20"/>
          <p:cNvSpPr txBox="1"/>
          <p:nvPr/>
        </p:nvSpPr>
        <p:spPr>
          <a:xfrm>
            <a:off x="2284844" y="1906676"/>
            <a:ext cx="1231900" cy="458470"/>
          </a:xfrm>
          <a:prstGeom prst="rect">
            <a:avLst/>
          </a:prstGeom>
          <a:solidFill>
            <a:srgbClr val="FDC689"/>
          </a:solidFill>
        </p:spPr>
        <p:txBody>
          <a:bodyPr vert="horz" wrap="square" lIns="0" tIns="27940" rIns="0" bIns="0" rtlCol="0">
            <a:spAutoFit/>
          </a:bodyPr>
          <a:lstStyle/>
          <a:p>
            <a:pPr>
              <a:lnSpc>
                <a:spcPct val="100000"/>
              </a:lnSpc>
              <a:spcBef>
                <a:spcPts val="220"/>
              </a:spcBef>
            </a:pPr>
            <a:endParaRPr sz="900">
              <a:latin typeface="Times New Roman"/>
              <a:cs typeface="Times New Roman"/>
            </a:endParaRPr>
          </a:p>
          <a:p>
            <a:pPr algn="ctr">
              <a:lnSpc>
                <a:spcPct val="100000"/>
              </a:lnSpc>
            </a:pPr>
            <a:r>
              <a:rPr sz="900" b="1" spc="-20" dirty="0">
                <a:solidFill>
                  <a:srgbClr val="231F20"/>
                </a:solidFill>
                <a:latin typeface="Microsoft JhengHei"/>
                <a:cs typeface="Microsoft JhengHei"/>
              </a:rPr>
              <a:t>心不全</a:t>
            </a:r>
            <a:endParaRPr sz="900">
              <a:latin typeface="Microsoft JhengHei"/>
              <a:cs typeface="Microsoft JhengHei"/>
            </a:endParaRPr>
          </a:p>
        </p:txBody>
      </p:sp>
      <p:sp>
        <p:nvSpPr>
          <p:cNvPr id="21" name="object 21"/>
          <p:cNvSpPr txBox="1"/>
          <p:nvPr/>
        </p:nvSpPr>
        <p:spPr>
          <a:xfrm>
            <a:off x="3516706" y="1906676"/>
            <a:ext cx="1447800" cy="458470"/>
          </a:xfrm>
          <a:prstGeom prst="rect">
            <a:avLst/>
          </a:prstGeom>
          <a:solidFill>
            <a:srgbClr val="FAA755"/>
          </a:solidFill>
        </p:spPr>
        <p:txBody>
          <a:bodyPr vert="horz" wrap="square" lIns="0" tIns="27940" rIns="0" bIns="0" rtlCol="0">
            <a:spAutoFit/>
          </a:bodyPr>
          <a:lstStyle/>
          <a:p>
            <a:pPr>
              <a:lnSpc>
                <a:spcPct val="100000"/>
              </a:lnSpc>
              <a:spcBef>
                <a:spcPts val="220"/>
              </a:spcBef>
            </a:pPr>
            <a:endParaRPr sz="900">
              <a:latin typeface="Times New Roman"/>
              <a:cs typeface="Times New Roman"/>
            </a:endParaRPr>
          </a:p>
          <a:p>
            <a:pPr marL="313055">
              <a:lnSpc>
                <a:spcPct val="100000"/>
              </a:lnSpc>
            </a:pPr>
            <a:r>
              <a:rPr sz="900" b="1" spc="-10" dirty="0">
                <a:solidFill>
                  <a:srgbClr val="231F20"/>
                </a:solidFill>
                <a:latin typeface="Microsoft JhengHei"/>
                <a:cs typeface="Microsoft JhengHei"/>
              </a:rPr>
              <a:t>高リスク心不全</a:t>
            </a:r>
            <a:endParaRPr sz="900">
              <a:latin typeface="Microsoft JhengHei"/>
              <a:cs typeface="Microsoft JhengHei"/>
            </a:endParaRPr>
          </a:p>
        </p:txBody>
      </p:sp>
      <p:sp>
        <p:nvSpPr>
          <p:cNvPr id="22" name="object 22"/>
          <p:cNvSpPr txBox="1"/>
          <p:nvPr/>
        </p:nvSpPr>
        <p:spPr>
          <a:xfrm>
            <a:off x="1127074" y="3375711"/>
            <a:ext cx="3841115" cy="180975"/>
          </a:xfrm>
          <a:prstGeom prst="rect">
            <a:avLst/>
          </a:prstGeom>
          <a:solidFill>
            <a:srgbClr val="6F60AA"/>
          </a:solidFill>
        </p:spPr>
        <p:txBody>
          <a:bodyPr vert="horz" wrap="square" lIns="0" tIns="31750" rIns="0" bIns="0" rtlCol="0">
            <a:spAutoFit/>
          </a:bodyPr>
          <a:lstStyle/>
          <a:p>
            <a:pPr marL="1248410">
              <a:lnSpc>
                <a:spcPct val="100000"/>
              </a:lnSpc>
              <a:spcBef>
                <a:spcPts val="250"/>
              </a:spcBef>
            </a:pPr>
            <a:r>
              <a:rPr sz="800" b="1" spc="-5" dirty="0">
                <a:solidFill>
                  <a:srgbClr val="FFFFFF"/>
                </a:solidFill>
                <a:latin typeface="Microsoft JhengHei"/>
                <a:cs typeface="Microsoft JhengHei"/>
              </a:rPr>
              <a:t>精査または循環器専門医に紹介</a:t>
            </a:r>
            <a:endParaRPr sz="800">
              <a:latin typeface="Microsoft JhengHei"/>
              <a:cs typeface="Microsoft JhengHei"/>
            </a:endParaRPr>
          </a:p>
        </p:txBody>
      </p:sp>
      <p:sp>
        <p:nvSpPr>
          <p:cNvPr id="23" name="object 23"/>
          <p:cNvSpPr txBox="1"/>
          <p:nvPr/>
        </p:nvSpPr>
        <p:spPr>
          <a:xfrm>
            <a:off x="1121891" y="1344420"/>
            <a:ext cx="1205230" cy="134620"/>
          </a:xfrm>
          <a:prstGeom prst="rect">
            <a:avLst/>
          </a:prstGeom>
        </p:spPr>
        <p:txBody>
          <a:bodyPr vert="horz" wrap="square" lIns="0" tIns="14605" rIns="0" bIns="0" rtlCol="0">
            <a:spAutoFit/>
          </a:bodyPr>
          <a:lstStyle/>
          <a:p>
            <a:pPr marL="12700">
              <a:lnSpc>
                <a:spcPct val="100000"/>
              </a:lnSpc>
              <a:spcBef>
                <a:spcPts val="115"/>
              </a:spcBef>
            </a:pPr>
            <a:r>
              <a:rPr sz="700" spc="-5" dirty="0">
                <a:solidFill>
                  <a:srgbClr val="231F20"/>
                </a:solidFill>
                <a:latin typeface="BIZ UDPゴシック"/>
                <a:cs typeface="BIZ UDPゴシック"/>
              </a:rPr>
              <a:t>心不全の可能性は極めて低い</a:t>
            </a:r>
            <a:endParaRPr sz="700">
              <a:latin typeface="BIZ UDPゴシック"/>
              <a:cs typeface="BIZ UDPゴシック"/>
            </a:endParaRPr>
          </a:p>
        </p:txBody>
      </p:sp>
      <p:grpSp>
        <p:nvGrpSpPr>
          <p:cNvPr id="24" name="object 24"/>
          <p:cNvGrpSpPr/>
          <p:nvPr/>
        </p:nvGrpSpPr>
        <p:grpSpPr>
          <a:xfrm>
            <a:off x="705087" y="1429840"/>
            <a:ext cx="373380" cy="485140"/>
            <a:chOff x="705087" y="1429840"/>
            <a:chExt cx="373380" cy="485140"/>
          </a:xfrm>
        </p:grpSpPr>
        <p:sp>
          <p:nvSpPr>
            <p:cNvPr id="25" name="object 25"/>
            <p:cNvSpPr/>
            <p:nvPr/>
          </p:nvSpPr>
          <p:spPr>
            <a:xfrm>
              <a:off x="706884" y="1431637"/>
              <a:ext cx="369570" cy="480695"/>
            </a:xfrm>
            <a:custGeom>
              <a:avLst/>
              <a:gdLst/>
              <a:ahLst/>
              <a:cxnLst/>
              <a:rect l="l" t="t" r="r" b="b"/>
              <a:pathLst>
                <a:path w="369569" h="480694">
                  <a:moveTo>
                    <a:pt x="369455" y="0"/>
                  </a:moveTo>
                  <a:lnTo>
                    <a:pt x="0" y="0"/>
                  </a:lnTo>
                  <a:lnTo>
                    <a:pt x="0" y="480326"/>
                  </a:lnTo>
                </a:path>
              </a:pathLst>
            </a:custGeom>
            <a:ln w="3594">
              <a:solidFill>
                <a:srgbClr val="231F20"/>
              </a:solidFill>
            </a:ln>
          </p:spPr>
          <p:txBody>
            <a:bodyPr wrap="square" lIns="0" tIns="0" rIns="0" bIns="0" rtlCol="0"/>
            <a:lstStyle/>
            <a:p>
              <a:endParaRPr/>
            </a:p>
          </p:txBody>
        </p:sp>
        <p:sp>
          <p:nvSpPr>
            <p:cNvPr id="26" name="object 26"/>
            <p:cNvSpPr/>
            <p:nvPr/>
          </p:nvSpPr>
          <p:spPr>
            <a:xfrm>
              <a:off x="976913" y="1683418"/>
              <a:ext cx="97155" cy="229870"/>
            </a:xfrm>
            <a:custGeom>
              <a:avLst/>
              <a:gdLst/>
              <a:ahLst/>
              <a:cxnLst/>
              <a:rect l="l" t="t" r="r" b="b"/>
              <a:pathLst>
                <a:path w="97155" h="229869">
                  <a:moveTo>
                    <a:pt x="97129" y="0"/>
                  </a:moveTo>
                  <a:lnTo>
                    <a:pt x="0" y="0"/>
                  </a:lnTo>
                  <a:lnTo>
                    <a:pt x="0" y="229641"/>
                  </a:lnTo>
                </a:path>
              </a:pathLst>
            </a:custGeom>
            <a:ln w="3594">
              <a:solidFill>
                <a:srgbClr val="231F20"/>
              </a:solidFill>
            </a:ln>
          </p:spPr>
          <p:txBody>
            <a:bodyPr wrap="square" lIns="0" tIns="0" rIns="0" bIns="0" rtlCol="0"/>
            <a:lstStyle/>
            <a:p>
              <a:endParaRPr/>
            </a:p>
          </p:txBody>
        </p:sp>
      </p:grpSp>
      <p:sp>
        <p:nvSpPr>
          <p:cNvPr id="27" name="object 27"/>
          <p:cNvSpPr txBox="1"/>
          <p:nvPr/>
        </p:nvSpPr>
        <p:spPr>
          <a:xfrm>
            <a:off x="1076323" y="1565580"/>
            <a:ext cx="1878330" cy="344805"/>
          </a:xfrm>
          <a:prstGeom prst="rect">
            <a:avLst/>
          </a:prstGeom>
        </p:spPr>
        <p:txBody>
          <a:bodyPr vert="horz" wrap="square" lIns="0" tIns="71120" rIns="0" bIns="0" rtlCol="0">
            <a:spAutoFit/>
          </a:bodyPr>
          <a:lstStyle/>
          <a:p>
            <a:pPr marL="50165">
              <a:lnSpc>
                <a:spcPct val="100000"/>
              </a:lnSpc>
              <a:spcBef>
                <a:spcPts val="560"/>
              </a:spcBef>
            </a:pPr>
            <a:r>
              <a:rPr sz="700" spc="-5" dirty="0">
                <a:solidFill>
                  <a:srgbClr val="231F20"/>
                </a:solidFill>
                <a:latin typeface="BIZ UDPゴシック"/>
                <a:cs typeface="BIZ UDPゴシック"/>
              </a:rPr>
              <a:t>心不全の可能性は低いが可能ならば経過観察</a:t>
            </a:r>
            <a:endParaRPr sz="700">
              <a:latin typeface="BIZ UDPゴシック"/>
              <a:cs typeface="BIZ UDPゴシック"/>
            </a:endParaRPr>
          </a:p>
          <a:p>
            <a:pPr marL="12700">
              <a:lnSpc>
                <a:spcPct val="100000"/>
              </a:lnSpc>
              <a:spcBef>
                <a:spcPts val="430"/>
              </a:spcBef>
              <a:tabLst>
                <a:tab pos="1146810" algn="l"/>
              </a:tabLst>
            </a:pPr>
            <a:r>
              <a:rPr sz="650" spc="-25" dirty="0">
                <a:solidFill>
                  <a:srgbClr val="231F20"/>
                </a:solidFill>
                <a:latin typeface="Arial"/>
                <a:cs typeface="Arial"/>
              </a:rPr>
              <a:t>35</a:t>
            </a:r>
            <a:r>
              <a:rPr sz="650" dirty="0">
                <a:solidFill>
                  <a:srgbClr val="231F20"/>
                </a:solidFill>
                <a:latin typeface="Arial"/>
                <a:cs typeface="Arial"/>
              </a:rPr>
              <a:t>	</a:t>
            </a:r>
            <a:r>
              <a:rPr sz="650" spc="-25" dirty="0">
                <a:solidFill>
                  <a:srgbClr val="231F20"/>
                </a:solidFill>
                <a:latin typeface="Arial"/>
                <a:cs typeface="Arial"/>
              </a:rPr>
              <a:t>100</a:t>
            </a:r>
            <a:endParaRPr sz="650">
              <a:latin typeface="Arial"/>
              <a:cs typeface="Arial"/>
            </a:endParaRPr>
          </a:p>
        </p:txBody>
      </p:sp>
      <p:grpSp>
        <p:nvGrpSpPr>
          <p:cNvPr id="28" name="object 28"/>
          <p:cNvGrpSpPr/>
          <p:nvPr/>
        </p:nvGrpSpPr>
        <p:grpSpPr>
          <a:xfrm>
            <a:off x="1648734" y="2353750"/>
            <a:ext cx="3810" cy="149225"/>
            <a:chOff x="1648734" y="2353750"/>
            <a:chExt cx="3810" cy="149225"/>
          </a:xfrm>
        </p:grpSpPr>
        <p:sp>
          <p:nvSpPr>
            <p:cNvPr id="29" name="object 29"/>
            <p:cNvSpPr/>
            <p:nvPr/>
          </p:nvSpPr>
          <p:spPr>
            <a:xfrm>
              <a:off x="1650571" y="2353750"/>
              <a:ext cx="0" cy="140335"/>
            </a:xfrm>
            <a:custGeom>
              <a:avLst/>
              <a:gdLst/>
              <a:ahLst/>
              <a:cxnLst/>
              <a:rect l="l" t="t" r="r" b="b"/>
              <a:pathLst>
                <a:path h="140335">
                  <a:moveTo>
                    <a:pt x="0" y="0"/>
                  </a:moveTo>
                  <a:lnTo>
                    <a:pt x="0" y="140055"/>
                  </a:lnTo>
                </a:path>
              </a:pathLst>
            </a:custGeom>
            <a:solidFill>
              <a:srgbClr val="EEB350"/>
            </a:solidFill>
          </p:spPr>
          <p:txBody>
            <a:bodyPr wrap="square" lIns="0" tIns="0" rIns="0" bIns="0" rtlCol="0"/>
            <a:lstStyle/>
            <a:p>
              <a:endParaRPr/>
            </a:p>
          </p:txBody>
        </p:sp>
        <p:sp>
          <p:nvSpPr>
            <p:cNvPr id="30" name="object 30"/>
            <p:cNvSpPr/>
            <p:nvPr/>
          </p:nvSpPr>
          <p:spPr>
            <a:xfrm>
              <a:off x="1650569" y="2362349"/>
              <a:ext cx="0" cy="140335"/>
            </a:xfrm>
            <a:custGeom>
              <a:avLst/>
              <a:gdLst/>
              <a:ahLst/>
              <a:cxnLst/>
              <a:rect l="l" t="t" r="r" b="b"/>
              <a:pathLst>
                <a:path h="140335">
                  <a:moveTo>
                    <a:pt x="0" y="0"/>
                  </a:moveTo>
                  <a:lnTo>
                    <a:pt x="0" y="140068"/>
                  </a:lnTo>
                </a:path>
              </a:pathLst>
            </a:custGeom>
            <a:ln w="3670">
              <a:solidFill>
                <a:srgbClr val="231F20"/>
              </a:solidFill>
            </a:ln>
          </p:spPr>
          <p:txBody>
            <a:bodyPr wrap="square" lIns="0" tIns="0" rIns="0" bIns="0" rtlCol="0"/>
            <a:lstStyle/>
            <a:p>
              <a:endParaRPr/>
            </a:p>
          </p:txBody>
        </p:sp>
      </p:grpSp>
      <p:sp>
        <p:nvSpPr>
          <p:cNvPr id="31" name="object 31"/>
          <p:cNvSpPr txBox="1"/>
          <p:nvPr/>
        </p:nvSpPr>
        <p:spPr>
          <a:xfrm>
            <a:off x="1208459" y="2363662"/>
            <a:ext cx="1358900" cy="565150"/>
          </a:xfrm>
          <a:prstGeom prst="rect">
            <a:avLst/>
          </a:prstGeom>
        </p:spPr>
        <p:txBody>
          <a:bodyPr vert="horz" wrap="square" lIns="0" tIns="13970" rIns="0" bIns="0" rtlCol="0">
            <a:spAutoFit/>
          </a:bodyPr>
          <a:lstStyle/>
          <a:p>
            <a:pPr marR="195580" algn="r">
              <a:lnSpc>
                <a:spcPct val="100000"/>
              </a:lnSpc>
              <a:spcBef>
                <a:spcPts val="110"/>
              </a:spcBef>
            </a:pPr>
            <a:r>
              <a:rPr sz="650" spc="-25" dirty="0">
                <a:solidFill>
                  <a:srgbClr val="231F20"/>
                </a:solidFill>
                <a:latin typeface="Arial"/>
                <a:cs typeface="Arial"/>
              </a:rPr>
              <a:t>300</a:t>
            </a:r>
            <a:endParaRPr sz="650">
              <a:latin typeface="Arial"/>
              <a:cs typeface="Arial"/>
            </a:endParaRPr>
          </a:p>
          <a:p>
            <a:pPr marL="12700" marR="5080">
              <a:lnSpc>
                <a:spcPct val="117300"/>
              </a:lnSpc>
              <a:spcBef>
                <a:spcPts val="425"/>
              </a:spcBef>
            </a:pPr>
            <a:r>
              <a:rPr sz="700" spc="-60" dirty="0">
                <a:solidFill>
                  <a:srgbClr val="231F20"/>
                </a:solidFill>
                <a:latin typeface="BIZ UDPゴシック"/>
                <a:cs typeface="BIZ UDPゴシック"/>
              </a:rPr>
              <a:t>前心不全</a:t>
            </a:r>
            <a:r>
              <a:rPr sz="700" spc="350" dirty="0">
                <a:solidFill>
                  <a:srgbClr val="231F20"/>
                </a:solidFill>
                <a:latin typeface="BIZ UDPゴシック"/>
                <a:cs typeface="BIZ UDPゴシック"/>
              </a:rPr>
              <a:t>（</a:t>
            </a:r>
            <a:r>
              <a:rPr sz="700" spc="10" dirty="0">
                <a:solidFill>
                  <a:srgbClr val="231F20"/>
                </a:solidFill>
                <a:latin typeface="BIZ UDPゴシック"/>
                <a:cs typeface="BIZ UDPゴシック"/>
              </a:rPr>
              <a:t>心臓機能障害があるが</a:t>
            </a:r>
            <a:r>
              <a:rPr sz="700" spc="25" dirty="0">
                <a:solidFill>
                  <a:srgbClr val="231F20"/>
                </a:solidFill>
                <a:latin typeface="BIZ UDPゴシック"/>
                <a:cs typeface="BIZ UDPゴシック"/>
              </a:rPr>
              <a:t>心不全症状</a:t>
            </a:r>
            <a:r>
              <a:rPr sz="750" spc="15" dirty="0">
                <a:solidFill>
                  <a:srgbClr val="231F20"/>
                </a:solidFill>
                <a:latin typeface="Arial"/>
                <a:cs typeface="Arial"/>
              </a:rPr>
              <a:t>/</a:t>
            </a:r>
            <a:r>
              <a:rPr sz="700" spc="5" dirty="0">
                <a:solidFill>
                  <a:srgbClr val="231F20"/>
                </a:solidFill>
                <a:latin typeface="BIZ UDPゴシック"/>
                <a:cs typeface="BIZ UDPゴシック"/>
              </a:rPr>
              <a:t>徴候がない</a:t>
            </a:r>
            <a:r>
              <a:rPr sz="700" spc="-195" dirty="0">
                <a:solidFill>
                  <a:srgbClr val="231F20"/>
                </a:solidFill>
                <a:latin typeface="BIZ UDPゴシック"/>
                <a:cs typeface="BIZ UDPゴシック"/>
              </a:rPr>
              <a:t>）</a:t>
            </a:r>
            <a:r>
              <a:rPr sz="700" spc="90" dirty="0">
                <a:solidFill>
                  <a:srgbClr val="231F20"/>
                </a:solidFill>
                <a:latin typeface="BIZ UDPゴシック"/>
                <a:cs typeface="BIZ UDPゴシック"/>
              </a:rPr>
              <a:t>または</a:t>
            </a:r>
            <a:r>
              <a:rPr sz="700" spc="5" dirty="0">
                <a:solidFill>
                  <a:srgbClr val="231F20"/>
                </a:solidFill>
                <a:latin typeface="BIZ UDPゴシック"/>
                <a:cs typeface="BIZ UDPゴシック"/>
              </a:rPr>
              <a:t>心不全の可能性がある</a:t>
            </a:r>
            <a:endParaRPr sz="700">
              <a:latin typeface="BIZ UDPゴシック"/>
              <a:cs typeface="BIZ UDPゴシック"/>
            </a:endParaRPr>
          </a:p>
        </p:txBody>
      </p:sp>
      <p:grpSp>
        <p:nvGrpSpPr>
          <p:cNvPr id="32" name="object 32"/>
          <p:cNvGrpSpPr/>
          <p:nvPr/>
        </p:nvGrpSpPr>
        <p:grpSpPr>
          <a:xfrm>
            <a:off x="2925493" y="2353755"/>
            <a:ext cx="3810" cy="349250"/>
            <a:chOff x="2925493" y="2353755"/>
            <a:chExt cx="3810" cy="349250"/>
          </a:xfrm>
        </p:grpSpPr>
        <p:sp>
          <p:nvSpPr>
            <p:cNvPr id="33" name="object 33"/>
            <p:cNvSpPr/>
            <p:nvPr/>
          </p:nvSpPr>
          <p:spPr>
            <a:xfrm>
              <a:off x="2927325" y="2353755"/>
              <a:ext cx="0" cy="340360"/>
            </a:xfrm>
            <a:custGeom>
              <a:avLst/>
              <a:gdLst/>
              <a:ahLst/>
              <a:cxnLst/>
              <a:rect l="l" t="t" r="r" b="b"/>
              <a:pathLst>
                <a:path h="340360">
                  <a:moveTo>
                    <a:pt x="0" y="0"/>
                  </a:moveTo>
                  <a:lnTo>
                    <a:pt x="0" y="340029"/>
                  </a:lnTo>
                </a:path>
              </a:pathLst>
            </a:custGeom>
            <a:solidFill>
              <a:srgbClr val="E46D44"/>
            </a:solidFill>
          </p:spPr>
          <p:txBody>
            <a:bodyPr wrap="square" lIns="0" tIns="0" rIns="0" bIns="0" rtlCol="0"/>
            <a:lstStyle/>
            <a:p>
              <a:endParaRPr/>
            </a:p>
          </p:txBody>
        </p:sp>
        <p:sp>
          <p:nvSpPr>
            <p:cNvPr id="34" name="object 34"/>
            <p:cNvSpPr/>
            <p:nvPr/>
          </p:nvSpPr>
          <p:spPr>
            <a:xfrm>
              <a:off x="2927328" y="2362349"/>
              <a:ext cx="0" cy="340360"/>
            </a:xfrm>
            <a:custGeom>
              <a:avLst/>
              <a:gdLst/>
              <a:ahLst/>
              <a:cxnLst/>
              <a:rect l="l" t="t" r="r" b="b"/>
              <a:pathLst>
                <a:path h="340360">
                  <a:moveTo>
                    <a:pt x="0" y="0"/>
                  </a:moveTo>
                  <a:lnTo>
                    <a:pt x="0" y="340042"/>
                  </a:lnTo>
                </a:path>
              </a:pathLst>
            </a:custGeom>
            <a:ln w="3670">
              <a:solidFill>
                <a:srgbClr val="231F20"/>
              </a:solidFill>
            </a:ln>
          </p:spPr>
          <p:txBody>
            <a:bodyPr wrap="square" lIns="0" tIns="0" rIns="0" bIns="0" rtlCol="0"/>
            <a:lstStyle/>
            <a:p>
              <a:endParaRPr/>
            </a:p>
          </p:txBody>
        </p:sp>
      </p:grpSp>
      <p:sp>
        <p:nvSpPr>
          <p:cNvPr id="35" name="object 35"/>
          <p:cNvSpPr txBox="1"/>
          <p:nvPr/>
        </p:nvSpPr>
        <p:spPr>
          <a:xfrm>
            <a:off x="2678112" y="2736584"/>
            <a:ext cx="946785" cy="134620"/>
          </a:xfrm>
          <a:prstGeom prst="rect">
            <a:avLst/>
          </a:prstGeom>
        </p:spPr>
        <p:txBody>
          <a:bodyPr vert="horz" wrap="square" lIns="0" tIns="14605" rIns="0" bIns="0" rtlCol="0">
            <a:spAutoFit/>
          </a:bodyPr>
          <a:lstStyle/>
          <a:p>
            <a:pPr marL="12700">
              <a:lnSpc>
                <a:spcPct val="100000"/>
              </a:lnSpc>
              <a:spcBef>
                <a:spcPts val="115"/>
              </a:spcBef>
            </a:pPr>
            <a:r>
              <a:rPr sz="700" spc="-5" dirty="0">
                <a:solidFill>
                  <a:srgbClr val="231F20"/>
                </a:solidFill>
                <a:latin typeface="BIZ UDPゴシック"/>
                <a:cs typeface="BIZ UDPゴシック"/>
              </a:rPr>
              <a:t>心不全の可能性が高い</a:t>
            </a:r>
            <a:endParaRPr sz="700">
              <a:latin typeface="BIZ UDPゴシック"/>
              <a:cs typeface="BIZ UDPゴシック"/>
            </a:endParaRPr>
          </a:p>
        </p:txBody>
      </p:sp>
      <p:grpSp>
        <p:nvGrpSpPr>
          <p:cNvPr id="36" name="object 36"/>
          <p:cNvGrpSpPr/>
          <p:nvPr/>
        </p:nvGrpSpPr>
        <p:grpSpPr>
          <a:xfrm>
            <a:off x="4252767" y="2353748"/>
            <a:ext cx="3810" cy="663575"/>
            <a:chOff x="4252767" y="2353748"/>
            <a:chExt cx="3810" cy="663575"/>
          </a:xfrm>
        </p:grpSpPr>
        <p:sp>
          <p:nvSpPr>
            <p:cNvPr id="37" name="object 37"/>
            <p:cNvSpPr/>
            <p:nvPr/>
          </p:nvSpPr>
          <p:spPr>
            <a:xfrm>
              <a:off x="4254600" y="2353748"/>
              <a:ext cx="0" cy="663575"/>
            </a:xfrm>
            <a:custGeom>
              <a:avLst/>
              <a:gdLst/>
              <a:ahLst/>
              <a:cxnLst/>
              <a:rect l="l" t="t" r="r" b="b"/>
              <a:pathLst>
                <a:path h="663575">
                  <a:moveTo>
                    <a:pt x="0" y="0"/>
                  </a:moveTo>
                  <a:lnTo>
                    <a:pt x="0" y="663346"/>
                  </a:lnTo>
                </a:path>
              </a:pathLst>
            </a:custGeom>
            <a:solidFill>
              <a:srgbClr val="E46D44"/>
            </a:solidFill>
          </p:spPr>
          <p:txBody>
            <a:bodyPr wrap="square" lIns="0" tIns="0" rIns="0" bIns="0" rtlCol="0"/>
            <a:lstStyle/>
            <a:p>
              <a:endParaRPr/>
            </a:p>
          </p:txBody>
        </p:sp>
        <p:sp>
          <p:nvSpPr>
            <p:cNvPr id="38" name="object 38"/>
            <p:cNvSpPr/>
            <p:nvPr/>
          </p:nvSpPr>
          <p:spPr>
            <a:xfrm>
              <a:off x="4254602" y="2362349"/>
              <a:ext cx="0" cy="626745"/>
            </a:xfrm>
            <a:custGeom>
              <a:avLst/>
              <a:gdLst/>
              <a:ahLst/>
              <a:cxnLst/>
              <a:rect l="l" t="t" r="r" b="b"/>
              <a:pathLst>
                <a:path h="626744">
                  <a:moveTo>
                    <a:pt x="0" y="0"/>
                  </a:moveTo>
                  <a:lnTo>
                    <a:pt x="0" y="626605"/>
                  </a:lnTo>
                </a:path>
              </a:pathLst>
            </a:custGeom>
            <a:ln w="3670">
              <a:solidFill>
                <a:srgbClr val="231F20"/>
              </a:solidFill>
            </a:ln>
          </p:spPr>
          <p:txBody>
            <a:bodyPr wrap="square" lIns="0" tIns="0" rIns="0" bIns="0" rtlCol="0"/>
            <a:lstStyle/>
            <a:p>
              <a:endParaRPr/>
            </a:p>
          </p:txBody>
        </p:sp>
      </p:grpSp>
      <p:sp>
        <p:nvSpPr>
          <p:cNvPr id="39" name="object 39"/>
          <p:cNvSpPr/>
          <p:nvPr/>
        </p:nvSpPr>
        <p:spPr>
          <a:xfrm>
            <a:off x="1127116" y="2489036"/>
            <a:ext cx="0" cy="1063625"/>
          </a:xfrm>
          <a:custGeom>
            <a:avLst/>
            <a:gdLst/>
            <a:ahLst/>
            <a:cxnLst/>
            <a:rect l="l" t="t" r="r" b="b"/>
            <a:pathLst>
              <a:path h="1063625">
                <a:moveTo>
                  <a:pt x="0" y="0"/>
                </a:moveTo>
                <a:lnTo>
                  <a:pt x="0" y="1063231"/>
                </a:lnTo>
              </a:path>
            </a:pathLst>
          </a:custGeom>
          <a:ln w="5511">
            <a:solidFill>
              <a:srgbClr val="231F20"/>
            </a:solidFill>
            <a:prstDash val="sysDash"/>
          </a:ln>
        </p:spPr>
        <p:txBody>
          <a:bodyPr wrap="square" lIns="0" tIns="0" rIns="0" bIns="0" rtlCol="0"/>
          <a:lstStyle/>
          <a:p>
            <a:endParaRPr/>
          </a:p>
        </p:txBody>
      </p:sp>
      <p:sp>
        <p:nvSpPr>
          <p:cNvPr id="40" name="object 40"/>
          <p:cNvSpPr txBox="1"/>
          <p:nvPr/>
        </p:nvSpPr>
        <p:spPr>
          <a:xfrm>
            <a:off x="2871527" y="2988129"/>
            <a:ext cx="2081530" cy="285115"/>
          </a:xfrm>
          <a:prstGeom prst="rect">
            <a:avLst/>
          </a:prstGeom>
        </p:spPr>
        <p:txBody>
          <a:bodyPr vert="horz" wrap="square" lIns="0" tIns="34925" rIns="0" bIns="0" rtlCol="0">
            <a:spAutoFit/>
          </a:bodyPr>
          <a:lstStyle/>
          <a:p>
            <a:pPr marL="12700">
              <a:lnSpc>
                <a:spcPct val="100000"/>
              </a:lnSpc>
              <a:spcBef>
                <a:spcPts val="275"/>
              </a:spcBef>
            </a:pPr>
            <a:r>
              <a:rPr sz="700" spc="-20" dirty="0">
                <a:solidFill>
                  <a:srgbClr val="231F20"/>
                </a:solidFill>
                <a:latin typeface="BIZ UDPゴシック"/>
                <a:cs typeface="BIZ UDPゴシック"/>
              </a:rPr>
              <a:t>近い将来に心不全悪化による入院などの</a:t>
            </a:r>
            <a:endParaRPr sz="700">
              <a:latin typeface="BIZ UDPゴシック"/>
              <a:cs typeface="BIZ UDPゴシック"/>
            </a:endParaRPr>
          </a:p>
          <a:p>
            <a:pPr marL="12700">
              <a:lnSpc>
                <a:spcPct val="100000"/>
              </a:lnSpc>
              <a:spcBef>
                <a:spcPts val="185"/>
              </a:spcBef>
            </a:pPr>
            <a:r>
              <a:rPr sz="700" spc="-15" dirty="0">
                <a:solidFill>
                  <a:srgbClr val="231F20"/>
                </a:solidFill>
                <a:latin typeface="BIZ UDPゴシック"/>
                <a:cs typeface="BIZ UDPゴシック"/>
              </a:rPr>
              <a:t>必要性が生じる高リスク心不全である可能性が高い</a:t>
            </a:r>
            <a:endParaRPr sz="700">
              <a:latin typeface="BIZ UDPゴシック"/>
              <a:cs typeface="BIZ UDPゴシック"/>
            </a:endParaRPr>
          </a:p>
        </p:txBody>
      </p:sp>
      <p:sp>
        <p:nvSpPr>
          <p:cNvPr id="41" name="object 41"/>
          <p:cNvSpPr txBox="1"/>
          <p:nvPr/>
        </p:nvSpPr>
        <p:spPr>
          <a:xfrm>
            <a:off x="5809654" y="895029"/>
            <a:ext cx="4374515" cy="238760"/>
          </a:xfrm>
          <a:prstGeom prst="rect">
            <a:avLst/>
          </a:prstGeom>
        </p:spPr>
        <p:txBody>
          <a:bodyPr vert="horz" wrap="square" lIns="0" tIns="12700" rIns="0" bIns="0" rtlCol="0">
            <a:spAutoFit/>
          </a:bodyPr>
          <a:lstStyle/>
          <a:p>
            <a:pPr marL="12700">
              <a:lnSpc>
                <a:spcPct val="100000"/>
              </a:lnSpc>
              <a:spcBef>
                <a:spcPts val="100"/>
              </a:spcBef>
            </a:pPr>
            <a:r>
              <a:rPr sz="1400" b="1" spc="-70" dirty="0">
                <a:solidFill>
                  <a:srgbClr val="FFFFFF"/>
                </a:solidFill>
                <a:latin typeface="Microsoft JhengHei"/>
                <a:cs typeface="Microsoft JhengHei"/>
              </a:rPr>
              <a:t>群馬県内特定エリアで進めている心不全発見の取り組み</a:t>
            </a:r>
            <a:endParaRPr sz="1400">
              <a:latin typeface="Microsoft JhengHei"/>
              <a:cs typeface="Microsoft JhengHei"/>
            </a:endParaRPr>
          </a:p>
        </p:txBody>
      </p:sp>
      <p:sp>
        <p:nvSpPr>
          <p:cNvPr id="42" name="object 42"/>
          <p:cNvSpPr/>
          <p:nvPr/>
        </p:nvSpPr>
        <p:spPr>
          <a:xfrm>
            <a:off x="7903211" y="1228200"/>
            <a:ext cx="187960" cy="162560"/>
          </a:xfrm>
          <a:custGeom>
            <a:avLst/>
            <a:gdLst/>
            <a:ahLst/>
            <a:cxnLst/>
            <a:rect l="l" t="t" r="r" b="b"/>
            <a:pathLst>
              <a:path w="187959" h="162559">
                <a:moveTo>
                  <a:pt x="187426" y="0"/>
                </a:moveTo>
                <a:lnTo>
                  <a:pt x="0" y="0"/>
                </a:lnTo>
                <a:lnTo>
                  <a:pt x="93713" y="162318"/>
                </a:lnTo>
                <a:lnTo>
                  <a:pt x="187426" y="0"/>
                </a:lnTo>
                <a:close/>
              </a:path>
            </a:pathLst>
          </a:custGeom>
          <a:solidFill>
            <a:srgbClr val="144E8C"/>
          </a:solidFill>
        </p:spPr>
        <p:txBody>
          <a:bodyPr wrap="square" lIns="0" tIns="0" rIns="0" bIns="0" rtlCol="0"/>
          <a:lstStyle/>
          <a:p>
            <a:endParaRPr/>
          </a:p>
        </p:txBody>
      </p:sp>
      <p:grpSp>
        <p:nvGrpSpPr>
          <p:cNvPr id="43" name="object 43"/>
          <p:cNvGrpSpPr/>
          <p:nvPr/>
        </p:nvGrpSpPr>
        <p:grpSpPr>
          <a:xfrm>
            <a:off x="356397" y="4262405"/>
            <a:ext cx="3000375" cy="474345"/>
            <a:chOff x="356397" y="4262405"/>
            <a:chExt cx="3000375" cy="474345"/>
          </a:xfrm>
        </p:grpSpPr>
        <p:sp>
          <p:nvSpPr>
            <p:cNvPr id="44" name="object 44"/>
            <p:cNvSpPr/>
            <p:nvPr/>
          </p:nvSpPr>
          <p:spPr>
            <a:xfrm>
              <a:off x="359998" y="4266006"/>
              <a:ext cx="2993390" cy="467359"/>
            </a:xfrm>
            <a:custGeom>
              <a:avLst/>
              <a:gdLst/>
              <a:ahLst/>
              <a:cxnLst/>
              <a:rect l="l" t="t" r="r" b="b"/>
              <a:pathLst>
                <a:path w="2993390" h="467360">
                  <a:moveTo>
                    <a:pt x="2824073" y="0"/>
                  </a:moveTo>
                  <a:lnTo>
                    <a:pt x="169011" y="0"/>
                  </a:lnTo>
                  <a:lnTo>
                    <a:pt x="124080" y="6037"/>
                  </a:lnTo>
                  <a:lnTo>
                    <a:pt x="83707" y="23074"/>
                  </a:lnTo>
                  <a:lnTo>
                    <a:pt x="49501" y="49501"/>
                  </a:lnTo>
                  <a:lnTo>
                    <a:pt x="23074" y="83707"/>
                  </a:lnTo>
                  <a:lnTo>
                    <a:pt x="6037" y="124080"/>
                  </a:lnTo>
                  <a:lnTo>
                    <a:pt x="0" y="169011"/>
                  </a:lnTo>
                  <a:lnTo>
                    <a:pt x="0" y="173101"/>
                  </a:lnTo>
                  <a:lnTo>
                    <a:pt x="6037" y="218031"/>
                  </a:lnTo>
                  <a:lnTo>
                    <a:pt x="23074" y="258405"/>
                  </a:lnTo>
                  <a:lnTo>
                    <a:pt x="49501" y="292611"/>
                  </a:lnTo>
                  <a:lnTo>
                    <a:pt x="83707" y="319038"/>
                  </a:lnTo>
                  <a:lnTo>
                    <a:pt x="124080" y="336075"/>
                  </a:lnTo>
                  <a:lnTo>
                    <a:pt x="169011" y="342112"/>
                  </a:lnTo>
                  <a:lnTo>
                    <a:pt x="267233" y="342112"/>
                  </a:lnTo>
                  <a:lnTo>
                    <a:pt x="319900" y="467118"/>
                  </a:lnTo>
                  <a:lnTo>
                    <a:pt x="369531" y="342112"/>
                  </a:lnTo>
                  <a:lnTo>
                    <a:pt x="2824073" y="342112"/>
                  </a:lnTo>
                  <a:lnTo>
                    <a:pt x="2869004" y="336075"/>
                  </a:lnTo>
                  <a:lnTo>
                    <a:pt x="2909378" y="319038"/>
                  </a:lnTo>
                  <a:lnTo>
                    <a:pt x="2943583" y="292611"/>
                  </a:lnTo>
                  <a:lnTo>
                    <a:pt x="2970010" y="258405"/>
                  </a:lnTo>
                  <a:lnTo>
                    <a:pt x="2987048" y="218031"/>
                  </a:lnTo>
                  <a:lnTo>
                    <a:pt x="2993085" y="173101"/>
                  </a:lnTo>
                  <a:lnTo>
                    <a:pt x="2993085" y="169011"/>
                  </a:lnTo>
                  <a:lnTo>
                    <a:pt x="2987048" y="124080"/>
                  </a:lnTo>
                  <a:lnTo>
                    <a:pt x="2970010" y="83707"/>
                  </a:lnTo>
                  <a:lnTo>
                    <a:pt x="2943583" y="49501"/>
                  </a:lnTo>
                  <a:lnTo>
                    <a:pt x="2909378" y="23074"/>
                  </a:lnTo>
                  <a:lnTo>
                    <a:pt x="2869004" y="6037"/>
                  </a:lnTo>
                  <a:lnTo>
                    <a:pt x="2824073" y="0"/>
                  </a:lnTo>
                  <a:close/>
                </a:path>
              </a:pathLst>
            </a:custGeom>
            <a:solidFill>
              <a:srgbClr val="EDF7F7"/>
            </a:solidFill>
          </p:spPr>
          <p:txBody>
            <a:bodyPr wrap="square" lIns="0" tIns="0" rIns="0" bIns="0" rtlCol="0"/>
            <a:lstStyle/>
            <a:p>
              <a:endParaRPr/>
            </a:p>
          </p:txBody>
        </p:sp>
        <p:sp>
          <p:nvSpPr>
            <p:cNvPr id="45" name="object 45"/>
            <p:cNvSpPr/>
            <p:nvPr/>
          </p:nvSpPr>
          <p:spPr>
            <a:xfrm>
              <a:off x="359998" y="4266006"/>
              <a:ext cx="2993390" cy="467359"/>
            </a:xfrm>
            <a:custGeom>
              <a:avLst/>
              <a:gdLst/>
              <a:ahLst/>
              <a:cxnLst/>
              <a:rect l="l" t="t" r="r" b="b"/>
              <a:pathLst>
                <a:path w="2993390" h="467360">
                  <a:moveTo>
                    <a:pt x="2824073" y="0"/>
                  </a:moveTo>
                  <a:lnTo>
                    <a:pt x="169011" y="0"/>
                  </a:lnTo>
                  <a:lnTo>
                    <a:pt x="124080" y="6037"/>
                  </a:lnTo>
                  <a:lnTo>
                    <a:pt x="83707" y="23074"/>
                  </a:lnTo>
                  <a:lnTo>
                    <a:pt x="49501" y="49501"/>
                  </a:lnTo>
                  <a:lnTo>
                    <a:pt x="23074" y="83707"/>
                  </a:lnTo>
                  <a:lnTo>
                    <a:pt x="6037" y="124080"/>
                  </a:lnTo>
                  <a:lnTo>
                    <a:pt x="0" y="169011"/>
                  </a:lnTo>
                  <a:lnTo>
                    <a:pt x="0" y="173101"/>
                  </a:lnTo>
                  <a:lnTo>
                    <a:pt x="6037" y="218031"/>
                  </a:lnTo>
                  <a:lnTo>
                    <a:pt x="23074" y="258405"/>
                  </a:lnTo>
                  <a:lnTo>
                    <a:pt x="49501" y="292611"/>
                  </a:lnTo>
                  <a:lnTo>
                    <a:pt x="83707" y="319038"/>
                  </a:lnTo>
                  <a:lnTo>
                    <a:pt x="124080" y="336075"/>
                  </a:lnTo>
                  <a:lnTo>
                    <a:pt x="169011" y="342112"/>
                  </a:lnTo>
                  <a:lnTo>
                    <a:pt x="267233" y="342112"/>
                  </a:lnTo>
                  <a:lnTo>
                    <a:pt x="319900" y="467118"/>
                  </a:lnTo>
                  <a:lnTo>
                    <a:pt x="369531" y="342112"/>
                  </a:lnTo>
                  <a:lnTo>
                    <a:pt x="2824073" y="342112"/>
                  </a:lnTo>
                  <a:lnTo>
                    <a:pt x="2869004" y="336075"/>
                  </a:lnTo>
                  <a:lnTo>
                    <a:pt x="2909378" y="319038"/>
                  </a:lnTo>
                  <a:lnTo>
                    <a:pt x="2943583" y="292611"/>
                  </a:lnTo>
                  <a:lnTo>
                    <a:pt x="2970010" y="258405"/>
                  </a:lnTo>
                  <a:lnTo>
                    <a:pt x="2987048" y="218031"/>
                  </a:lnTo>
                  <a:lnTo>
                    <a:pt x="2993085" y="173101"/>
                  </a:lnTo>
                  <a:lnTo>
                    <a:pt x="2993085" y="169011"/>
                  </a:lnTo>
                  <a:lnTo>
                    <a:pt x="2987048" y="124080"/>
                  </a:lnTo>
                  <a:lnTo>
                    <a:pt x="2970010" y="83707"/>
                  </a:lnTo>
                  <a:lnTo>
                    <a:pt x="2943583" y="49501"/>
                  </a:lnTo>
                  <a:lnTo>
                    <a:pt x="2909378" y="23074"/>
                  </a:lnTo>
                  <a:lnTo>
                    <a:pt x="2869004" y="6037"/>
                  </a:lnTo>
                  <a:lnTo>
                    <a:pt x="2824073" y="0"/>
                  </a:lnTo>
                  <a:close/>
                </a:path>
              </a:pathLst>
            </a:custGeom>
            <a:ln w="7200">
              <a:solidFill>
                <a:srgbClr val="F05A88"/>
              </a:solidFill>
            </a:ln>
          </p:spPr>
          <p:txBody>
            <a:bodyPr wrap="square" lIns="0" tIns="0" rIns="0" bIns="0" rtlCol="0"/>
            <a:lstStyle/>
            <a:p>
              <a:endParaRPr/>
            </a:p>
          </p:txBody>
        </p:sp>
      </p:grpSp>
      <p:grpSp>
        <p:nvGrpSpPr>
          <p:cNvPr id="46" name="object 46"/>
          <p:cNvGrpSpPr/>
          <p:nvPr/>
        </p:nvGrpSpPr>
        <p:grpSpPr>
          <a:xfrm>
            <a:off x="356397" y="5691663"/>
            <a:ext cx="3000375" cy="474345"/>
            <a:chOff x="356397" y="5691663"/>
            <a:chExt cx="3000375" cy="474345"/>
          </a:xfrm>
        </p:grpSpPr>
        <p:sp>
          <p:nvSpPr>
            <p:cNvPr id="47" name="object 47"/>
            <p:cNvSpPr/>
            <p:nvPr/>
          </p:nvSpPr>
          <p:spPr>
            <a:xfrm>
              <a:off x="359998" y="5695264"/>
              <a:ext cx="2993390" cy="467359"/>
            </a:xfrm>
            <a:custGeom>
              <a:avLst/>
              <a:gdLst/>
              <a:ahLst/>
              <a:cxnLst/>
              <a:rect l="l" t="t" r="r" b="b"/>
              <a:pathLst>
                <a:path w="2993390" h="467360">
                  <a:moveTo>
                    <a:pt x="2824073" y="0"/>
                  </a:moveTo>
                  <a:lnTo>
                    <a:pt x="169011" y="0"/>
                  </a:lnTo>
                  <a:lnTo>
                    <a:pt x="124080" y="6037"/>
                  </a:lnTo>
                  <a:lnTo>
                    <a:pt x="83707" y="23074"/>
                  </a:lnTo>
                  <a:lnTo>
                    <a:pt x="49501" y="49501"/>
                  </a:lnTo>
                  <a:lnTo>
                    <a:pt x="23074" y="83707"/>
                  </a:lnTo>
                  <a:lnTo>
                    <a:pt x="6037" y="124080"/>
                  </a:lnTo>
                  <a:lnTo>
                    <a:pt x="0" y="169011"/>
                  </a:lnTo>
                  <a:lnTo>
                    <a:pt x="0" y="173101"/>
                  </a:lnTo>
                  <a:lnTo>
                    <a:pt x="6037" y="218031"/>
                  </a:lnTo>
                  <a:lnTo>
                    <a:pt x="23074" y="258405"/>
                  </a:lnTo>
                  <a:lnTo>
                    <a:pt x="49501" y="292611"/>
                  </a:lnTo>
                  <a:lnTo>
                    <a:pt x="83707" y="319038"/>
                  </a:lnTo>
                  <a:lnTo>
                    <a:pt x="124080" y="336075"/>
                  </a:lnTo>
                  <a:lnTo>
                    <a:pt x="169011" y="342112"/>
                  </a:lnTo>
                  <a:lnTo>
                    <a:pt x="267233" y="342112"/>
                  </a:lnTo>
                  <a:lnTo>
                    <a:pt x="319900" y="467118"/>
                  </a:lnTo>
                  <a:lnTo>
                    <a:pt x="369531" y="342112"/>
                  </a:lnTo>
                  <a:lnTo>
                    <a:pt x="2824073" y="342112"/>
                  </a:lnTo>
                  <a:lnTo>
                    <a:pt x="2869004" y="336075"/>
                  </a:lnTo>
                  <a:lnTo>
                    <a:pt x="2909378" y="319038"/>
                  </a:lnTo>
                  <a:lnTo>
                    <a:pt x="2943583" y="292611"/>
                  </a:lnTo>
                  <a:lnTo>
                    <a:pt x="2970010" y="258405"/>
                  </a:lnTo>
                  <a:lnTo>
                    <a:pt x="2987048" y="218031"/>
                  </a:lnTo>
                  <a:lnTo>
                    <a:pt x="2993085" y="173101"/>
                  </a:lnTo>
                  <a:lnTo>
                    <a:pt x="2993085" y="169011"/>
                  </a:lnTo>
                  <a:lnTo>
                    <a:pt x="2987048" y="124080"/>
                  </a:lnTo>
                  <a:lnTo>
                    <a:pt x="2970010" y="83707"/>
                  </a:lnTo>
                  <a:lnTo>
                    <a:pt x="2943583" y="49501"/>
                  </a:lnTo>
                  <a:lnTo>
                    <a:pt x="2909378" y="23074"/>
                  </a:lnTo>
                  <a:lnTo>
                    <a:pt x="2869004" y="6037"/>
                  </a:lnTo>
                  <a:lnTo>
                    <a:pt x="2824073" y="0"/>
                  </a:lnTo>
                  <a:close/>
                </a:path>
              </a:pathLst>
            </a:custGeom>
            <a:solidFill>
              <a:srgbClr val="EDF7F7"/>
            </a:solidFill>
          </p:spPr>
          <p:txBody>
            <a:bodyPr wrap="square" lIns="0" tIns="0" rIns="0" bIns="0" rtlCol="0"/>
            <a:lstStyle/>
            <a:p>
              <a:endParaRPr/>
            </a:p>
          </p:txBody>
        </p:sp>
        <p:sp>
          <p:nvSpPr>
            <p:cNvPr id="48" name="object 48"/>
            <p:cNvSpPr/>
            <p:nvPr/>
          </p:nvSpPr>
          <p:spPr>
            <a:xfrm>
              <a:off x="359998" y="5695264"/>
              <a:ext cx="2993390" cy="467359"/>
            </a:xfrm>
            <a:custGeom>
              <a:avLst/>
              <a:gdLst/>
              <a:ahLst/>
              <a:cxnLst/>
              <a:rect l="l" t="t" r="r" b="b"/>
              <a:pathLst>
                <a:path w="2993390" h="467360">
                  <a:moveTo>
                    <a:pt x="2824073" y="0"/>
                  </a:moveTo>
                  <a:lnTo>
                    <a:pt x="169011" y="0"/>
                  </a:lnTo>
                  <a:lnTo>
                    <a:pt x="124080" y="6037"/>
                  </a:lnTo>
                  <a:lnTo>
                    <a:pt x="83707" y="23074"/>
                  </a:lnTo>
                  <a:lnTo>
                    <a:pt x="49501" y="49501"/>
                  </a:lnTo>
                  <a:lnTo>
                    <a:pt x="23074" y="83707"/>
                  </a:lnTo>
                  <a:lnTo>
                    <a:pt x="6037" y="124080"/>
                  </a:lnTo>
                  <a:lnTo>
                    <a:pt x="0" y="169011"/>
                  </a:lnTo>
                  <a:lnTo>
                    <a:pt x="0" y="173101"/>
                  </a:lnTo>
                  <a:lnTo>
                    <a:pt x="6037" y="218031"/>
                  </a:lnTo>
                  <a:lnTo>
                    <a:pt x="23074" y="258405"/>
                  </a:lnTo>
                  <a:lnTo>
                    <a:pt x="49501" y="292611"/>
                  </a:lnTo>
                  <a:lnTo>
                    <a:pt x="83707" y="319038"/>
                  </a:lnTo>
                  <a:lnTo>
                    <a:pt x="124080" y="336075"/>
                  </a:lnTo>
                  <a:lnTo>
                    <a:pt x="169011" y="342112"/>
                  </a:lnTo>
                  <a:lnTo>
                    <a:pt x="267233" y="342112"/>
                  </a:lnTo>
                  <a:lnTo>
                    <a:pt x="319900" y="467118"/>
                  </a:lnTo>
                  <a:lnTo>
                    <a:pt x="369531" y="342112"/>
                  </a:lnTo>
                  <a:lnTo>
                    <a:pt x="2824073" y="342112"/>
                  </a:lnTo>
                  <a:lnTo>
                    <a:pt x="2869004" y="336075"/>
                  </a:lnTo>
                  <a:lnTo>
                    <a:pt x="2909378" y="319038"/>
                  </a:lnTo>
                  <a:lnTo>
                    <a:pt x="2943583" y="292611"/>
                  </a:lnTo>
                  <a:lnTo>
                    <a:pt x="2970010" y="258405"/>
                  </a:lnTo>
                  <a:lnTo>
                    <a:pt x="2987048" y="218031"/>
                  </a:lnTo>
                  <a:lnTo>
                    <a:pt x="2993085" y="173101"/>
                  </a:lnTo>
                  <a:lnTo>
                    <a:pt x="2993085" y="169011"/>
                  </a:lnTo>
                  <a:lnTo>
                    <a:pt x="2987048" y="124080"/>
                  </a:lnTo>
                  <a:lnTo>
                    <a:pt x="2970010" y="83707"/>
                  </a:lnTo>
                  <a:lnTo>
                    <a:pt x="2943583" y="49501"/>
                  </a:lnTo>
                  <a:lnTo>
                    <a:pt x="2909378" y="23074"/>
                  </a:lnTo>
                  <a:lnTo>
                    <a:pt x="2869004" y="6037"/>
                  </a:lnTo>
                  <a:lnTo>
                    <a:pt x="2824073" y="0"/>
                  </a:lnTo>
                  <a:close/>
                </a:path>
              </a:pathLst>
            </a:custGeom>
            <a:ln w="7200">
              <a:solidFill>
                <a:srgbClr val="F05A88"/>
              </a:solidFill>
            </a:ln>
          </p:spPr>
          <p:txBody>
            <a:bodyPr wrap="square" lIns="0" tIns="0" rIns="0" bIns="0" rtlCol="0"/>
            <a:lstStyle/>
            <a:p>
              <a:endParaRPr/>
            </a:p>
          </p:txBody>
        </p:sp>
      </p:grpSp>
      <p:grpSp>
        <p:nvGrpSpPr>
          <p:cNvPr id="49" name="object 49"/>
          <p:cNvGrpSpPr/>
          <p:nvPr/>
        </p:nvGrpSpPr>
        <p:grpSpPr>
          <a:xfrm>
            <a:off x="356397" y="6436921"/>
            <a:ext cx="3000375" cy="474345"/>
            <a:chOff x="356397" y="6436921"/>
            <a:chExt cx="3000375" cy="474345"/>
          </a:xfrm>
        </p:grpSpPr>
        <p:sp>
          <p:nvSpPr>
            <p:cNvPr id="50" name="object 50"/>
            <p:cNvSpPr/>
            <p:nvPr/>
          </p:nvSpPr>
          <p:spPr>
            <a:xfrm>
              <a:off x="359998" y="6440521"/>
              <a:ext cx="2993390" cy="467359"/>
            </a:xfrm>
            <a:custGeom>
              <a:avLst/>
              <a:gdLst/>
              <a:ahLst/>
              <a:cxnLst/>
              <a:rect l="l" t="t" r="r" b="b"/>
              <a:pathLst>
                <a:path w="2993390" h="467359">
                  <a:moveTo>
                    <a:pt x="2824073" y="0"/>
                  </a:moveTo>
                  <a:lnTo>
                    <a:pt x="169011" y="0"/>
                  </a:lnTo>
                  <a:lnTo>
                    <a:pt x="124080" y="6037"/>
                  </a:lnTo>
                  <a:lnTo>
                    <a:pt x="83707" y="23074"/>
                  </a:lnTo>
                  <a:lnTo>
                    <a:pt x="49501" y="49501"/>
                  </a:lnTo>
                  <a:lnTo>
                    <a:pt x="23074" y="83707"/>
                  </a:lnTo>
                  <a:lnTo>
                    <a:pt x="6037" y="124080"/>
                  </a:lnTo>
                  <a:lnTo>
                    <a:pt x="0" y="169011"/>
                  </a:lnTo>
                  <a:lnTo>
                    <a:pt x="0" y="173101"/>
                  </a:lnTo>
                  <a:lnTo>
                    <a:pt x="6037" y="218031"/>
                  </a:lnTo>
                  <a:lnTo>
                    <a:pt x="23074" y="258405"/>
                  </a:lnTo>
                  <a:lnTo>
                    <a:pt x="49501" y="292611"/>
                  </a:lnTo>
                  <a:lnTo>
                    <a:pt x="83707" y="319038"/>
                  </a:lnTo>
                  <a:lnTo>
                    <a:pt x="124080" y="336075"/>
                  </a:lnTo>
                  <a:lnTo>
                    <a:pt x="169011" y="342112"/>
                  </a:lnTo>
                  <a:lnTo>
                    <a:pt x="267233" y="342112"/>
                  </a:lnTo>
                  <a:lnTo>
                    <a:pt x="319900" y="467118"/>
                  </a:lnTo>
                  <a:lnTo>
                    <a:pt x="369531" y="342112"/>
                  </a:lnTo>
                  <a:lnTo>
                    <a:pt x="2824073" y="342112"/>
                  </a:lnTo>
                  <a:lnTo>
                    <a:pt x="2869004" y="336075"/>
                  </a:lnTo>
                  <a:lnTo>
                    <a:pt x="2909378" y="319038"/>
                  </a:lnTo>
                  <a:lnTo>
                    <a:pt x="2943583" y="292611"/>
                  </a:lnTo>
                  <a:lnTo>
                    <a:pt x="2970010" y="258405"/>
                  </a:lnTo>
                  <a:lnTo>
                    <a:pt x="2987048" y="218031"/>
                  </a:lnTo>
                  <a:lnTo>
                    <a:pt x="2993085" y="173101"/>
                  </a:lnTo>
                  <a:lnTo>
                    <a:pt x="2993085" y="169011"/>
                  </a:lnTo>
                  <a:lnTo>
                    <a:pt x="2987048" y="124080"/>
                  </a:lnTo>
                  <a:lnTo>
                    <a:pt x="2970010" y="83707"/>
                  </a:lnTo>
                  <a:lnTo>
                    <a:pt x="2943583" y="49501"/>
                  </a:lnTo>
                  <a:lnTo>
                    <a:pt x="2909378" y="23074"/>
                  </a:lnTo>
                  <a:lnTo>
                    <a:pt x="2869004" y="6037"/>
                  </a:lnTo>
                  <a:lnTo>
                    <a:pt x="2824073" y="0"/>
                  </a:lnTo>
                  <a:close/>
                </a:path>
              </a:pathLst>
            </a:custGeom>
            <a:solidFill>
              <a:srgbClr val="EDF7F7"/>
            </a:solidFill>
          </p:spPr>
          <p:txBody>
            <a:bodyPr wrap="square" lIns="0" tIns="0" rIns="0" bIns="0" rtlCol="0"/>
            <a:lstStyle/>
            <a:p>
              <a:endParaRPr/>
            </a:p>
          </p:txBody>
        </p:sp>
        <p:sp>
          <p:nvSpPr>
            <p:cNvPr id="51" name="object 51"/>
            <p:cNvSpPr/>
            <p:nvPr/>
          </p:nvSpPr>
          <p:spPr>
            <a:xfrm>
              <a:off x="359998" y="6440521"/>
              <a:ext cx="2993390" cy="467359"/>
            </a:xfrm>
            <a:custGeom>
              <a:avLst/>
              <a:gdLst/>
              <a:ahLst/>
              <a:cxnLst/>
              <a:rect l="l" t="t" r="r" b="b"/>
              <a:pathLst>
                <a:path w="2993390" h="467359">
                  <a:moveTo>
                    <a:pt x="2824073" y="0"/>
                  </a:moveTo>
                  <a:lnTo>
                    <a:pt x="169011" y="0"/>
                  </a:lnTo>
                  <a:lnTo>
                    <a:pt x="124080" y="6037"/>
                  </a:lnTo>
                  <a:lnTo>
                    <a:pt x="83707" y="23074"/>
                  </a:lnTo>
                  <a:lnTo>
                    <a:pt x="49501" y="49501"/>
                  </a:lnTo>
                  <a:lnTo>
                    <a:pt x="23074" y="83707"/>
                  </a:lnTo>
                  <a:lnTo>
                    <a:pt x="6037" y="124080"/>
                  </a:lnTo>
                  <a:lnTo>
                    <a:pt x="0" y="169011"/>
                  </a:lnTo>
                  <a:lnTo>
                    <a:pt x="0" y="173101"/>
                  </a:lnTo>
                  <a:lnTo>
                    <a:pt x="6037" y="218031"/>
                  </a:lnTo>
                  <a:lnTo>
                    <a:pt x="23074" y="258405"/>
                  </a:lnTo>
                  <a:lnTo>
                    <a:pt x="49501" y="292611"/>
                  </a:lnTo>
                  <a:lnTo>
                    <a:pt x="83707" y="319038"/>
                  </a:lnTo>
                  <a:lnTo>
                    <a:pt x="124080" y="336075"/>
                  </a:lnTo>
                  <a:lnTo>
                    <a:pt x="169011" y="342112"/>
                  </a:lnTo>
                  <a:lnTo>
                    <a:pt x="267233" y="342112"/>
                  </a:lnTo>
                  <a:lnTo>
                    <a:pt x="319900" y="467118"/>
                  </a:lnTo>
                  <a:lnTo>
                    <a:pt x="369531" y="342112"/>
                  </a:lnTo>
                  <a:lnTo>
                    <a:pt x="2824073" y="342112"/>
                  </a:lnTo>
                  <a:lnTo>
                    <a:pt x="2869004" y="336075"/>
                  </a:lnTo>
                  <a:lnTo>
                    <a:pt x="2909378" y="319038"/>
                  </a:lnTo>
                  <a:lnTo>
                    <a:pt x="2943583" y="292611"/>
                  </a:lnTo>
                  <a:lnTo>
                    <a:pt x="2970010" y="258405"/>
                  </a:lnTo>
                  <a:lnTo>
                    <a:pt x="2987048" y="218031"/>
                  </a:lnTo>
                  <a:lnTo>
                    <a:pt x="2993085" y="173101"/>
                  </a:lnTo>
                  <a:lnTo>
                    <a:pt x="2993085" y="169011"/>
                  </a:lnTo>
                  <a:lnTo>
                    <a:pt x="2987048" y="124080"/>
                  </a:lnTo>
                  <a:lnTo>
                    <a:pt x="2970010" y="83707"/>
                  </a:lnTo>
                  <a:lnTo>
                    <a:pt x="2943583" y="49501"/>
                  </a:lnTo>
                  <a:lnTo>
                    <a:pt x="2909378" y="23074"/>
                  </a:lnTo>
                  <a:lnTo>
                    <a:pt x="2869004" y="6037"/>
                  </a:lnTo>
                  <a:lnTo>
                    <a:pt x="2824073" y="0"/>
                  </a:lnTo>
                  <a:close/>
                </a:path>
              </a:pathLst>
            </a:custGeom>
            <a:ln w="7200">
              <a:solidFill>
                <a:srgbClr val="F05A88"/>
              </a:solidFill>
            </a:ln>
          </p:spPr>
          <p:txBody>
            <a:bodyPr wrap="square" lIns="0" tIns="0" rIns="0" bIns="0" rtlCol="0"/>
            <a:lstStyle/>
            <a:p>
              <a:endParaRPr/>
            </a:p>
          </p:txBody>
        </p:sp>
      </p:grpSp>
      <p:sp>
        <p:nvSpPr>
          <p:cNvPr id="52" name="object 52"/>
          <p:cNvSpPr/>
          <p:nvPr/>
        </p:nvSpPr>
        <p:spPr>
          <a:xfrm>
            <a:off x="6086030" y="3775557"/>
            <a:ext cx="243204" cy="258445"/>
          </a:xfrm>
          <a:custGeom>
            <a:avLst/>
            <a:gdLst/>
            <a:ahLst/>
            <a:cxnLst/>
            <a:rect l="l" t="t" r="r" b="b"/>
            <a:pathLst>
              <a:path w="243204" h="258445">
                <a:moveTo>
                  <a:pt x="242582" y="0"/>
                </a:moveTo>
                <a:lnTo>
                  <a:pt x="0" y="0"/>
                </a:lnTo>
                <a:lnTo>
                  <a:pt x="0" y="257873"/>
                </a:lnTo>
                <a:lnTo>
                  <a:pt x="242582" y="257873"/>
                </a:lnTo>
                <a:lnTo>
                  <a:pt x="242582" y="0"/>
                </a:lnTo>
                <a:close/>
              </a:path>
            </a:pathLst>
          </a:custGeom>
          <a:solidFill>
            <a:srgbClr val="ACDEE1"/>
          </a:solidFill>
        </p:spPr>
        <p:txBody>
          <a:bodyPr wrap="square" lIns="0" tIns="0" rIns="0" bIns="0" rtlCol="0"/>
          <a:lstStyle/>
          <a:p>
            <a:endParaRPr/>
          </a:p>
        </p:txBody>
      </p:sp>
      <p:sp>
        <p:nvSpPr>
          <p:cNvPr id="53" name="object 53"/>
          <p:cNvSpPr/>
          <p:nvPr/>
        </p:nvSpPr>
        <p:spPr>
          <a:xfrm>
            <a:off x="5973673" y="3954147"/>
            <a:ext cx="467359" cy="241935"/>
          </a:xfrm>
          <a:custGeom>
            <a:avLst/>
            <a:gdLst/>
            <a:ahLst/>
            <a:cxnLst/>
            <a:rect l="l" t="t" r="r" b="b"/>
            <a:pathLst>
              <a:path w="467360" h="241935">
                <a:moveTo>
                  <a:pt x="467283" y="0"/>
                </a:moveTo>
                <a:lnTo>
                  <a:pt x="0" y="0"/>
                </a:lnTo>
                <a:lnTo>
                  <a:pt x="233641" y="241477"/>
                </a:lnTo>
                <a:lnTo>
                  <a:pt x="467283" y="0"/>
                </a:lnTo>
                <a:close/>
              </a:path>
            </a:pathLst>
          </a:custGeom>
          <a:solidFill>
            <a:srgbClr val="ACDEE1"/>
          </a:solidFill>
        </p:spPr>
        <p:txBody>
          <a:bodyPr wrap="square" lIns="0" tIns="0" rIns="0" bIns="0" rtlCol="0"/>
          <a:lstStyle/>
          <a:p>
            <a:endParaRPr/>
          </a:p>
        </p:txBody>
      </p:sp>
      <p:sp>
        <p:nvSpPr>
          <p:cNvPr id="54" name="object 54"/>
          <p:cNvSpPr/>
          <p:nvPr/>
        </p:nvSpPr>
        <p:spPr>
          <a:xfrm>
            <a:off x="6086030" y="5446712"/>
            <a:ext cx="243204" cy="258445"/>
          </a:xfrm>
          <a:custGeom>
            <a:avLst/>
            <a:gdLst/>
            <a:ahLst/>
            <a:cxnLst/>
            <a:rect l="l" t="t" r="r" b="b"/>
            <a:pathLst>
              <a:path w="243204" h="258445">
                <a:moveTo>
                  <a:pt x="242582" y="0"/>
                </a:moveTo>
                <a:lnTo>
                  <a:pt x="0" y="0"/>
                </a:lnTo>
                <a:lnTo>
                  <a:pt x="0" y="257873"/>
                </a:lnTo>
                <a:lnTo>
                  <a:pt x="242582" y="257873"/>
                </a:lnTo>
                <a:lnTo>
                  <a:pt x="242582" y="0"/>
                </a:lnTo>
                <a:close/>
              </a:path>
            </a:pathLst>
          </a:custGeom>
          <a:solidFill>
            <a:srgbClr val="ACDEE1"/>
          </a:solidFill>
        </p:spPr>
        <p:txBody>
          <a:bodyPr wrap="square" lIns="0" tIns="0" rIns="0" bIns="0" rtlCol="0"/>
          <a:lstStyle/>
          <a:p>
            <a:endParaRPr/>
          </a:p>
        </p:txBody>
      </p:sp>
      <p:sp>
        <p:nvSpPr>
          <p:cNvPr id="55" name="object 55"/>
          <p:cNvSpPr/>
          <p:nvPr/>
        </p:nvSpPr>
        <p:spPr>
          <a:xfrm>
            <a:off x="5973673" y="5625306"/>
            <a:ext cx="467359" cy="241935"/>
          </a:xfrm>
          <a:custGeom>
            <a:avLst/>
            <a:gdLst/>
            <a:ahLst/>
            <a:cxnLst/>
            <a:rect l="l" t="t" r="r" b="b"/>
            <a:pathLst>
              <a:path w="467360" h="241935">
                <a:moveTo>
                  <a:pt x="467283" y="0"/>
                </a:moveTo>
                <a:lnTo>
                  <a:pt x="0" y="0"/>
                </a:lnTo>
                <a:lnTo>
                  <a:pt x="233641" y="241477"/>
                </a:lnTo>
                <a:lnTo>
                  <a:pt x="467283" y="0"/>
                </a:lnTo>
                <a:close/>
              </a:path>
            </a:pathLst>
          </a:custGeom>
          <a:solidFill>
            <a:srgbClr val="ACDEE1"/>
          </a:solidFill>
        </p:spPr>
        <p:txBody>
          <a:bodyPr wrap="square" lIns="0" tIns="0" rIns="0" bIns="0" rtlCol="0"/>
          <a:lstStyle/>
          <a:p>
            <a:endParaRPr/>
          </a:p>
        </p:txBody>
      </p:sp>
      <p:sp>
        <p:nvSpPr>
          <p:cNvPr id="56" name="object 56"/>
          <p:cNvSpPr/>
          <p:nvPr/>
        </p:nvSpPr>
        <p:spPr>
          <a:xfrm>
            <a:off x="6086030" y="2773235"/>
            <a:ext cx="243204" cy="258445"/>
          </a:xfrm>
          <a:custGeom>
            <a:avLst/>
            <a:gdLst/>
            <a:ahLst/>
            <a:cxnLst/>
            <a:rect l="l" t="t" r="r" b="b"/>
            <a:pathLst>
              <a:path w="243204" h="258444">
                <a:moveTo>
                  <a:pt x="242582" y="0"/>
                </a:moveTo>
                <a:lnTo>
                  <a:pt x="0" y="0"/>
                </a:lnTo>
                <a:lnTo>
                  <a:pt x="0" y="257873"/>
                </a:lnTo>
                <a:lnTo>
                  <a:pt x="242582" y="257873"/>
                </a:lnTo>
                <a:lnTo>
                  <a:pt x="242582" y="0"/>
                </a:lnTo>
                <a:close/>
              </a:path>
            </a:pathLst>
          </a:custGeom>
          <a:solidFill>
            <a:srgbClr val="ACDEE1"/>
          </a:solidFill>
        </p:spPr>
        <p:txBody>
          <a:bodyPr wrap="square" lIns="0" tIns="0" rIns="0" bIns="0" rtlCol="0"/>
          <a:lstStyle/>
          <a:p>
            <a:endParaRPr/>
          </a:p>
        </p:txBody>
      </p:sp>
      <p:sp>
        <p:nvSpPr>
          <p:cNvPr id="57" name="object 57"/>
          <p:cNvSpPr/>
          <p:nvPr/>
        </p:nvSpPr>
        <p:spPr>
          <a:xfrm>
            <a:off x="5973673" y="2951826"/>
            <a:ext cx="467359" cy="241935"/>
          </a:xfrm>
          <a:custGeom>
            <a:avLst/>
            <a:gdLst/>
            <a:ahLst/>
            <a:cxnLst/>
            <a:rect l="l" t="t" r="r" b="b"/>
            <a:pathLst>
              <a:path w="467360" h="241935">
                <a:moveTo>
                  <a:pt x="467283" y="0"/>
                </a:moveTo>
                <a:lnTo>
                  <a:pt x="0" y="0"/>
                </a:lnTo>
                <a:lnTo>
                  <a:pt x="233641" y="241477"/>
                </a:lnTo>
                <a:lnTo>
                  <a:pt x="467283" y="0"/>
                </a:lnTo>
                <a:close/>
              </a:path>
            </a:pathLst>
          </a:custGeom>
          <a:solidFill>
            <a:srgbClr val="ACDEE1"/>
          </a:solidFill>
        </p:spPr>
        <p:txBody>
          <a:bodyPr wrap="square" lIns="0" tIns="0" rIns="0" bIns="0" rtlCol="0"/>
          <a:lstStyle/>
          <a:p>
            <a:endParaRPr/>
          </a:p>
        </p:txBody>
      </p:sp>
      <p:sp>
        <p:nvSpPr>
          <p:cNvPr id="58" name="object 58"/>
          <p:cNvSpPr txBox="1"/>
          <p:nvPr/>
        </p:nvSpPr>
        <p:spPr>
          <a:xfrm>
            <a:off x="1163264" y="3618343"/>
            <a:ext cx="3235325" cy="250190"/>
          </a:xfrm>
          <a:prstGeom prst="rect">
            <a:avLst/>
          </a:prstGeom>
        </p:spPr>
        <p:txBody>
          <a:bodyPr vert="horz" wrap="square" lIns="0" tIns="9525" rIns="0" bIns="0" rtlCol="0">
            <a:spAutoFit/>
          </a:bodyPr>
          <a:lstStyle/>
          <a:p>
            <a:pPr marL="12700" marR="5080" indent="2204720">
              <a:lnSpc>
                <a:spcPct val="102899"/>
              </a:lnSpc>
              <a:spcBef>
                <a:spcPts val="75"/>
              </a:spcBef>
            </a:pPr>
            <a:r>
              <a:rPr sz="700" spc="-5" dirty="0">
                <a:solidFill>
                  <a:srgbClr val="231F20"/>
                </a:solidFill>
                <a:latin typeface="BIZ UDPゴシック"/>
                <a:cs typeface="BIZ UDPゴシック"/>
              </a:rPr>
              <a:t>出典：日本心不全学会 編</a:t>
            </a:r>
            <a:r>
              <a:rPr sz="700" spc="45" dirty="0">
                <a:solidFill>
                  <a:srgbClr val="231F20"/>
                </a:solidFill>
                <a:latin typeface="BIZ UDPゴシック"/>
                <a:cs typeface="BIZ UDPゴシック"/>
              </a:rPr>
              <a:t>血中</a:t>
            </a:r>
            <a:r>
              <a:rPr sz="750" dirty="0">
                <a:solidFill>
                  <a:srgbClr val="231F20"/>
                </a:solidFill>
                <a:latin typeface="Arial"/>
                <a:cs typeface="Arial"/>
              </a:rPr>
              <a:t>BNP</a:t>
            </a:r>
            <a:r>
              <a:rPr sz="700" spc="120" dirty="0">
                <a:solidFill>
                  <a:srgbClr val="231F20"/>
                </a:solidFill>
                <a:latin typeface="BIZ UDPゴシック"/>
                <a:cs typeface="BIZ UDPゴシック"/>
              </a:rPr>
              <a:t>や</a:t>
            </a:r>
            <a:r>
              <a:rPr sz="750" spc="-20" dirty="0">
                <a:solidFill>
                  <a:srgbClr val="231F20"/>
                </a:solidFill>
                <a:latin typeface="Arial"/>
                <a:cs typeface="Arial"/>
              </a:rPr>
              <a:t>NT-</a:t>
            </a:r>
            <a:r>
              <a:rPr sz="750" dirty="0">
                <a:solidFill>
                  <a:srgbClr val="231F20"/>
                </a:solidFill>
                <a:latin typeface="Arial"/>
                <a:cs typeface="Arial"/>
              </a:rPr>
              <a:t>proBNP</a:t>
            </a:r>
            <a:r>
              <a:rPr sz="700" spc="-45" dirty="0">
                <a:solidFill>
                  <a:srgbClr val="231F20"/>
                </a:solidFill>
                <a:latin typeface="BIZ UDPゴシック"/>
                <a:cs typeface="BIZ UDPゴシック"/>
              </a:rPr>
              <a:t>を用いた心不全診療に関するステートメント</a:t>
            </a:r>
            <a:r>
              <a:rPr sz="750" dirty="0">
                <a:solidFill>
                  <a:srgbClr val="231F20"/>
                </a:solidFill>
                <a:latin typeface="Arial"/>
                <a:cs typeface="Arial"/>
              </a:rPr>
              <a:t>2023</a:t>
            </a:r>
            <a:r>
              <a:rPr sz="700" spc="-15" dirty="0">
                <a:solidFill>
                  <a:srgbClr val="231F20"/>
                </a:solidFill>
                <a:latin typeface="BIZ UDPゴシック"/>
                <a:cs typeface="BIZ UDPゴシック"/>
              </a:rPr>
              <a:t>年改訂版</a:t>
            </a:r>
            <a:endParaRPr sz="700">
              <a:latin typeface="BIZ UDPゴシック"/>
              <a:cs typeface="BIZ UDPゴシック"/>
            </a:endParaRPr>
          </a:p>
        </p:txBody>
      </p:sp>
      <p:sp>
        <p:nvSpPr>
          <p:cNvPr id="59" name="object 59"/>
          <p:cNvSpPr txBox="1"/>
          <p:nvPr/>
        </p:nvSpPr>
        <p:spPr>
          <a:xfrm>
            <a:off x="5672528" y="1407495"/>
            <a:ext cx="1841500" cy="223520"/>
          </a:xfrm>
          <a:prstGeom prst="rect">
            <a:avLst/>
          </a:prstGeom>
        </p:spPr>
        <p:txBody>
          <a:bodyPr vert="horz" wrap="square" lIns="0" tIns="12700" rIns="0" bIns="0" rtlCol="0">
            <a:spAutoFit/>
          </a:bodyPr>
          <a:lstStyle/>
          <a:p>
            <a:pPr marL="12700">
              <a:lnSpc>
                <a:spcPct val="100000"/>
              </a:lnSpc>
              <a:spcBef>
                <a:spcPts val="100"/>
              </a:spcBef>
            </a:pPr>
            <a:r>
              <a:rPr sz="1300" b="1" spc="-5" dirty="0">
                <a:solidFill>
                  <a:srgbClr val="231F20"/>
                </a:solidFill>
                <a:latin typeface="Microsoft JhengHei"/>
                <a:cs typeface="Microsoft JhengHei"/>
              </a:rPr>
              <a:t>基礎疾患をもつ患者さん</a:t>
            </a:r>
            <a:endParaRPr sz="1300">
              <a:latin typeface="Microsoft JhengHei"/>
              <a:cs typeface="Microsoft JhengHei"/>
            </a:endParaRPr>
          </a:p>
        </p:txBody>
      </p:sp>
      <p:sp>
        <p:nvSpPr>
          <p:cNvPr id="60" name="object 60"/>
          <p:cNvSpPr txBox="1"/>
          <p:nvPr/>
        </p:nvSpPr>
        <p:spPr>
          <a:xfrm>
            <a:off x="6556969" y="3368387"/>
            <a:ext cx="2667000" cy="223520"/>
          </a:xfrm>
          <a:prstGeom prst="rect">
            <a:avLst/>
          </a:prstGeom>
        </p:spPr>
        <p:txBody>
          <a:bodyPr vert="horz" wrap="square" lIns="0" tIns="12700" rIns="0" bIns="0" rtlCol="0">
            <a:spAutoFit/>
          </a:bodyPr>
          <a:lstStyle/>
          <a:p>
            <a:pPr marL="12700">
              <a:lnSpc>
                <a:spcPct val="100000"/>
              </a:lnSpc>
              <a:spcBef>
                <a:spcPts val="100"/>
              </a:spcBef>
            </a:pPr>
            <a:r>
              <a:rPr sz="1300" b="1" spc="-5" dirty="0">
                <a:solidFill>
                  <a:srgbClr val="FFFFFF"/>
                </a:solidFill>
                <a:latin typeface="Microsoft JhengHei"/>
                <a:cs typeface="Microsoft JhengHei"/>
              </a:rPr>
              <a:t>労作時息切れまたは下腿浮腫の有無</a:t>
            </a:r>
            <a:endParaRPr sz="1300">
              <a:latin typeface="Microsoft JhengHei"/>
              <a:cs typeface="Microsoft JhengHei"/>
            </a:endParaRPr>
          </a:p>
        </p:txBody>
      </p:sp>
      <p:sp>
        <p:nvSpPr>
          <p:cNvPr id="61" name="object 61"/>
          <p:cNvSpPr txBox="1"/>
          <p:nvPr/>
        </p:nvSpPr>
        <p:spPr>
          <a:xfrm>
            <a:off x="6539303" y="3935502"/>
            <a:ext cx="1549400" cy="208279"/>
          </a:xfrm>
          <a:prstGeom prst="rect">
            <a:avLst/>
          </a:prstGeom>
        </p:spPr>
        <p:txBody>
          <a:bodyPr vert="horz" wrap="square" lIns="0" tIns="12700" rIns="0" bIns="0" rtlCol="0">
            <a:spAutoFit/>
          </a:bodyPr>
          <a:lstStyle/>
          <a:p>
            <a:pPr marL="12700">
              <a:lnSpc>
                <a:spcPct val="100000"/>
              </a:lnSpc>
              <a:spcBef>
                <a:spcPts val="100"/>
              </a:spcBef>
            </a:pPr>
            <a:r>
              <a:rPr sz="1200" b="1" spc="-125" dirty="0">
                <a:solidFill>
                  <a:srgbClr val="231F20"/>
                </a:solidFill>
                <a:latin typeface="Microsoft JhengHei"/>
                <a:cs typeface="Microsoft JhengHei"/>
              </a:rPr>
              <a:t>いずれか「あり」の場合</a:t>
            </a:r>
            <a:endParaRPr sz="1200">
              <a:latin typeface="Microsoft JhengHei"/>
              <a:cs typeface="Microsoft JhengHei"/>
            </a:endParaRPr>
          </a:p>
        </p:txBody>
      </p:sp>
      <p:sp>
        <p:nvSpPr>
          <p:cNvPr id="62" name="object 62"/>
          <p:cNvSpPr txBox="1"/>
          <p:nvPr/>
        </p:nvSpPr>
        <p:spPr>
          <a:xfrm>
            <a:off x="5879364" y="4794427"/>
            <a:ext cx="4273550" cy="541020"/>
          </a:xfrm>
          <a:prstGeom prst="rect">
            <a:avLst/>
          </a:prstGeom>
          <a:ln w="3594">
            <a:solidFill>
              <a:srgbClr val="F05A88"/>
            </a:solidFill>
          </a:ln>
        </p:spPr>
        <p:txBody>
          <a:bodyPr vert="horz" wrap="square" lIns="0" tIns="77470" rIns="0" bIns="0" rtlCol="0">
            <a:spAutoFit/>
          </a:bodyPr>
          <a:lstStyle/>
          <a:p>
            <a:pPr marL="123189">
              <a:lnSpc>
                <a:spcPct val="100000"/>
              </a:lnSpc>
              <a:spcBef>
                <a:spcPts val="610"/>
              </a:spcBef>
            </a:pPr>
            <a:r>
              <a:rPr sz="950" dirty="0">
                <a:solidFill>
                  <a:srgbClr val="231F20"/>
                </a:solidFill>
                <a:latin typeface="BIZ UDPゴシック"/>
                <a:cs typeface="BIZ UDPゴシック"/>
              </a:rPr>
              <a:t>※必要に応じて</a:t>
            </a:r>
            <a:r>
              <a:rPr sz="950" spc="-575" dirty="0">
                <a:solidFill>
                  <a:srgbClr val="231F20"/>
                </a:solidFill>
                <a:latin typeface="BIZ UDPゴシック"/>
                <a:cs typeface="BIZ UDPゴシック"/>
              </a:rPr>
              <a:t>、</a:t>
            </a:r>
            <a:r>
              <a:rPr sz="950" spc="155" dirty="0">
                <a:solidFill>
                  <a:srgbClr val="231F20"/>
                </a:solidFill>
                <a:latin typeface="BIZ UDPゴシック"/>
                <a:cs typeface="BIZ UDPゴシック"/>
              </a:rPr>
              <a:t>「胸部</a:t>
            </a:r>
            <a:r>
              <a:rPr sz="1000" dirty="0">
                <a:solidFill>
                  <a:srgbClr val="231F20"/>
                </a:solidFill>
                <a:latin typeface="Arial"/>
                <a:cs typeface="Arial"/>
              </a:rPr>
              <a:t>X</a:t>
            </a:r>
            <a:r>
              <a:rPr sz="950" spc="-120" dirty="0">
                <a:solidFill>
                  <a:srgbClr val="231F20"/>
                </a:solidFill>
                <a:latin typeface="BIZ UDPゴシック"/>
                <a:cs typeface="BIZ UDPゴシック"/>
              </a:rPr>
              <a:t>線検査」</a:t>
            </a:r>
            <a:r>
              <a:rPr sz="950" spc="40" dirty="0">
                <a:solidFill>
                  <a:srgbClr val="231F20"/>
                </a:solidFill>
                <a:latin typeface="BIZ UDPゴシック"/>
                <a:cs typeface="BIZ UDPゴシック"/>
              </a:rPr>
              <a:t>「心電図検査」を実施ください。</a:t>
            </a:r>
            <a:endParaRPr sz="950">
              <a:latin typeface="BIZ UDPゴシック"/>
              <a:cs typeface="BIZ UDPゴシック"/>
            </a:endParaRPr>
          </a:p>
          <a:p>
            <a:pPr marL="337820" indent="-214629">
              <a:lnSpc>
                <a:spcPct val="100000"/>
              </a:lnSpc>
              <a:spcBef>
                <a:spcPts val="235"/>
              </a:spcBef>
              <a:buSzPct val="92857"/>
              <a:buFont typeface="Microsoft JhengHei"/>
              <a:buChar char="□"/>
              <a:tabLst>
                <a:tab pos="337820" algn="l"/>
                <a:tab pos="2609850" algn="l"/>
              </a:tabLst>
            </a:pPr>
            <a:r>
              <a:rPr sz="1400" b="1" dirty="0">
                <a:solidFill>
                  <a:srgbClr val="231F20"/>
                </a:solidFill>
                <a:latin typeface="Arial"/>
                <a:cs typeface="Arial"/>
              </a:rPr>
              <a:t>NT-proBNP </a:t>
            </a:r>
            <a:r>
              <a:rPr sz="1950" b="1" baseline="2136" dirty="0">
                <a:solidFill>
                  <a:srgbClr val="231F20"/>
                </a:solidFill>
                <a:latin typeface="Microsoft JhengHei"/>
                <a:cs typeface="Microsoft JhengHei"/>
              </a:rPr>
              <a:t>＞</a:t>
            </a:r>
            <a:r>
              <a:rPr sz="1950" b="1" spc="97" baseline="2136" dirty="0">
                <a:solidFill>
                  <a:srgbClr val="231F20"/>
                </a:solidFill>
                <a:latin typeface="Microsoft JhengHei"/>
                <a:cs typeface="Microsoft JhengHei"/>
              </a:rPr>
              <a:t> </a:t>
            </a:r>
            <a:r>
              <a:rPr sz="1400" b="1" spc="-10" dirty="0">
                <a:solidFill>
                  <a:srgbClr val="231F20"/>
                </a:solidFill>
                <a:latin typeface="Arial"/>
                <a:cs typeface="Arial"/>
              </a:rPr>
              <a:t>125pg/mL</a:t>
            </a:r>
            <a:r>
              <a:rPr sz="1400" b="1" dirty="0">
                <a:solidFill>
                  <a:srgbClr val="231F20"/>
                </a:solidFill>
                <a:latin typeface="Arial"/>
                <a:cs typeface="Arial"/>
              </a:rPr>
              <a:t>	</a:t>
            </a:r>
            <a:r>
              <a:rPr sz="1950" b="1" spc="165" baseline="2136" dirty="0">
                <a:solidFill>
                  <a:srgbClr val="231F20"/>
                </a:solidFill>
                <a:latin typeface="Microsoft JhengHei"/>
                <a:cs typeface="Microsoft JhengHei"/>
              </a:rPr>
              <a:t>□</a:t>
            </a:r>
            <a:r>
              <a:rPr sz="1400" b="1" spc="110" dirty="0">
                <a:solidFill>
                  <a:srgbClr val="231F20"/>
                </a:solidFill>
                <a:latin typeface="Arial"/>
                <a:cs typeface="Arial"/>
              </a:rPr>
              <a:t>BNP</a:t>
            </a:r>
            <a:r>
              <a:rPr sz="1400" b="1" dirty="0">
                <a:solidFill>
                  <a:srgbClr val="231F20"/>
                </a:solidFill>
                <a:latin typeface="Arial"/>
                <a:cs typeface="Arial"/>
              </a:rPr>
              <a:t> </a:t>
            </a:r>
            <a:r>
              <a:rPr sz="1950" b="1" baseline="2136" dirty="0">
                <a:solidFill>
                  <a:srgbClr val="231F20"/>
                </a:solidFill>
                <a:latin typeface="Microsoft JhengHei"/>
                <a:cs typeface="Microsoft JhengHei"/>
              </a:rPr>
              <a:t>＞</a:t>
            </a:r>
            <a:r>
              <a:rPr sz="1950" b="1" spc="97" baseline="2136" dirty="0">
                <a:solidFill>
                  <a:srgbClr val="231F20"/>
                </a:solidFill>
                <a:latin typeface="Microsoft JhengHei"/>
                <a:cs typeface="Microsoft JhengHei"/>
              </a:rPr>
              <a:t> </a:t>
            </a:r>
            <a:r>
              <a:rPr sz="1400" b="1" spc="-10" dirty="0">
                <a:solidFill>
                  <a:srgbClr val="231F20"/>
                </a:solidFill>
                <a:latin typeface="Arial"/>
                <a:cs typeface="Arial"/>
              </a:rPr>
              <a:t>35pg/mL</a:t>
            </a:r>
            <a:endParaRPr sz="1400">
              <a:latin typeface="Arial"/>
              <a:cs typeface="Arial"/>
            </a:endParaRPr>
          </a:p>
        </p:txBody>
      </p:sp>
      <p:sp>
        <p:nvSpPr>
          <p:cNvPr id="63" name="object 63"/>
          <p:cNvSpPr txBox="1"/>
          <p:nvPr/>
        </p:nvSpPr>
        <p:spPr>
          <a:xfrm>
            <a:off x="9247427" y="7101894"/>
            <a:ext cx="1092200" cy="132080"/>
          </a:xfrm>
          <a:prstGeom prst="rect">
            <a:avLst/>
          </a:prstGeom>
        </p:spPr>
        <p:txBody>
          <a:bodyPr vert="horz" wrap="square" lIns="0" tIns="12700" rIns="0" bIns="0" rtlCol="0">
            <a:spAutoFit/>
          </a:bodyPr>
          <a:lstStyle/>
          <a:p>
            <a:pPr marL="12700">
              <a:lnSpc>
                <a:spcPct val="100000"/>
              </a:lnSpc>
              <a:spcBef>
                <a:spcPts val="100"/>
              </a:spcBef>
            </a:pPr>
            <a:r>
              <a:rPr sz="700" spc="-5" dirty="0">
                <a:solidFill>
                  <a:srgbClr val="231F20"/>
                </a:solidFill>
                <a:latin typeface="BIZ UDPゴシック"/>
                <a:cs typeface="BIZ UDPゴシック"/>
              </a:rPr>
              <a:t>群馬心不全地域連携協議会</a:t>
            </a:r>
            <a:endParaRPr sz="700">
              <a:latin typeface="BIZ UDPゴシック"/>
              <a:cs typeface="BIZ UDPゴシック"/>
            </a:endParaRPr>
          </a:p>
        </p:txBody>
      </p:sp>
      <p:sp>
        <p:nvSpPr>
          <p:cNvPr id="64" name="object 64"/>
          <p:cNvSpPr txBox="1"/>
          <p:nvPr/>
        </p:nvSpPr>
        <p:spPr>
          <a:xfrm>
            <a:off x="7072310" y="2695591"/>
            <a:ext cx="3236595" cy="140970"/>
          </a:xfrm>
          <a:prstGeom prst="rect">
            <a:avLst/>
          </a:prstGeom>
        </p:spPr>
        <p:txBody>
          <a:bodyPr vert="horz" wrap="square" lIns="0" tIns="13335" rIns="0" bIns="0" rtlCol="0">
            <a:spAutoFit/>
          </a:bodyPr>
          <a:lstStyle/>
          <a:p>
            <a:pPr marL="12700">
              <a:lnSpc>
                <a:spcPct val="100000"/>
              </a:lnSpc>
              <a:spcBef>
                <a:spcPts val="105"/>
              </a:spcBef>
            </a:pPr>
            <a:r>
              <a:rPr sz="700" dirty="0">
                <a:solidFill>
                  <a:srgbClr val="231F20"/>
                </a:solidFill>
                <a:latin typeface="BIZ UDPゴシック"/>
                <a:cs typeface="BIZ UDPゴシック"/>
              </a:rPr>
              <a:t>※すでに</a:t>
            </a:r>
            <a:r>
              <a:rPr sz="750" dirty="0">
                <a:solidFill>
                  <a:srgbClr val="231F20"/>
                </a:solidFill>
                <a:latin typeface="Arial"/>
                <a:cs typeface="Arial"/>
              </a:rPr>
              <a:t>COPD</a:t>
            </a:r>
            <a:r>
              <a:rPr sz="700" spc="-5" dirty="0">
                <a:solidFill>
                  <a:srgbClr val="231F20"/>
                </a:solidFill>
                <a:latin typeface="BIZ UDPゴシック"/>
                <a:cs typeface="BIZ UDPゴシック"/>
              </a:rPr>
              <a:t>などの肺疾患を併存する場合も本目安に合わせてご紹介ください</a:t>
            </a:r>
            <a:endParaRPr sz="700">
              <a:latin typeface="BIZ UDPゴシック"/>
              <a:cs typeface="BIZ UDPゴシック"/>
            </a:endParaRPr>
          </a:p>
        </p:txBody>
      </p:sp>
      <p:sp>
        <p:nvSpPr>
          <p:cNvPr id="65" name="object 65"/>
          <p:cNvSpPr txBox="1"/>
          <p:nvPr/>
        </p:nvSpPr>
        <p:spPr>
          <a:xfrm>
            <a:off x="7440166" y="3722511"/>
            <a:ext cx="2868930" cy="140970"/>
          </a:xfrm>
          <a:prstGeom prst="rect">
            <a:avLst/>
          </a:prstGeom>
        </p:spPr>
        <p:txBody>
          <a:bodyPr vert="horz" wrap="square" lIns="0" tIns="13335" rIns="0" bIns="0" rtlCol="0">
            <a:spAutoFit/>
          </a:bodyPr>
          <a:lstStyle/>
          <a:p>
            <a:pPr marL="12700">
              <a:lnSpc>
                <a:spcPct val="100000"/>
              </a:lnSpc>
              <a:spcBef>
                <a:spcPts val="105"/>
              </a:spcBef>
            </a:pPr>
            <a:r>
              <a:rPr sz="700" spc="5" dirty="0">
                <a:solidFill>
                  <a:srgbClr val="231F20"/>
                </a:solidFill>
                <a:latin typeface="BIZ UDPゴシック"/>
                <a:cs typeface="BIZ UDPゴシック"/>
              </a:rPr>
              <a:t>※心不全が疑われれば</a:t>
            </a:r>
            <a:r>
              <a:rPr sz="700" b="1" spc="-25" dirty="0">
                <a:solidFill>
                  <a:srgbClr val="231F20"/>
                </a:solidFill>
                <a:latin typeface="Microsoft JhengHei"/>
                <a:cs typeface="Microsoft JhengHei"/>
              </a:rPr>
              <a:t>症状がなくても</a:t>
            </a:r>
            <a:r>
              <a:rPr sz="750" spc="-20" dirty="0">
                <a:solidFill>
                  <a:srgbClr val="231F20"/>
                </a:solidFill>
                <a:latin typeface="Arial"/>
                <a:cs typeface="Arial"/>
              </a:rPr>
              <a:t>NT-</a:t>
            </a:r>
            <a:r>
              <a:rPr sz="750" dirty="0">
                <a:solidFill>
                  <a:srgbClr val="231F20"/>
                </a:solidFill>
                <a:latin typeface="Arial"/>
                <a:cs typeface="Arial"/>
              </a:rPr>
              <a:t>proBNP/BNP</a:t>
            </a:r>
            <a:r>
              <a:rPr sz="700" spc="-10" dirty="0">
                <a:solidFill>
                  <a:srgbClr val="231F20"/>
                </a:solidFill>
                <a:latin typeface="BIZ UDPゴシック"/>
                <a:cs typeface="BIZ UDPゴシック"/>
              </a:rPr>
              <a:t>を測定ください</a:t>
            </a:r>
            <a:endParaRPr sz="700">
              <a:latin typeface="BIZ UDPゴシック"/>
              <a:cs typeface="BIZ UDPゴシック"/>
            </a:endParaRPr>
          </a:p>
        </p:txBody>
      </p:sp>
      <p:sp>
        <p:nvSpPr>
          <p:cNvPr id="66" name="object 66"/>
          <p:cNvSpPr txBox="1"/>
          <p:nvPr/>
        </p:nvSpPr>
        <p:spPr>
          <a:xfrm>
            <a:off x="6557043" y="4370520"/>
            <a:ext cx="1742439" cy="239395"/>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FFFFFF"/>
                </a:solidFill>
                <a:latin typeface="Arial"/>
                <a:cs typeface="Arial"/>
              </a:rPr>
              <a:t>NT-</a:t>
            </a:r>
            <a:r>
              <a:rPr sz="1400" b="1" spc="-10" dirty="0">
                <a:solidFill>
                  <a:srgbClr val="FFFFFF"/>
                </a:solidFill>
                <a:latin typeface="Arial"/>
                <a:cs typeface="Arial"/>
              </a:rPr>
              <a:t>proBNP/BNP</a:t>
            </a:r>
            <a:r>
              <a:rPr sz="1950" b="1" spc="-37" baseline="2136" dirty="0">
                <a:solidFill>
                  <a:srgbClr val="FFFFFF"/>
                </a:solidFill>
                <a:latin typeface="Microsoft JhengHei"/>
                <a:cs typeface="Microsoft JhengHei"/>
              </a:rPr>
              <a:t>測定</a:t>
            </a:r>
            <a:endParaRPr sz="1950" baseline="2136">
              <a:latin typeface="Microsoft JhengHei"/>
              <a:cs typeface="Microsoft JhengHei"/>
            </a:endParaRPr>
          </a:p>
        </p:txBody>
      </p:sp>
      <p:sp>
        <p:nvSpPr>
          <p:cNvPr id="67" name="object 67"/>
          <p:cNvSpPr txBox="1"/>
          <p:nvPr/>
        </p:nvSpPr>
        <p:spPr>
          <a:xfrm>
            <a:off x="6557125" y="6064609"/>
            <a:ext cx="1511300" cy="223520"/>
          </a:xfrm>
          <a:prstGeom prst="rect">
            <a:avLst/>
          </a:prstGeom>
        </p:spPr>
        <p:txBody>
          <a:bodyPr vert="horz" wrap="square" lIns="0" tIns="12700" rIns="0" bIns="0" rtlCol="0">
            <a:spAutoFit/>
          </a:bodyPr>
          <a:lstStyle/>
          <a:p>
            <a:pPr marL="12700">
              <a:lnSpc>
                <a:spcPct val="100000"/>
              </a:lnSpc>
              <a:spcBef>
                <a:spcPts val="100"/>
              </a:spcBef>
            </a:pPr>
            <a:r>
              <a:rPr sz="1300" b="1" spc="-10" dirty="0">
                <a:solidFill>
                  <a:srgbClr val="FFFFFF"/>
                </a:solidFill>
                <a:latin typeface="Microsoft JhengHei"/>
                <a:cs typeface="Microsoft JhengHei"/>
              </a:rPr>
              <a:t>専門医療機関へ紹介</a:t>
            </a:r>
            <a:endParaRPr sz="1300">
              <a:latin typeface="Microsoft JhengHei"/>
              <a:cs typeface="Microsoft JhengHei"/>
            </a:endParaRPr>
          </a:p>
        </p:txBody>
      </p:sp>
      <p:sp>
        <p:nvSpPr>
          <p:cNvPr id="68" name="object 68"/>
          <p:cNvSpPr txBox="1"/>
          <p:nvPr/>
        </p:nvSpPr>
        <p:spPr>
          <a:xfrm>
            <a:off x="6539303" y="5361378"/>
            <a:ext cx="3822065" cy="532765"/>
          </a:xfrm>
          <a:prstGeom prst="rect">
            <a:avLst/>
          </a:prstGeom>
        </p:spPr>
        <p:txBody>
          <a:bodyPr vert="horz" wrap="square" lIns="0" tIns="12065" rIns="0" bIns="0" rtlCol="0">
            <a:spAutoFit/>
          </a:bodyPr>
          <a:lstStyle/>
          <a:p>
            <a:pPr marL="1757680" marR="5080" indent="-89535">
              <a:lnSpc>
                <a:spcPct val="111100"/>
              </a:lnSpc>
              <a:spcBef>
                <a:spcPts val="95"/>
              </a:spcBef>
            </a:pPr>
            <a:r>
              <a:rPr sz="700" spc="-20" dirty="0">
                <a:solidFill>
                  <a:srgbClr val="231F20"/>
                </a:solidFill>
                <a:latin typeface="BIZ UDPゴシック"/>
                <a:cs typeface="BIZ UDPゴシック"/>
              </a:rPr>
              <a:t>※</a:t>
            </a:r>
            <a:r>
              <a:rPr sz="750" spc="-20" dirty="0">
                <a:solidFill>
                  <a:srgbClr val="231F20"/>
                </a:solidFill>
                <a:latin typeface="Arial"/>
                <a:cs typeface="Arial"/>
              </a:rPr>
              <a:t>NT-</a:t>
            </a:r>
            <a:r>
              <a:rPr sz="750" dirty="0">
                <a:solidFill>
                  <a:srgbClr val="231F20"/>
                </a:solidFill>
                <a:latin typeface="Arial"/>
                <a:cs typeface="Arial"/>
              </a:rPr>
              <a:t>proBNP</a:t>
            </a:r>
            <a:r>
              <a:rPr sz="700" spc="-30" dirty="0">
                <a:solidFill>
                  <a:srgbClr val="231F20"/>
                </a:solidFill>
                <a:latin typeface="BIZ UDPゴシック"/>
                <a:cs typeface="BIZ UDPゴシック"/>
              </a:rPr>
              <a:t>は生化学と同一採血管で測定可能です。</a:t>
            </a:r>
            <a:r>
              <a:rPr sz="700" spc="-25" dirty="0">
                <a:solidFill>
                  <a:srgbClr val="231F20"/>
                </a:solidFill>
                <a:latin typeface="BIZ UDPゴシック"/>
                <a:cs typeface="BIZ UDPゴシック"/>
              </a:rPr>
              <a:t>高度の慢性腎臓病がある際には</a:t>
            </a:r>
            <a:r>
              <a:rPr sz="750" dirty="0">
                <a:solidFill>
                  <a:srgbClr val="231F20"/>
                </a:solidFill>
                <a:latin typeface="Arial"/>
                <a:cs typeface="Arial"/>
              </a:rPr>
              <a:t>BNP</a:t>
            </a:r>
            <a:r>
              <a:rPr sz="700" spc="-55" dirty="0">
                <a:solidFill>
                  <a:srgbClr val="231F20"/>
                </a:solidFill>
                <a:latin typeface="BIZ UDPゴシック"/>
                <a:cs typeface="BIZ UDPゴシック"/>
              </a:rPr>
              <a:t>を考慮ください</a:t>
            </a:r>
            <a:endParaRPr sz="700">
              <a:latin typeface="BIZ UDPゴシック"/>
              <a:cs typeface="BIZ UDPゴシック"/>
            </a:endParaRPr>
          </a:p>
          <a:p>
            <a:pPr marL="12700">
              <a:lnSpc>
                <a:spcPct val="100000"/>
              </a:lnSpc>
              <a:spcBef>
                <a:spcPts val="555"/>
              </a:spcBef>
            </a:pPr>
            <a:r>
              <a:rPr sz="1200" b="1" spc="-110" dirty="0">
                <a:solidFill>
                  <a:srgbClr val="231F20"/>
                </a:solidFill>
                <a:latin typeface="Microsoft JhengHei"/>
                <a:cs typeface="Microsoft JhengHei"/>
              </a:rPr>
              <a:t>いずれかに「該当」する場合</a:t>
            </a:r>
            <a:endParaRPr sz="1200">
              <a:latin typeface="Microsoft JhengHei"/>
              <a:cs typeface="Microsoft JhengHei"/>
            </a:endParaRPr>
          </a:p>
        </p:txBody>
      </p:sp>
      <p:sp>
        <p:nvSpPr>
          <p:cNvPr id="69" name="object 69"/>
          <p:cNvSpPr txBox="1"/>
          <p:nvPr/>
        </p:nvSpPr>
        <p:spPr>
          <a:xfrm>
            <a:off x="476510" y="4319256"/>
            <a:ext cx="4511040" cy="2875915"/>
          </a:xfrm>
          <a:prstGeom prst="rect">
            <a:avLst/>
          </a:prstGeom>
        </p:spPr>
        <p:txBody>
          <a:bodyPr vert="horz" wrap="square" lIns="0" tIns="12700" rIns="0" bIns="0" rtlCol="0">
            <a:spAutoFit/>
          </a:bodyPr>
          <a:lstStyle/>
          <a:p>
            <a:pPr marR="1753235" algn="ctr">
              <a:lnSpc>
                <a:spcPct val="100000"/>
              </a:lnSpc>
              <a:spcBef>
                <a:spcPts val="100"/>
              </a:spcBef>
            </a:pPr>
            <a:r>
              <a:rPr sz="1400" b="1" spc="-10" dirty="0">
                <a:solidFill>
                  <a:srgbClr val="6F60AA"/>
                </a:solidFill>
                <a:latin typeface="Arial" panose="020B0604020202020204" pitchFamily="34" charset="0"/>
                <a:cs typeface="Arial" panose="020B0604020202020204" pitchFamily="34" charset="0"/>
              </a:rPr>
              <a:t>BNP</a:t>
            </a:r>
            <a:r>
              <a:rPr lang="ja-JP" altLang="en-US" sz="1950" b="1" spc="-975" baseline="2136" dirty="0">
                <a:solidFill>
                  <a:srgbClr val="6F60AA"/>
                </a:solidFill>
                <a:latin typeface="Arial" panose="020B0604020202020204" pitchFamily="34" charset="0"/>
                <a:cs typeface="Arial" panose="020B0604020202020204" pitchFamily="34" charset="0"/>
              </a:rPr>
              <a:t>、</a:t>
            </a:r>
            <a:r>
              <a:rPr sz="1400" b="1" dirty="0">
                <a:solidFill>
                  <a:srgbClr val="6F60AA"/>
                </a:solidFill>
                <a:latin typeface="Arial" panose="020B0604020202020204" pitchFamily="34" charset="0"/>
                <a:cs typeface="Arial" panose="020B0604020202020204" pitchFamily="34" charset="0"/>
              </a:rPr>
              <a:t>NT-</a:t>
            </a:r>
            <a:r>
              <a:rPr sz="1400" b="1" spc="-10" dirty="0" err="1">
                <a:solidFill>
                  <a:srgbClr val="6F60AA"/>
                </a:solidFill>
                <a:latin typeface="Arial" panose="020B0604020202020204" pitchFamily="34" charset="0"/>
                <a:cs typeface="Arial" panose="020B0604020202020204" pitchFamily="34" charset="0"/>
              </a:rPr>
              <a:t>proBNP</a:t>
            </a:r>
            <a:r>
              <a:rPr sz="1950" b="1" spc="-30" baseline="2136" dirty="0" err="1">
                <a:solidFill>
                  <a:srgbClr val="6F60AA"/>
                </a:solidFill>
                <a:latin typeface="Arial" panose="020B0604020202020204" pitchFamily="34" charset="0"/>
                <a:cs typeface="Arial" panose="020B0604020202020204" pitchFamily="34" charset="0"/>
              </a:rPr>
              <a:t>とは</a:t>
            </a:r>
            <a:r>
              <a:rPr sz="1950" b="1" spc="-30" baseline="2136" dirty="0">
                <a:solidFill>
                  <a:srgbClr val="6F60AA"/>
                </a:solidFill>
                <a:latin typeface="Arial" panose="020B0604020202020204" pitchFamily="34" charset="0"/>
                <a:cs typeface="Arial" panose="020B0604020202020204" pitchFamily="34" charset="0"/>
              </a:rPr>
              <a:t>？</a:t>
            </a:r>
            <a:endParaRPr sz="1950" baseline="2136" dirty="0">
              <a:latin typeface="Arial" panose="020B0604020202020204" pitchFamily="34" charset="0"/>
              <a:cs typeface="Arial" panose="020B0604020202020204" pitchFamily="34" charset="0"/>
            </a:endParaRPr>
          </a:p>
          <a:p>
            <a:pPr marL="438784" marR="5080" algn="just">
              <a:lnSpc>
                <a:spcPct val="129700"/>
              </a:lnSpc>
              <a:spcBef>
                <a:spcPts val="840"/>
              </a:spcBef>
            </a:pPr>
            <a:r>
              <a:rPr sz="900" spc="-20" dirty="0">
                <a:solidFill>
                  <a:srgbClr val="231F20"/>
                </a:solidFill>
                <a:latin typeface="BIZ UDPゴシック"/>
                <a:cs typeface="BIZ UDPゴシック"/>
              </a:rPr>
              <a:t>心臓を守るため心臓自身から分泌されるホルモンです。この数値を測定すること</a:t>
            </a:r>
            <a:r>
              <a:rPr sz="900" spc="-5" dirty="0">
                <a:solidFill>
                  <a:srgbClr val="231F20"/>
                </a:solidFill>
                <a:latin typeface="BIZ UDPゴシック"/>
                <a:cs typeface="BIZ UDPゴシック"/>
              </a:rPr>
              <a:t>で、心臓への負担の程度を大まかに知ることができます。心不全が出現したり、これまでよりも悪化すると数値が高くなります。結果の解釈には心電図やレントゲン検査、心臓超音波検査、心臓カテーテル検査など、他の検査も併せて必要になることがあります。</a:t>
            </a:r>
            <a:endParaRPr sz="900" dirty="0">
              <a:latin typeface="BIZ UDPゴシック"/>
              <a:cs typeface="BIZ UDPゴシック"/>
            </a:endParaRPr>
          </a:p>
          <a:p>
            <a:pPr>
              <a:lnSpc>
                <a:spcPct val="100000"/>
              </a:lnSpc>
              <a:spcBef>
                <a:spcPts val="565"/>
              </a:spcBef>
            </a:pPr>
            <a:endParaRPr sz="900" dirty="0">
              <a:latin typeface="BIZ UDPゴシック"/>
              <a:cs typeface="BIZ UDPゴシック"/>
            </a:endParaRPr>
          </a:p>
          <a:p>
            <a:pPr marR="1753235" algn="ctr">
              <a:lnSpc>
                <a:spcPct val="100000"/>
              </a:lnSpc>
            </a:pPr>
            <a:r>
              <a:rPr sz="1400" b="1" spc="-10" dirty="0">
                <a:solidFill>
                  <a:srgbClr val="6F60AA"/>
                </a:solidFill>
                <a:latin typeface="Arial" panose="020B0604020202020204" pitchFamily="34" charset="0"/>
                <a:cs typeface="Arial" panose="020B0604020202020204" pitchFamily="34" charset="0"/>
              </a:rPr>
              <a:t>BNP</a:t>
            </a:r>
            <a:r>
              <a:rPr sz="1950" b="1" spc="-975" baseline="2136" dirty="0">
                <a:solidFill>
                  <a:srgbClr val="6F60AA"/>
                </a:solidFill>
                <a:latin typeface="Arial" panose="020B0604020202020204" pitchFamily="34" charset="0"/>
                <a:cs typeface="Arial" panose="020B0604020202020204" pitchFamily="34" charset="0"/>
              </a:rPr>
              <a:t>、</a:t>
            </a:r>
            <a:r>
              <a:rPr sz="1400" b="1" dirty="0">
                <a:solidFill>
                  <a:srgbClr val="6F60AA"/>
                </a:solidFill>
                <a:latin typeface="Arial" panose="020B0604020202020204" pitchFamily="34" charset="0"/>
                <a:cs typeface="Arial" panose="020B0604020202020204" pitchFamily="34" charset="0"/>
              </a:rPr>
              <a:t>NT-</a:t>
            </a:r>
            <a:r>
              <a:rPr sz="1400" b="1" spc="-10" dirty="0">
                <a:solidFill>
                  <a:srgbClr val="6F60AA"/>
                </a:solidFill>
                <a:latin typeface="Arial" panose="020B0604020202020204" pitchFamily="34" charset="0"/>
                <a:cs typeface="Arial" panose="020B0604020202020204" pitchFamily="34" charset="0"/>
              </a:rPr>
              <a:t>proBNP</a:t>
            </a:r>
            <a:r>
              <a:rPr sz="1950" b="1" spc="-22" baseline="2136" dirty="0">
                <a:solidFill>
                  <a:srgbClr val="6F60AA"/>
                </a:solidFill>
                <a:latin typeface="Arial" panose="020B0604020202020204" pitchFamily="34" charset="0"/>
                <a:cs typeface="Arial" panose="020B0604020202020204" pitchFamily="34" charset="0"/>
              </a:rPr>
              <a:t>の検査方法は？</a:t>
            </a:r>
            <a:endParaRPr sz="1950" baseline="2136" dirty="0">
              <a:latin typeface="Arial" panose="020B0604020202020204" pitchFamily="34" charset="0"/>
              <a:cs typeface="Arial" panose="020B0604020202020204" pitchFamily="34" charset="0"/>
            </a:endParaRPr>
          </a:p>
          <a:p>
            <a:pPr marL="438784">
              <a:lnSpc>
                <a:spcPct val="100000"/>
              </a:lnSpc>
              <a:spcBef>
                <a:spcPts val="1155"/>
              </a:spcBef>
            </a:pPr>
            <a:r>
              <a:rPr sz="900" spc="40" dirty="0">
                <a:solidFill>
                  <a:srgbClr val="231F20"/>
                </a:solidFill>
                <a:latin typeface="BIZ UDPゴシック"/>
                <a:cs typeface="BIZ UDPゴシック"/>
              </a:rPr>
              <a:t>検査項目として指定すれば、一般的な血液検査で測定することが可能です。</a:t>
            </a:r>
            <a:endParaRPr sz="900" dirty="0">
              <a:latin typeface="BIZ UDPゴシック"/>
              <a:cs typeface="BIZ UDPゴシック"/>
            </a:endParaRPr>
          </a:p>
          <a:p>
            <a:pPr>
              <a:lnSpc>
                <a:spcPct val="100000"/>
              </a:lnSpc>
              <a:spcBef>
                <a:spcPts val="855"/>
              </a:spcBef>
            </a:pPr>
            <a:endParaRPr sz="900" dirty="0">
              <a:latin typeface="BIZ UDPゴシック"/>
              <a:cs typeface="BIZ UDPゴシック"/>
            </a:endParaRPr>
          </a:p>
          <a:p>
            <a:pPr marR="1753235" algn="ctr">
              <a:lnSpc>
                <a:spcPct val="100000"/>
              </a:lnSpc>
            </a:pPr>
            <a:r>
              <a:rPr sz="1300" b="1" spc="-60" dirty="0">
                <a:solidFill>
                  <a:srgbClr val="6F60AA"/>
                </a:solidFill>
                <a:latin typeface="Arial" panose="020B0604020202020204" pitchFamily="34" charset="0"/>
                <a:cs typeface="Arial" panose="020B0604020202020204" pitchFamily="34" charset="0"/>
              </a:rPr>
              <a:t>現在、心臓病で治療を受けている方へ</a:t>
            </a:r>
            <a:endParaRPr sz="1300" dirty="0">
              <a:latin typeface="Arial" panose="020B0604020202020204" pitchFamily="34" charset="0"/>
              <a:cs typeface="Arial" panose="020B0604020202020204" pitchFamily="34" charset="0"/>
            </a:endParaRPr>
          </a:p>
          <a:p>
            <a:pPr marL="438784" marR="618490">
              <a:lnSpc>
                <a:spcPct val="125600"/>
              </a:lnSpc>
              <a:spcBef>
                <a:spcPts val="880"/>
              </a:spcBef>
            </a:pPr>
            <a:r>
              <a:rPr sz="950" dirty="0">
                <a:solidFill>
                  <a:srgbClr val="231F20"/>
                </a:solidFill>
                <a:latin typeface="Arial"/>
                <a:cs typeface="Arial"/>
              </a:rPr>
              <a:t>BNP</a:t>
            </a:r>
            <a:r>
              <a:rPr sz="900" spc="114" dirty="0">
                <a:solidFill>
                  <a:srgbClr val="231F20"/>
                </a:solidFill>
                <a:latin typeface="BIZ UDPゴシック"/>
                <a:cs typeface="BIZ UDPゴシック"/>
              </a:rPr>
              <a:t>、</a:t>
            </a:r>
            <a:r>
              <a:rPr sz="950" dirty="0">
                <a:solidFill>
                  <a:srgbClr val="231F20"/>
                </a:solidFill>
                <a:latin typeface="Arial"/>
                <a:cs typeface="Arial"/>
              </a:rPr>
              <a:t>NT-proBNP</a:t>
            </a:r>
            <a:r>
              <a:rPr sz="900" spc="-35" dirty="0">
                <a:solidFill>
                  <a:srgbClr val="231F20"/>
                </a:solidFill>
                <a:latin typeface="BIZ UDPゴシック"/>
                <a:cs typeface="BIZ UDPゴシック"/>
              </a:rPr>
              <a:t>はそれぞれの患者さんで最適な値が異なります。ご自身の数値の解釈については主治医の先生へご相談ください。</a:t>
            </a:r>
            <a:endParaRPr sz="900" dirty="0">
              <a:latin typeface="BIZ UDPゴシック"/>
              <a:cs typeface="BIZ UDPゴシック"/>
            </a:endParaRPr>
          </a:p>
        </p:txBody>
      </p:sp>
      <p:sp>
        <p:nvSpPr>
          <p:cNvPr id="70" name="object 70"/>
          <p:cNvSpPr txBox="1"/>
          <p:nvPr/>
        </p:nvSpPr>
        <p:spPr>
          <a:xfrm>
            <a:off x="5879364" y="1674012"/>
            <a:ext cx="4273550" cy="993140"/>
          </a:xfrm>
          <a:prstGeom prst="rect">
            <a:avLst/>
          </a:prstGeom>
          <a:ln w="3594">
            <a:solidFill>
              <a:srgbClr val="F05A88"/>
            </a:solidFill>
          </a:ln>
        </p:spPr>
        <p:txBody>
          <a:bodyPr vert="horz" wrap="square" lIns="0" tIns="94615" rIns="0" bIns="0" rtlCol="0">
            <a:spAutoFit/>
          </a:bodyPr>
          <a:lstStyle/>
          <a:p>
            <a:pPr marL="123189">
              <a:lnSpc>
                <a:spcPct val="100000"/>
              </a:lnSpc>
              <a:spcBef>
                <a:spcPts val="745"/>
              </a:spcBef>
            </a:pPr>
            <a:r>
              <a:rPr sz="1000" b="1" spc="-170" dirty="0">
                <a:solidFill>
                  <a:srgbClr val="231F20"/>
                </a:solidFill>
                <a:latin typeface="Microsoft JhengHei"/>
                <a:cs typeface="Microsoft JhengHei"/>
              </a:rPr>
              <a:t>下記、</a:t>
            </a:r>
            <a:r>
              <a:rPr sz="1050" b="1" dirty="0">
                <a:solidFill>
                  <a:srgbClr val="231F20"/>
                </a:solidFill>
                <a:latin typeface="Arial"/>
                <a:cs typeface="Arial"/>
              </a:rPr>
              <a:t>1</a:t>
            </a:r>
            <a:r>
              <a:rPr sz="1000" b="1" spc="5" dirty="0">
                <a:solidFill>
                  <a:srgbClr val="231F20"/>
                </a:solidFill>
                <a:latin typeface="Microsoft JhengHei"/>
                <a:cs typeface="Microsoft JhengHei"/>
              </a:rPr>
              <a:t>つ以上の基礎疾患 </a:t>
            </a:r>
            <a:r>
              <a:rPr sz="1050" b="1" spc="5" dirty="0">
                <a:solidFill>
                  <a:srgbClr val="231F20"/>
                </a:solidFill>
                <a:latin typeface="Arial"/>
                <a:cs typeface="Arial"/>
              </a:rPr>
              <a:t>/ </a:t>
            </a:r>
            <a:r>
              <a:rPr sz="1000" b="1" spc="-10" dirty="0">
                <a:solidFill>
                  <a:srgbClr val="231F20"/>
                </a:solidFill>
                <a:latin typeface="Microsoft JhengHei"/>
                <a:cs typeface="Microsoft JhengHei"/>
              </a:rPr>
              <a:t>異常がある患者さん</a:t>
            </a:r>
            <a:endParaRPr sz="1000">
              <a:latin typeface="Microsoft JhengHei"/>
              <a:cs typeface="Microsoft JhengHei"/>
            </a:endParaRPr>
          </a:p>
          <a:p>
            <a:pPr marL="288290" indent="-165100">
              <a:lnSpc>
                <a:spcPct val="100000"/>
              </a:lnSpc>
              <a:spcBef>
                <a:spcPts val="545"/>
              </a:spcBef>
              <a:buChar char="□"/>
              <a:tabLst>
                <a:tab pos="288290" algn="l"/>
                <a:tab pos="1431290" algn="l"/>
                <a:tab pos="2358390" algn="l"/>
              </a:tabLst>
            </a:pPr>
            <a:r>
              <a:rPr sz="1000" dirty="0">
                <a:solidFill>
                  <a:srgbClr val="231F20"/>
                </a:solidFill>
                <a:latin typeface="BIZ UDPゴシック"/>
                <a:cs typeface="BIZ UDPゴシック"/>
              </a:rPr>
              <a:t>高血</a:t>
            </a:r>
            <a:r>
              <a:rPr sz="1000" spc="-50" dirty="0">
                <a:solidFill>
                  <a:srgbClr val="231F20"/>
                </a:solidFill>
                <a:latin typeface="BIZ UDPゴシック"/>
                <a:cs typeface="BIZ UDPゴシック"/>
              </a:rPr>
              <a:t>圧</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糖尿</a:t>
            </a:r>
            <a:r>
              <a:rPr sz="1000" spc="-50" dirty="0">
                <a:solidFill>
                  <a:srgbClr val="231F20"/>
                </a:solidFill>
                <a:latin typeface="BIZ UDPゴシック"/>
                <a:cs typeface="BIZ UDPゴシック"/>
              </a:rPr>
              <a:t>病</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心房細</a:t>
            </a:r>
            <a:r>
              <a:rPr sz="1000" spc="-50" dirty="0">
                <a:solidFill>
                  <a:srgbClr val="231F20"/>
                </a:solidFill>
                <a:latin typeface="BIZ UDPゴシック"/>
                <a:cs typeface="BIZ UDPゴシック"/>
              </a:rPr>
              <a:t>動</a:t>
            </a:r>
            <a:endParaRPr sz="1000">
              <a:latin typeface="BIZ UDPゴシック"/>
              <a:cs typeface="BIZ UDPゴシック"/>
            </a:endParaRPr>
          </a:p>
          <a:p>
            <a:pPr marL="288290" indent="-165100">
              <a:lnSpc>
                <a:spcPct val="100000"/>
              </a:lnSpc>
              <a:spcBef>
                <a:spcPts val="400"/>
              </a:spcBef>
              <a:buChar char="□"/>
              <a:tabLst>
                <a:tab pos="288290" algn="l"/>
                <a:tab pos="1431290" algn="l"/>
                <a:tab pos="2358390" algn="l"/>
              </a:tabLst>
            </a:pPr>
            <a:r>
              <a:rPr sz="1000" dirty="0">
                <a:solidFill>
                  <a:srgbClr val="231F20"/>
                </a:solidFill>
                <a:latin typeface="BIZ UDPゴシック"/>
                <a:cs typeface="BIZ UDPゴシック"/>
              </a:rPr>
              <a:t>慢性腎臓</a:t>
            </a:r>
            <a:r>
              <a:rPr sz="1000" spc="-50" dirty="0">
                <a:solidFill>
                  <a:srgbClr val="231F20"/>
                </a:solidFill>
                <a:latin typeface="BIZ UDPゴシック"/>
                <a:cs typeface="BIZ UDPゴシック"/>
              </a:rPr>
              <a:t>病</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貧</a:t>
            </a:r>
            <a:r>
              <a:rPr sz="1000" spc="-50" dirty="0">
                <a:solidFill>
                  <a:srgbClr val="231F20"/>
                </a:solidFill>
                <a:latin typeface="BIZ UDPゴシック"/>
                <a:cs typeface="BIZ UDPゴシック"/>
              </a:rPr>
              <a:t>血</a:t>
            </a:r>
            <a:r>
              <a:rPr sz="1000" dirty="0">
                <a:solidFill>
                  <a:srgbClr val="231F20"/>
                </a:solidFill>
                <a:latin typeface="BIZ UDPゴシック"/>
                <a:cs typeface="BIZ UDPゴシック"/>
              </a:rPr>
              <a:t>	□</a:t>
            </a:r>
            <a:r>
              <a:rPr sz="1000" spc="245" dirty="0">
                <a:solidFill>
                  <a:srgbClr val="231F20"/>
                </a:solidFill>
                <a:latin typeface="BIZ UDPゴシック"/>
                <a:cs typeface="BIZ UDPゴシック"/>
              </a:rPr>
              <a:t> </a:t>
            </a:r>
            <a:r>
              <a:rPr sz="1000" dirty="0">
                <a:solidFill>
                  <a:srgbClr val="231F20"/>
                </a:solidFill>
                <a:latin typeface="BIZ UDPゴシック"/>
                <a:cs typeface="BIZ UDPゴシック"/>
              </a:rPr>
              <a:t>ペースメーカ</a:t>
            </a:r>
            <a:r>
              <a:rPr sz="1000" spc="-50" dirty="0">
                <a:solidFill>
                  <a:srgbClr val="231F20"/>
                </a:solidFill>
                <a:latin typeface="BIZ UDPゴシック"/>
                <a:cs typeface="BIZ UDPゴシック"/>
              </a:rPr>
              <a:t>ー</a:t>
            </a:r>
            <a:endParaRPr sz="1000">
              <a:latin typeface="BIZ UDPゴシック"/>
              <a:cs typeface="BIZ UDPゴシック"/>
            </a:endParaRPr>
          </a:p>
          <a:p>
            <a:pPr marL="288290" indent="-165100">
              <a:lnSpc>
                <a:spcPct val="100000"/>
              </a:lnSpc>
              <a:spcBef>
                <a:spcPts val="370"/>
              </a:spcBef>
              <a:buChar char="□"/>
              <a:tabLst>
                <a:tab pos="288290" algn="l"/>
                <a:tab pos="1439545" algn="l"/>
                <a:tab pos="2361565" algn="l"/>
              </a:tabLst>
            </a:pPr>
            <a:r>
              <a:rPr sz="1000" dirty="0">
                <a:solidFill>
                  <a:srgbClr val="231F20"/>
                </a:solidFill>
                <a:latin typeface="BIZ UDPゴシック"/>
                <a:cs typeface="BIZ UDPゴシック"/>
              </a:rPr>
              <a:t>心胸郭比＞</a:t>
            </a:r>
            <a:r>
              <a:rPr sz="1000" spc="-35" dirty="0">
                <a:solidFill>
                  <a:srgbClr val="231F20"/>
                </a:solidFill>
                <a:latin typeface="BIZ UDPゴシック"/>
                <a:cs typeface="BIZ UDPゴシック"/>
              </a:rPr>
              <a:t> </a:t>
            </a:r>
            <a:r>
              <a:rPr sz="1050" spc="-25" dirty="0">
                <a:solidFill>
                  <a:srgbClr val="231F20"/>
                </a:solidFill>
                <a:latin typeface="Arial"/>
                <a:cs typeface="Arial"/>
              </a:rPr>
              <a:t>50%</a:t>
            </a:r>
            <a:r>
              <a:rPr sz="1050" dirty="0">
                <a:solidFill>
                  <a:srgbClr val="231F20"/>
                </a:solidFill>
                <a:latin typeface="Arial"/>
                <a:cs typeface="Arial"/>
              </a:rPr>
              <a:t>	</a:t>
            </a: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脂質異</a:t>
            </a:r>
            <a:r>
              <a:rPr sz="1000" spc="-50" dirty="0">
                <a:solidFill>
                  <a:srgbClr val="231F20"/>
                </a:solidFill>
                <a:latin typeface="BIZ UDPゴシック"/>
                <a:cs typeface="BIZ UDPゴシック"/>
              </a:rPr>
              <a:t>常</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狭心症</a:t>
            </a:r>
            <a:r>
              <a:rPr sz="1000" spc="-30" dirty="0">
                <a:solidFill>
                  <a:srgbClr val="231F20"/>
                </a:solidFill>
                <a:latin typeface="BIZ UDPゴシック"/>
                <a:cs typeface="BIZ UDPゴシック"/>
              </a:rPr>
              <a:t> </a:t>
            </a:r>
            <a:r>
              <a:rPr sz="1050" dirty="0">
                <a:solidFill>
                  <a:srgbClr val="231F20"/>
                </a:solidFill>
                <a:latin typeface="Arial"/>
                <a:cs typeface="Arial"/>
              </a:rPr>
              <a:t>/</a:t>
            </a:r>
            <a:r>
              <a:rPr sz="1050" spc="10" dirty="0">
                <a:solidFill>
                  <a:srgbClr val="231F20"/>
                </a:solidFill>
                <a:latin typeface="Arial"/>
                <a:cs typeface="Arial"/>
              </a:rPr>
              <a:t> </a:t>
            </a:r>
            <a:r>
              <a:rPr sz="1000" dirty="0">
                <a:solidFill>
                  <a:srgbClr val="231F20"/>
                </a:solidFill>
                <a:latin typeface="BIZ UDPゴシック"/>
                <a:cs typeface="BIZ UDPゴシック"/>
              </a:rPr>
              <a:t>陳旧性心筋梗</a:t>
            </a:r>
            <a:r>
              <a:rPr sz="1000" spc="-50" dirty="0">
                <a:solidFill>
                  <a:srgbClr val="231F20"/>
                </a:solidFill>
                <a:latin typeface="BIZ UDPゴシック"/>
                <a:cs typeface="BIZ UDPゴシック"/>
              </a:rPr>
              <a:t>塞</a:t>
            </a:r>
            <a:endParaRPr sz="1000">
              <a:latin typeface="BIZ UDPゴシック"/>
              <a:cs typeface="BIZ UDPゴシック"/>
            </a:endParaRPr>
          </a:p>
        </p:txBody>
      </p:sp>
      <p:sp>
        <p:nvSpPr>
          <p:cNvPr id="71" name="object 71"/>
          <p:cNvSpPr txBox="1"/>
          <p:nvPr/>
        </p:nvSpPr>
        <p:spPr>
          <a:xfrm>
            <a:off x="581298" y="874293"/>
            <a:ext cx="564515" cy="238760"/>
          </a:xfrm>
          <a:prstGeom prst="rect">
            <a:avLst/>
          </a:prstGeom>
        </p:spPr>
        <p:txBody>
          <a:bodyPr vert="horz" wrap="square" lIns="0" tIns="12700" rIns="0" bIns="0" rtlCol="0">
            <a:spAutoFit/>
          </a:bodyPr>
          <a:lstStyle/>
          <a:p>
            <a:pPr marL="12700">
              <a:lnSpc>
                <a:spcPct val="100000"/>
              </a:lnSpc>
              <a:spcBef>
                <a:spcPts val="100"/>
              </a:spcBef>
            </a:pPr>
            <a:r>
              <a:rPr sz="1400" b="1" spc="-20" dirty="0">
                <a:solidFill>
                  <a:srgbClr val="6F60AA"/>
                </a:solidFill>
                <a:latin typeface="Microsoft JhengHei"/>
                <a:cs typeface="Microsoft JhengHei"/>
              </a:rPr>
              <a:t>心不全</a:t>
            </a:r>
            <a:endParaRPr sz="1400">
              <a:latin typeface="Microsoft JhengHei"/>
              <a:cs typeface="Microsoft JhengHei"/>
            </a:endParaRPr>
          </a:p>
        </p:txBody>
      </p:sp>
      <p:sp>
        <p:nvSpPr>
          <p:cNvPr id="72" name="object 72"/>
          <p:cNvSpPr txBox="1"/>
          <p:nvPr/>
        </p:nvSpPr>
        <p:spPr>
          <a:xfrm>
            <a:off x="5852944" y="3306973"/>
            <a:ext cx="560070" cy="293370"/>
          </a:xfrm>
          <a:prstGeom prst="rect">
            <a:avLst/>
          </a:prstGeom>
        </p:spPr>
        <p:txBody>
          <a:bodyPr vert="horz" wrap="square" lIns="0" tIns="13335" rIns="0" bIns="0" rtlCol="0">
            <a:spAutoFit/>
          </a:bodyPr>
          <a:lstStyle/>
          <a:p>
            <a:pPr marL="12700">
              <a:lnSpc>
                <a:spcPct val="100000"/>
              </a:lnSpc>
              <a:spcBef>
                <a:spcPts val="105"/>
              </a:spcBef>
            </a:pPr>
            <a:r>
              <a:rPr sz="1100" b="1" u="sng" dirty="0">
                <a:solidFill>
                  <a:srgbClr val="FFFFFF"/>
                </a:solidFill>
                <a:uFill>
                  <a:solidFill>
                    <a:srgbClr val="FFFFFF"/>
                  </a:solidFill>
                </a:uFill>
                <a:latin typeface="Arial Rounded MT Bold"/>
                <a:cs typeface="Arial Rounded MT Bold"/>
              </a:rPr>
              <a:t>STEP</a:t>
            </a:r>
            <a:r>
              <a:rPr sz="1100" b="1" u="sng" spc="-35" dirty="0">
                <a:solidFill>
                  <a:srgbClr val="FFFFFF"/>
                </a:solidFill>
                <a:uFill>
                  <a:solidFill>
                    <a:srgbClr val="FFFFFF"/>
                  </a:solidFill>
                </a:uFill>
                <a:latin typeface="Arial Rounded MT Bold"/>
                <a:cs typeface="Arial Rounded MT Bold"/>
              </a:rPr>
              <a:t> </a:t>
            </a:r>
            <a:r>
              <a:rPr sz="1750" b="1" u="sng" spc="-50" dirty="0">
                <a:solidFill>
                  <a:srgbClr val="FFFFFF"/>
                </a:solidFill>
                <a:uFill>
                  <a:solidFill>
                    <a:srgbClr val="FFFFFF"/>
                  </a:solidFill>
                </a:uFill>
                <a:latin typeface="Arial Rounded MT Bold"/>
                <a:cs typeface="Arial Rounded MT Bold"/>
              </a:rPr>
              <a:t>1</a:t>
            </a:r>
            <a:endParaRPr sz="1750">
              <a:latin typeface="Arial Rounded MT Bold"/>
              <a:cs typeface="Arial Rounded MT Bold"/>
            </a:endParaRPr>
          </a:p>
        </p:txBody>
      </p:sp>
      <p:sp>
        <p:nvSpPr>
          <p:cNvPr id="73" name="object 73"/>
          <p:cNvSpPr txBox="1"/>
          <p:nvPr/>
        </p:nvSpPr>
        <p:spPr>
          <a:xfrm>
            <a:off x="5856528" y="4309393"/>
            <a:ext cx="560070" cy="293370"/>
          </a:xfrm>
          <a:prstGeom prst="rect">
            <a:avLst/>
          </a:prstGeom>
        </p:spPr>
        <p:txBody>
          <a:bodyPr vert="horz" wrap="square" lIns="0" tIns="13335" rIns="0" bIns="0" rtlCol="0">
            <a:spAutoFit/>
          </a:bodyPr>
          <a:lstStyle/>
          <a:p>
            <a:pPr marL="12700">
              <a:lnSpc>
                <a:spcPct val="100000"/>
              </a:lnSpc>
              <a:spcBef>
                <a:spcPts val="105"/>
              </a:spcBef>
            </a:pPr>
            <a:r>
              <a:rPr sz="1100" b="1" u="sng" dirty="0">
                <a:solidFill>
                  <a:srgbClr val="FFFFFF"/>
                </a:solidFill>
                <a:uFill>
                  <a:solidFill>
                    <a:srgbClr val="FFFFFF"/>
                  </a:solidFill>
                </a:uFill>
                <a:latin typeface="Arial Rounded MT Bold"/>
                <a:cs typeface="Arial Rounded MT Bold"/>
              </a:rPr>
              <a:t>STEP</a:t>
            </a:r>
            <a:r>
              <a:rPr sz="1100" b="1" u="sng" spc="-35" dirty="0">
                <a:solidFill>
                  <a:srgbClr val="FFFFFF"/>
                </a:solidFill>
                <a:uFill>
                  <a:solidFill>
                    <a:srgbClr val="FFFFFF"/>
                  </a:solidFill>
                </a:uFill>
                <a:latin typeface="Arial Rounded MT Bold"/>
                <a:cs typeface="Arial Rounded MT Bold"/>
              </a:rPr>
              <a:t> </a:t>
            </a:r>
            <a:r>
              <a:rPr sz="1750" b="1" u="sng" spc="-50" dirty="0">
                <a:solidFill>
                  <a:srgbClr val="FFFFFF"/>
                </a:solidFill>
                <a:uFill>
                  <a:solidFill>
                    <a:srgbClr val="FFFFFF"/>
                  </a:solidFill>
                </a:uFill>
                <a:latin typeface="Arial Rounded MT Bold"/>
                <a:cs typeface="Arial Rounded MT Bold"/>
              </a:rPr>
              <a:t>2</a:t>
            </a:r>
            <a:endParaRPr sz="1750">
              <a:latin typeface="Arial Rounded MT Bold"/>
              <a:cs typeface="Arial Rounded MT Bold"/>
            </a:endParaRPr>
          </a:p>
        </p:txBody>
      </p:sp>
      <p:sp>
        <p:nvSpPr>
          <p:cNvPr id="74" name="object 74"/>
          <p:cNvSpPr txBox="1"/>
          <p:nvPr/>
        </p:nvSpPr>
        <p:spPr>
          <a:xfrm>
            <a:off x="5852944" y="6006783"/>
            <a:ext cx="560070" cy="293370"/>
          </a:xfrm>
          <a:prstGeom prst="rect">
            <a:avLst/>
          </a:prstGeom>
        </p:spPr>
        <p:txBody>
          <a:bodyPr vert="horz" wrap="square" lIns="0" tIns="13335" rIns="0" bIns="0" rtlCol="0">
            <a:spAutoFit/>
          </a:bodyPr>
          <a:lstStyle/>
          <a:p>
            <a:pPr marL="12700">
              <a:lnSpc>
                <a:spcPct val="100000"/>
              </a:lnSpc>
              <a:spcBef>
                <a:spcPts val="105"/>
              </a:spcBef>
            </a:pPr>
            <a:r>
              <a:rPr sz="1100" b="1" u="sng" dirty="0">
                <a:solidFill>
                  <a:srgbClr val="FFFFFF"/>
                </a:solidFill>
                <a:uFill>
                  <a:solidFill>
                    <a:srgbClr val="FFFFFF"/>
                  </a:solidFill>
                </a:uFill>
                <a:latin typeface="Arial Rounded MT Bold"/>
                <a:cs typeface="Arial Rounded MT Bold"/>
              </a:rPr>
              <a:t>STEP</a:t>
            </a:r>
            <a:r>
              <a:rPr sz="1100" b="1" u="sng" spc="-35" dirty="0">
                <a:solidFill>
                  <a:srgbClr val="FFFFFF"/>
                </a:solidFill>
                <a:uFill>
                  <a:solidFill>
                    <a:srgbClr val="FFFFFF"/>
                  </a:solidFill>
                </a:uFill>
                <a:latin typeface="Arial Rounded MT Bold"/>
                <a:cs typeface="Arial Rounded MT Bold"/>
              </a:rPr>
              <a:t> </a:t>
            </a:r>
            <a:r>
              <a:rPr sz="1750" b="1" u="sng" spc="-50" dirty="0">
                <a:solidFill>
                  <a:srgbClr val="FFFFFF"/>
                </a:solidFill>
                <a:uFill>
                  <a:solidFill>
                    <a:srgbClr val="FFFFFF"/>
                  </a:solidFill>
                </a:uFill>
                <a:latin typeface="Arial Rounded MT Bold"/>
                <a:cs typeface="Arial Rounded MT Bold"/>
              </a:rPr>
              <a:t>3</a:t>
            </a:r>
            <a:endParaRPr sz="1750">
              <a:latin typeface="Arial Rounded MT Bold"/>
              <a:cs typeface="Arial Rounded MT Bold"/>
            </a:endParaRPr>
          </a:p>
        </p:txBody>
      </p:sp>
      <p:grpSp>
        <p:nvGrpSpPr>
          <p:cNvPr id="75" name="object 75"/>
          <p:cNvGrpSpPr/>
          <p:nvPr/>
        </p:nvGrpSpPr>
        <p:grpSpPr>
          <a:xfrm>
            <a:off x="4498289" y="3643985"/>
            <a:ext cx="408305" cy="408305"/>
            <a:chOff x="4498289" y="3643985"/>
            <a:chExt cx="408305" cy="408305"/>
          </a:xfrm>
        </p:grpSpPr>
        <p:sp>
          <p:nvSpPr>
            <p:cNvPr id="76" name="object 76"/>
            <p:cNvSpPr/>
            <p:nvPr/>
          </p:nvSpPr>
          <p:spPr>
            <a:xfrm>
              <a:off x="4498289" y="3643985"/>
              <a:ext cx="408305" cy="86995"/>
            </a:xfrm>
            <a:custGeom>
              <a:avLst/>
              <a:gdLst/>
              <a:ahLst/>
              <a:cxnLst/>
              <a:rect l="l" t="t" r="r" b="b"/>
              <a:pathLst>
                <a:path w="408304" h="86995">
                  <a:moveTo>
                    <a:pt x="61810" y="24777"/>
                  </a:moveTo>
                  <a:lnTo>
                    <a:pt x="24714" y="24777"/>
                  </a:lnTo>
                  <a:lnTo>
                    <a:pt x="24714" y="37109"/>
                  </a:lnTo>
                  <a:lnTo>
                    <a:pt x="24714" y="49479"/>
                  </a:lnTo>
                  <a:lnTo>
                    <a:pt x="24714" y="61849"/>
                  </a:lnTo>
                  <a:lnTo>
                    <a:pt x="61810" y="61849"/>
                  </a:lnTo>
                  <a:lnTo>
                    <a:pt x="61810" y="49479"/>
                  </a:lnTo>
                  <a:lnTo>
                    <a:pt x="61810" y="37134"/>
                  </a:lnTo>
                  <a:lnTo>
                    <a:pt x="61810" y="24777"/>
                  </a:lnTo>
                  <a:close/>
                </a:path>
                <a:path w="408304" h="86995">
                  <a:moveTo>
                    <a:pt x="86550" y="24777"/>
                  </a:moveTo>
                  <a:lnTo>
                    <a:pt x="74168" y="24777"/>
                  </a:lnTo>
                  <a:lnTo>
                    <a:pt x="74168" y="37109"/>
                  </a:lnTo>
                  <a:lnTo>
                    <a:pt x="74168" y="49479"/>
                  </a:lnTo>
                  <a:lnTo>
                    <a:pt x="74168" y="61836"/>
                  </a:lnTo>
                  <a:lnTo>
                    <a:pt x="74168" y="74180"/>
                  </a:lnTo>
                  <a:lnTo>
                    <a:pt x="12395" y="74180"/>
                  </a:lnTo>
                  <a:lnTo>
                    <a:pt x="12395" y="24777"/>
                  </a:lnTo>
                  <a:lnTo>
                    <a:pt x="0" y="24777"/>
                  </a:lnTo>
                  <a:lnTo>
                    <a:pt x="0" y="86563"/>
                  </a:lnTo>
                  <a:lnTo>
                    <a:pt x="86550" y="86563"/>
                  </a:lnTo>
                  <a:lnTo>
                    <a:pt x="86550" y="37109"/>
                  </a:lnTo>
                  <a:lnTo>
                    <a:pt x="86550" y="24777"/>
                  </a:lnTo>
                  <a:close/>
                </a:path>
                <a:path w="408304" h="86995">
                  <a:moveTo>
                    <a:pt x="86550" y="0"/>
                  </a:moveTo>
                  <a:lnTo>
                    <a:pt x="0" y="0"/>
                  </a:lnTo>
                  <a:lnTo>
                    <a:pt x="0" y="12395"/>
                  </a:lnTo>
                  <a:lnTo>
                    <a:pt x="0" y="24765"/>
                  </a:lnTo>
                  <a:lnTo>
                    <a:pt x="12395" y="24765"/>
                  </a:lnTo>
                  <a:lnTo>
                    <a:pt x="12395" y="12395"/>
                  </a:lnTo>
                  <a:lnTo>
                    <a:pt x="74168" y="12395"/>
                  </a:lnTo>
                  <a:lnTo>
                    <a:pt x="74168" y="24765"/>
                  </a:lnTo>
                  <a:lnTo>
                    <a:pt x="86550" y="24765"/>
                  </a:lnTo>
                  <a:lnTo>
                    <a:pt x="86550" y="12395"/>
                  </a:lnTo>
                  <a:lnTo>
                    <a:pt x="86550" y="0"/>
                  </a:lnTo>
                  <a:close/>
                </a:path>
                <a:path w="408304" h="86995">
                  <a:moveTo>
                    <a:pt x="111277" y="0"/>
                  </a:moveTo>
                  <a:lnTo>
                    <a:pt x="98882" y="0"/>
                  </a:lnTo>
                  <a:lnTo>
                    <a:pt x="98882" y="12395"/>
                  </a:lnTo>
                  <a:lnTo>
                    <a:pt x="98882" y="24765"/>
                  </a:lnTo>
                  <a:lnTo>
                    <a:pt x="111277" y="24765"/>
                  </a:lnTo>
                  <a:lnTo>
                    <a:pt x="111277" y="12395"/>
                  </a:lnTo>
                  <a:lnTo>
                    <a:pt x="111277" y="0"/>
                  </a:lnTo>
                  <a:close/>
                </a:path>
                <a:path w="408304" h="86995">
                  <a:moveTo>
                    <a:pt x="135966" y="0"/>
                  </a:moveTo>
                  <a:lnTo>
                    <a:pt x="123609" y="0"/>
                  </a:lnTo>
                  <a:lnTo>
                    <a:pt x="123609" y="12395"/>
                  </a:lnTo>
                  <a:lnTo>
                    <a:pt x="123609" y="24765"/>
                  </a:lnTo>
                  <a:lnTo>
                    <a:pt x="135966" y="24765"/>
                  </a:lnTo>
                  <a:lnTo>
                    <a:pt x="135966" y="12395"/>
                  </a:lnTo>
                  <a:lnTo>
                    <a:pt x="135966" y="0"/>
                  </a:lnTo>
                  <a:close/>
                </a:path>
                <a:path w="408304" h="86995">
                  <a:moveTo>
                    <a:pt x="135978" y="61836"/>
                  </a:moveTo>
                  <a:lnTo>
                    <a:pt x="135966" y="49479"/>
                  </a:lnTo>
                  <a:lnTo>
                    <a:pt x="123609" y="49479"/>
                  </a:lnTo>
                  <a:lnTo>
                    <a:pt x="123609" y="61836"/>
                  </a:lnTo>
                  <a:lnTo>
                    <a:pt x="111264" y="61836"/>
                  </a:lnTo>
                  <a:lnTo>
                    <a:pt x="111264" y="74218"/>
                  </a:lnTo>
                  <a:lnTo>
                    <a:pt x="135978" y="74218"/>
                  </a:lnTo>
                  <a:lnTo>
                    <a:pt x="135978" y="61836"/>
                  </a:lnTo>
                  <a:close/>
                </a:path>
                <a:path w="408304" h="86995">
                  <a:moveTo>
                    <a:pt x="148336" y="37109"/>
                  </a:moveTo>
                  <a:lnTo>
                    <a:pt x="135978" y="37109"/>
                  </a:lnTo>
                  <a:lnTo>
                    <a:pt x="135978" y="24777"/>
                  </a:lnTo>
                  <a:lnTo>
                    <a:pt x="111264" y="24777"/>
                  </a:lnTo>
                  <a:lnTo>
                    <a:pt x="111264" y="37109"/>
                  </a:lnTo>
                  <a:lnTo>
                    <a:pt x="98882" y="37109"/>
                  </a:lnTo>
                  <a:lnTo>
                    <a:pt x="98882" y="49479"/>
                  </a:lnTo>
                  <a:lnTo>
                    <a:pt x="111277" y="49479"/>
                  </a:lnTo>
                  <a:lnTo>
                    <a:pt x="111277" y="37134"/>
                  </a:lnTo>
                  <a:lnTo>
                    <a:pt x="135966" y="37134"/>
                  </a:lnTo>
                  <a:lnTo>
                    <a:pt x="135966" y="49479"/>
                  </a:lnTo>
                  <a:lnTo>
                    <a:pt x="148336" y="49479"/>
                  </a:lnTo>
                  <a:lnTo>
                    <a:pt x="148336" y="37109"/>
                  </a:lnTo>
                  <a:close/>
                </a:path>
                <a:path w="408304" h="86995">
                  <a:moveTo>
                    <a:pt x="160718" y="0"/>
                  </a:moveTo>
                  <a:lnTo>
                    <a:pt x="148336" y="0"/>
                  </a:lnTo>
                  <a:lnTo>
                    <a:pt x="148336" y="12395"/>
                  </a:lnTo>
                  <a:lnTo>
                    <a:pt x="148336" y="24765"/>
                  </a:lnTo>
                  <a:lnTo>
                    <a:pt x="160718" y="24765"/>
                  </a:lnTo>
                  <a:lnTo>
                    <a:pt x="160718" y="12395"/>
                  </a:lnTo>
                  <a:lnTo>
                    <a:pt x="160718" y="0"/>
                  </a:lnTo>
                  <a:close/>
                </a:path>
                <a:path w="408304" h="86995">
                  <a:moveTo>
                    <a:pt x="185394" y="24777"/>
                  </a:moveTo>
                  <a:lnTo>
                    <a:pt x="160680" y="24777"/>
                  </a:lnTo>
                  <a:lnTo>
                    <a:pt x="160680" y="37134"/>
                  </a:lnTo>
                  <a:lnTo>
                    <a:pt x="185394" y="37134"/>
                  </a:lnTo>
                  <a:lnTo>
                    <a:pt x="185394" y="24777"/>
                  </a:lnTo>
                  <a:close/>
                </a:path>
                <a:path w="408304" h="86995">
                  <a:moveTo>
                    <a:pt x="185420" y="12395"/>
                  </a:moveTo>
                  <a:lnTo>
                    <a:pt x="173062" y="12395"/>
                  </a:lnTo>
                  <a:lnTo>
                    <a:pt x="173062" y="24765"/>
                  </a:lnTo>
                  <a:lnTo>
                    <a:pt x="185420" y="24765"/>
                  </a:lnTo>
                  <a:lnTo>
                    <a:pt x="185420" y="12395"/>
                  </a:lnTo>
                  <a:close/>
                </a:path>
                <a:path w="408304" h="86995">
                  <a:moveTo>
                    <a:pt x="222529" y="12395"/>
                  </a:moveTo>
                  <a:lnTo>
                    <a:pt x="210159" y="12395"/>
                  </a:lnTo>
                  <a:lnTo>
                    <a:pt x="210159" y="0"/>
                  </a:lnTo>
                  <a:lnTo>
                    <a:pt x="197789" y="0"/>
                  </a:lnTo>
                  <a:lnTo>
                    <a:pt x="197789" y="12395"/>
                  </a:lnTo>
                  <a:lnTo>
                    <a:pt x="210146" y="12395"/>
                  </a:lnTo>
                  <a:lnTo>
                    <a:pt x="210146" y="24765"/>
                  </a:lnTo>
                  <a:lnTo>
                    <a:pt x="222529" y="24765"/>
                  </a:lnTo>
                  <a:lnTo>
                    <a:pt x="222529" y="12395"/>
                  </a:lnTo>
                  <a:close/>
                </a:path>
                <a:path w="408304" h="86995">
                  <a:moveTo>
                    <a:pt x="247230" y="37109"/>
                  </a:moveTo>
                  <a:lnTo>
                    <a:pt x="234886" y="37109"/>
                  </a:lnTo>
                  <a:lnTo>
                    <a:pt x="234886" y="24777"/>
                  </a:lnTo>
                  <a:lnTo>
                    <a:pt x="222516" y="24777"/>
                  </a:lnTo>
                  <a:lnTo>
                    <a:pt x="222516" y="37109"/>
                  </a:lnTo>
                  <a:lnTo>
                    <a:pt x="222516" y="49479"/>
                  </a:lnTo>
                  <a:lnTo>
                    <a:pt x="197815" y="49479"/>
                  </a:lnTo>
                  <a:lnTo>
                    <a:pt x="197815" y="37109"/>
                  </a:lnTo>
                  <a:lnTo>
                    <a:pt x="185432" y="37109"/>
                  </a:lnTo>
                  <a:lnTo>
                    <a:pt x="185432" y="49479"/>
                  </a:lnTo>
                  <a:lnTo>
                    <a:pt x="197789" y="49479"/>
                  </a:lnTo>
                  <a:lnTo>
                    <a:pt x="197789" y="61836"/>
                  </a:lnTo>
                  <a:lnTo>
                    <a:pt x="173062" y="61836"/>
                  </a:lnTo>
                  <a:lnTo>
                    <a:pt x="173062" y="49479"/>
                  </a:lnTo>
                  <a:lnTo>
                    <a:pt x="160680" y="49479"/>
                  </a:lnTo>
                  <a:lnTo>
                    <a:pt x="160680" y="61836"/>
                  </a:lnTo>
                  <a:lnTo>
                    <a:pt x="148336" y="61836"/>
                  </a:lnTo>
                  <a:lnTo>
                    <a:pt x="148336" y="74218"/>
                  </a:lnTo>
                  <a:lnTo>
                    <a:pt x="160718" y="74218"/>
                  </a:lnTo>
                  <a:lnTo>
                    <a:pt x="160718" y="61849"/>
                  </a:lnTo>
                  <a:lnTo>
                    <a:pt x="173062" y="61849"/>
                  </a:lnTo>
                  <a:lnTo>
                    <a:pt x="173062" y="74218"/>
                  </a:lnTo>
                  <a:lnTo>
                    <a:pt x="210159" y="74218"/>
                  </a:lnTo>
                  <a:lnTo>
                    <a:pt x="210159" y="61849"/>
                  </a:lnTo>
                  <a:lnTo>
                    <a:pt x="234873" y="61849"/>
                  </a:lnTo>
                  <a:lnTo>
                    <a:pt x="234873" y="49479"/>
                  </a:lnTo>
                  <a:lnTo>
                    <a:pt x="247230" y="49479"/>
                  </a:lnTo>
                  <a:lnTo>
                    <a:pt x="247230" y="37109"/>
                  </a:lnTo>
                  <a:close/>
                </a:path>
                <a:path w="408304" h="86995">
                  <a:moveTo>
                    <a:pt x="284327" y="49479"/>
                  </a:moveTo>
                  <a:lnTo>
                    <a:pt x="271945" y="49479"/>
                  </a:lnTo>
                  <a:lnTo>
                    <a:pt x="271945" y="61836"/>
                  </a:lnTo>
                  <a:lnTo>
                    <a:pt x="259600" y="61836"/>
                  </a:lnTo>
                  <a:lnTo>
                    <a:pt x="259600" y="74218"/>
                  </a:lnTo>
                  <a:lnTo>
                    <a:pt x="284327" y="74218"/>
                  </a:lnTo>
                  <a:lnTo>
                    <a:pt x="284327" y="61849"/>
                  </a:lnTo>
                  <a:lnTo>
                    <a:pt x="284327" y="49479"/>
                  </a:lnTo>
                  <a:close/>
                </a:path>
                <a:path w="408304" h="86995">
                  <a:moveTo>
                    <a:pt x="309029" y="12395"/>
                  </a:moveTo>
                  <a:lnTo>
                    <a:pt x="296633" y="12395"/>
                  </a:lnTo>
                  <a:lnTo>
                    <a:pt x="296633" y="0"/>
                  </a:lnTo>
                  <a:lnTo>
                    <a:pt x="234848" y="0"/>
                  </a:lnTo>
                  <a:lnTo>
                    <a:pt x="234848" y="12395"/>
                  </a:lnTo>
                  <a:lnTo>
                    <a:pt x="247230" y="12395"/>
                  </a:lnTo>
                  <a:lnTo>
                    <a:pt x="247230" y="24765"/>
                  </a:lnTo>
                  <a:lnTo>
                    <a:pt x="259600" y="24765"/>
                  </a:lnTo>
                  <a:lnTo>
                    <a:pt x="259600" y="12395"/>
                  </a:lnTo>
                  <a:lnTo>
                    <a:pt x="284314" y="12395"/>
                  </a:lnTo>
                  <a:lnTo>
                    <a:pt x="284314" y="24765"/>
                  </a:lnTo>
                  <a:lnTo>
                    <a:pt x="309029" y="24765"/>
                  </a:lnTo>
                  <a:lnTo>
                    <a:pt x="309029" y="12395"/>
                  </a:lnTo>
                  <a:close/>
                </a:path>
                <a:path w="408304" h="86995">
                  <a:moveTo>
                    <a:pt x="333768" y="24777"/>
                  </a:moveTo>
                  <a:lnTo>
                    <a:pt x="321398" y="24777"/>
                  </a:lnTo>
                  <a:lnTo>
                    <a:pt x="321398" y="37109"/>
                  </a:lnTo>
                  <a:lnTo>
                    <a:pt x="321398" y="49479"/>
                  </a:lnTo>
                  <a:lnTo>
                    <a:pt x="321398" y="61836"/>
                  </a:lnTo>
                  <a:lnTo>
                    <a:pt x="321398" y="74218"/>
                  </a:lnTo>
                  <a:lnTo>
                    <a:pt x="333768" y="74218"/>
                  </a:lnTo>
                  <a:lnTo>
                    <a:pt x="333768" y="37109"/>
                  </a:lnTo>
                  <a:lnTo>
                    <a:pt x="333768" y="24777"/>
                  </a:lnTo>
                  <a:close/>
                </a:path>
                <a:path w="408304" h="86995">
                  <a:moveTo>
                    <a:pt x="383209" y="24777"/>
                  </a:moveTo>
                  <a:lnTo>
                    <a:pt x="346113" y="24777"/>
                  </a:lnTo>
                  <a:lnTo>
                    <a:pt x="346113" y="37109"/>
                  </a:lnTo>
                  <a:lnTo>
                    <a:pt x="346113" y="49479"/>
                  </a:lnTo>
                  <a:lnTo>
                    <a:pt x="346113" y="61849"/>
                  </a:lnTo>
                  <a:lnTo>
                    <a:pt x="383209" y="61849"/>
                  </a:lnTo>
                  <a:lnTo>
                    <a:pt x="383209" y="49479"/>
                  </a:lnTo>
                  <a:lnTo>
                    <a:pt x="383209" y="37134"/>
                  </a:lnTo>
                  <a:lnTo>
                    <a:pt x="383209" y="24777"/>
                  </a:lnTo>
                  <a:close/>
                </a:path>
                <a:path w="408304" h="86995">
                  <a:moveTo>
                    <a:pt x="407936" y="24777"/>
                  </a:moveTo>
                  <a:lnTo>
                    <a:pt x="395566" y="24777"/>
                  </a:lnTo>
                  <a:lnTo>
                    <a:pt x="395566" y="37109"/>
                  </a:lnTo>
                  <a:lnTo>
                    <a:pt x="395566" y="49479"/>
                  </a:lnTo>
                  <a:lnTo>
                    <a:pt x="395566" y="61836"/>
                  </a:lnTo>
                  <a:lnTo>
                    <a:pt x="395566" y="74218"/>
                  </a:lnTo>
                  <a:lnTo>
                    <a:pt x="407936" y="74218"/>
                  </a:lnTo>
                  <a:lnTo>
                    <a:pt x="407936" y="37109"/>
                  </a:lnTo>
                  <a:lnTo>
                    <a:pt x="407936" y="24777"/>
                  </a:lnTo>
                  <a:close/>
                </a:path>
                <a:path w="408304" h="86995">
                  <a:moveTo>
                    <a:pt x="407936" y="0"/>
                  </a:moveTo>
                  <a:lnTo>
                    <a:pt x="321398" y="0"/>
                  </a:lnTo>
                  <a:lnTo>
                    <a:pt x="321398" y="12395"/>
                  </a:lnTo>
                  <a:lnTo>
                    <a:pt x="321398" y="24765"/>
                  </a:lnTo>
                  <a:lnTo>
                    <a:pt x="333768" y="24765"/>
                  </a:lnTo>
                  <a:lnTo>
                    <a:pt x="333768" y="12395"/>
                  </a:lnTo>
                  <a:lnTo>
                    <a:pt x="395566" y="12395"/>
                  </a:lnTo>
                  <a:lnTo>
                    <a:pt x="395566" y="24765"/>
                  </a:lnTo>
                  <a:lnTo>
                    <a:pt x="407936" y="24765"/>
                  </a:lnTo>
                  <a:lnTo>
                    <a:pt x="407936" y="12395"/>
                  </a:lnTo>
                  <a:lnTo>
                    <a:pt x="407936" y="0"/>
                  </a:lnTo>
                  <a:close/>
                </a:path>
              </a:pathLst>
            </a:custGeom>
            <a:solidFill>
              <a:srgbClr val="231F20"/>
            </a:solidFill>
          </p:spPr>
          <p:txBody>
            <a:bodyPr wrap="square" lIns="0" tIns="0" rIns="0" bIns="0" rtlCol="0"/>
            <a:lstStyle/>
            <a:p>
              <a:endParaRPr/>
            </a:p>
          </p:txBody>
        </p:sp>
        <p:sp>
          <p:nvSpPr>
            <p:cNvPr id="77" name="object 77"/>
            <p:cNvSpPr/>
            <p:nvPr/>
          </p:nvSpPr>
          <p:spPr>
            <a:xfrm>
              <a:off x="4597171" y="3724357"/>
              <a:ext cx="309245" cy="0"/>
            </a:xfrm>
            <a:custGeom>
              <a:avLst/>
              <a:gdLst/>
              <a:ahLst/>
              <a:cxnLst/>
              <a:rect l="l" t="t" r="r" b="b"/>
              <a:pathLst>
                <a:path w="309245">
                  <a:moveTo>
                    <a:pt x="0" y="0"/>
                  </a:moveTo>
                  <a:lnTo>
                    <a:pt x="309054" y="0"/>
                  </a:lnTo>
                </a:path>
              </a:pathLst>
            </a:custGeom>
            <a:ln w="12382">
              <a:solidFill>
                <a:srgbClr val="231F20"/>
              </a:solidFill>
              <a:prstDash val="sysDot"/>
            </a:ln>
          </p:spPr>
          <p:txBody>
            <a:bodyPr wrap="square" lIns="0" tIns="0" rIns="0" bIns="0" rtlCol="0"/>
            <a:lstStyle/>
            <a:p>
              <a:endParaRPr/>
            </a:p>
          </p:txBody>
        </p:sp>
        <p:sp>
          <p:nvSpPr>
            <p:cNvPr id="78" name="object 78"/>
            <p:cNvSpPr/>
            <p:nvPr/>
          </p:nvSpPr>
          <p:spPr>
            <a:xfrm>
              <a:off x="4498289" y="3730536"/>
              <a:ext cx="408305" cy="111760"/>
            </a:xfrm>
            <a:custGeom>
              <a:avLst/>
              <a:gdLst/>
              <a:ahLst/>
              <a:cxnLst/>
              <a:rect l="l" t="t" r="r" b="b"/>
              <a:pathLst>
                <a:path w="408304" h="111760">
                  <a:moveTo>
                    <a:pt x="12395" y="12382"/>
                  </a:moveTo>
                  <a:lnTo>
                    <a:pt x="0" y="12382"/>
                  </a:lnTo>
                  <a:lnTo>
                    <a:pt x="0" y="24752"/>
                  </a:lnTo>
                  <a:lnTo>
                    <a:pt x="12395" y="24752"/>
                  </a:lnTo>
                  <a:lnTo>
                    <a:pt x="12395" y="12382"/>
                  </a:lnTo>
                  <a:close/>
                </a:path>
                <a:path w="408304" h="111760">
                  <a:moveTo>
                    <a:pt x="24714" y="49466"/>
                  </a:moveTo>
                  <a:lnTo>
                    <a:pt x="12395" y="49466"/>
                  </a:lnTo>
                  <a:lnTo>
                    <a:pt x="12395" y="37096"/>
                  </a:lnTo>
                  <a:lnTo>
                    <a:pt x="0" y="37096"/>
                  </a:lnTo>
                  <a:lnTo>
                    <a:pt x="0" y="49466"/>
                  </a:lnTo>
                  <a:lnTo>
                    <a:pt x="0" y="61836"/>
                  </a:lnTo>
                  <a:lnTo>
                    <a:pt x="12344" y="61836"/>
                  </a:lnTo>
                  <a:lnTo>
                    <a:pt x="12344" y="74168"/>
                  </a:lnTo>
                  <a:lnTo>
                    <a:pt x="0" y="74168"/>
                  </a:lnTo>
                  <a:lnTo>
                    <a:pt x="0" y="86550"/>
                  </a:lnTo>
                  <a:lnTo>
                    <a:pt x="12344" y="86550"/>
                  </a:lnTo>
                  <a:lnTo>
                    <a:pt x="12344" y="98894"/>
                  </a:lnTo>
                  <a:lnTo>
                    <a:pt x="0" y="98894"/>
                  </a:lnTo>
                  <a:lnTo>
                    <a:pt x="0" y="111264"/>
                  </a:lnTo>
                  <a:lnTo>
                    <a:pt x="12395" y="111264"/>
                  </a:lnTo>
                  <a:lnTo>
                    <a:pt x="12395" y="98933"/>
                  </a:lnTo>
                  <a:lnTo>
                    <a:pt x="24714" y="98933"/>
                  </a:lnTo>
                  <a:lnTo>
                    <a:pt x="24714" y="61810"/>
                  </a:lnTo>
                  <a:lnTo>
                    <a:pt x="24714" y="49466"/>
                  </a:lnTo>
                  <a:close/>
                </a:path>
                <a:path w="408304" h="111760">
                  <a:moveTo>
                    <a:pt x="98882" y="12382"/>
                  </a:moveTo>
                  <a:lnTo>
                    <a:pt x="61798" y="12382"/>
                  </a:lnTo>
                  <a:lnTo>
                    <a:pt x="61798" y="24726"/>
                  </a:lnTo>
                  <a:lnTo>
                    <a:pt x="49453" y="24726"/>
                  </a:lnTo>
                  <a:lnTo>
                    <a:pt x="49453" y="12382"/>
                  </a:lnTo>
                  <a:lnTo>
                    <a:pt x="24714" y="12382"/>
                  </a:lnTo>
                  <a:lnTo>
                    <a:pt x="24714" y="24752"/>
                  </a:lnTo>
                  <a:lnTo>
                    <a:pt x="37096" y="24752"/>
                  </a:lnTo>
                  <a:lnTo>
                    <a:pt x="37096" y="37096"/>
                  </a:lnTo>
                  <a:lnTo>
                    <a:pt x="37096" y="49479"/>
                  </a:lnTo>
                  <a:lnTo>
                    <a:pt x="49466" y="49479"/>
                  </a:lnTo>
                  <a:lnTo>
                    <a:pt x="49466" y="37096"/>
                  </a:lnTo>
                  <a:lnTo>
                    <a:pt x="61810" y="37096"/>
                  </a:lnTo>
                  <a:lnTo>
                    <a:pt x="61810" y="24752"/>
                  </a:lnTo>
                  <a:lnTo>
                    <a:pt x="98882" y="24752"/>
                  </a:lnTo>
                  <a:lnTo>
                    <a:pt x="98882" y="12382"/>
                  </a:lnTo>
                  <a:close/>
                </a:path>
                <a:path w="408304" h="111760">
                  <a:moveTo>
                    <a:pt x="123634" y="49466"/>
                  </a:moveTo>
                  <a:lnTo>
                    <a:pt x="111277" y="49466"/>
                  </a:lnTo>
                  <a:lnTo>
                    <a:pt x="111277" y="37096"/>
                  </a:lnTo>
                  <a:lnTo>
                    <a:pt x="98882" y="37096"/>
                  </a:lnTo>
                  <a:lnTo>
                    <a:pt x="98882" y="49466"/>
                  </a:lnTo>
                  <a:lnTo>
                    <a:pt x="86550" y="49466"/>
                  </a:lnTo>
                  <a:lnTo>
                    <a:pt x="86550" y="37096"/>
                  </a:lnTo>
                  <a:lnTo>
                    <a:pt x="86512" y="49479"/>
                  </a:lnTo>
                  <a:lnTo>
                    <a:pt x="86512" y="61810"/>
                  </a:lnTo>
                  <a:lnTo>
                    <a:pt x="74168" y="61810"/>
                  </a:lnTo>
                  <a:lnTo>
                    <a:pt x="74168" y="49479"/>
                  </a:lnTo>
                  <a:lnTo>
                    <a:pt x="86512" y="49479"/>
                  </a:lnTo>
                  <a:lnTo>
                    <a:pt x="86512" y="37096"/>
                  </a:lnTo>
                  <a:lnTo>
                    <a:pt x="74168" y="37096"/>
                  </a:lnTo>
                  <a:lnTo>
                    <a:pt x="74168" y="49466"/>
                  </a:lnTo>
                  <a:lnTo>
                    <a:pt x="61798" y="49466"/>
                  </a:lnTo>
                  <a:lnTo>
                    <a:pt x="61798" y="61810"/>
                  </a:lnTo>
                  <a:lnTo>
                    <a:pt x="37096" y="61810"/>
                  </a:lnTo>
                  <a:lnTo>
                    <a:pt x="37096" y="74168"/>
                  </a:lnTo>
                  <a:lnTo>
                    <a:pt x="37096" y="86550"/>
                  </a:lnTo>
                  <a:lnTo>
                    <a:pt x="49428" y="86550"/>
                  </a:lnTo>
                  <a:lnTo>
                    <a:pt x="49428" y="98933"/>
                  </a:lnTo>
                  <a:lnTo>
                    <a:pt x="61798" y="98933"/>
                  </a:lnTo>
                  <a:lnTo>
                    <a:pt x="61798" y="86550"/>
                  </a:lnTo>
                  <a:lnTo>
                    <a:pt x="49466" y="86550"/>
                  </a:lnTo>
                  <a:lnTo>
                    <a:pt x="49466" y="74193"/>
                  </a:lnTo>
                  <a:lnTo>
                    <a:pt x="61798" y="74193"/>
                  </a:lnTo>
                  <a:lnTo>
                    <a:pt x="61798" y="86550"/>
                  </a:lnTo>
                  <a:lnTo>
                    <a:pt x="74168" y="86550"/>
                  </a:lnTo>
                  <a:lnTo>
                    <a:pt x="74168" y="74193"/>
                  </a:lnTo>
                  <a:lnTo>
                    <a:pt x="86512" y="74193"/>
                  </a:lnTo>
                  <a:lnTo>
                    <a:pt x="86512" y="86550"/>
                  </a:lnTo>
                  <a:lnTo>
                    <a:pt x="74168" y="86550"/>
                  </a:lnTo>
                  <a:lnTo>
                    <a:pt x="74168" y="98933"/>
                  </a:lnTo>
                  <a:lnTo>
                    <a:pt x="111264" y="98933"/>
                  </a:lnTo>
                  <a:lnTo>
                    <a:pt x="111264" y="86550"/>
                  </a:lnTo>
                  <a:lnTo>
                    <a:pt x="111226" y="74168"/>
                  </a:lnTo>
                  <a:lnTo>
                    <a:pt x="98882" y="74168"/>
                  </a:lnTo>
                  <a:lnTo>
                    <a:pt x="98882" y="61836"/>
                  </a:lnTo>
                  <a:lnTo>
                    <a:pt x="98882" y="49479"/>
                  </a:lnTo>
                  <a:lnTo>
                    <a:pt x="111264" y="49479"/>
                  </a:lnTo>
                  <a:lnTo>
                    <a:pt x="111264" y="61836"/>
                  </a:lnTo>
                  <a:lnTo>
                    <a:pt x="123634" y="61836"/>
                  </a:lnTo>
                  <a:lnTo>
                    <a:pt x="123634" y="49466"/>
                  </a:lnTo>
                  <a:close/>
                </a:path>
                <a:path w="408304" h="111760">
                  <a:moveTo>
                    <a:pt x="148336" y="74168"/>
                  </a:moveTo>
                  <a:lnTo>
                    <a:pt x="135966" y="74168"/>
                  </a:lnTo>
                  <a:lnTo>
                    <a:pt x="135966" y="86550"/>
                  </a:lnTo>
                  <a:lnTo>
                    <a:pt x="135966" y="98933"/>
                  </a:lnTo>
                  <a:lnTo>
                    <a:pt x="148336" y="98933"/>
                  </a:lnTo>
                  <a:lnTo>
                    <a:pt x="148336" y="86550"/>
                  </a:lnTo>
                  <a:lnTo>
                    <a:pt x="148336" y="74168"/>
                  </a:lnTo>
                  <a:close/>
                </a:path>
                <a:path w="408304" h="111760">
                  <a:moveTo>
                    <a:pt x="173062" y="86550"/>
                  </a:moveTo>
                  <a:lnTo>
                    <a:pt x="160680" y="86550"/>
                  </a:lnTo>
                  <a:lnTo>
                    <a:pt x="160680" y="98933"/>
                  </a:lnTo>
                  <a:lnTo>
                    <a:pt x="173062" y="98933"/>
                  </a:lnTo>
                  <a:lnTo>
                    <a:pt x="173062" y="86550"/>
                  </a:lnTo>
                  <a:close/>
                </a:path>
                <a:path w="408304" h="111760">
                  <a:moveTo>
                    <a:pt x="185420" y="61810"/>
                  </a:moveTo>
                  <a:lnTo>
                    <a:pt x="173062" y="61810"/>
                  </a:lnTo>
                  <a:lnTo>
                    <a:pt x="173062" y="74168"/>
                  </a:lnTo>
                  <a:lnTo>
                    <a:pt x="173062" y="86550"/>
                  </a:lnTo>
                  <a:lnTo>
                    <a:pt x="185420" y="86550"/>
                  </a:lnTo>
                  <a:lnTo>
                    <a:pt x="185420" y="74193"/>
                  </a:lnTo>
                  <a:lnTo>
                    <a:pt x="185420" y="61810"/>
                  </a:lnTo>
                  <a:close/>
                </a:path>
                <a:path w="408304" h="111760">
                  <a:moveTo>
                    <a:pt x="247230" y="0"/>
                  </a:moveTo>
                  <a:lnTo>
                    <a:pt x="234848" y="0"/>
                  </a:lnTo>
                  <a:lnTo>
                    <a:pt x="234848" y="12382"/>
                  </a:lnTo>
                  <a:lnTo>
                    <a:pt x="247230" y="12382"/>
                  </a:lnTo>
                  <a:lnTo>
                    <a:pt x="247230" y="0"/>
                  </a:lnTo>
                  <a:close/>
                </a:path>
                <a:path w="408304" h="111760">
                  <a:moveTo>
                    <a:pt x="284327" y="86550"/>
                  </a:moveTo>
                  <a:lnTo>
                    <a:pt x="271945" y="86550"/>
                  </a:lnTo>
                  <a:lnTo>
                    <a:pt x="271945" y="98933"/>
                  </a:lnTo>
                  <a:lnTo>
                    <a:pt x="284327" y="98933"/>
                  </a:lnTo>
                  <a:lnTo>
                    <a:pt x="284327" y="86550"/>
                  </a:lnTo>
                  <a:close/>
                </a:path>
                <a:path w="408304" h="111760">
                  <a:moveTo>
                    <a:pt x="321398" y="74168"/>
                  </a:moveTo>
                  <a:lnTo>
                    <a:pt x="309016" y="74168"/>
                  </a:lnTo>
                  <a:lnTo>
                    <a:pt x="309016" y="86550"/>
                  </a:lnTo>
                  <a:lnTo>
                    <a:pt x="296684" y="86550"/>
                  </a:lnTo>
                  <a:lnTo>
                    <a:pt x="296684" y="98933"/>
                  </a:lnTo>
                  <a:lnTo>
                    <a:pt x="309054" y="98933"/>
                  </a:lnTo>
                  <a:lnTo>
                    <a:pt x="309054" y="86550"/>
                  </a:lnTo>
                  <a:lnTo>
                    <a:pt x="321398" y="86550"/>
                  </a:lnTo>
                  <a:lnTo>
                    <a:pt x="321398" y="74168"/>
                  </a:lnTo>
                  <a:close/>
                </a:path>
                <a:path w="408304" h="111760">
                  <a:moveTo>
                    <a:pt x="333768" y="86550"/>
                  </a:moveTo>
                  <a:lnTo>
                    <a:pt x="321398" y="86550"/>
                  </a:lnTo>
                  <a:lnTo>
                    <a:pt x="321398" y="98933"/>
                  </a:lnTo>
                  <a:lnTo>
                    <a:pt x="333768" y="98933"/>
                  </a:lnTo>
                  <a:lnTo>
                    <a:pt x="333768" y="86550"/>
                  </a:lnTo>
                  <a:close/>
                </a:path>
                <a:path w="408304" h="111760">
                  <a:moveTo>
                    <a:pt x="407936" y="49466"/>
                  </a:moveTo>
                  <a:lnTo>
                    <a:pt x="407911" y="37096"/>
                  </a:lnTo>
                  <a:lnTo>
                    <a:pt x="407924" y="24726"/>
                  </a:lnTo>
                  <a:lnTo>
                    <a:pt x="407911" y="12382"/>
                  </a:lnTo>
                  <a:lnTo>
                    <a:pt x="383197" y="12382"/>
                  </a:lnTo>
                  <a:lnTo>
                    <a:pt x="383197" y="24726"/>
                  </a:lnTo>
                  <a:lnTo>
                    <a:pt x="370878" y="24726"/>
                  </a:lnTo>
                  <a:lnTo>
                    <a:pt x="370878" y="12382"/>
                  </a:lnTo>
                  <a:lnTo>
                    <a:pt x="358495" y="12382"/>
                  </a:lnTo>
                  <a:lnTo>
                    <a:pt x="358495" y="24726"/>
                  </a:lnTo>
                  <a:lnTo>
                    <a:pt x="358495" y="37096"/>
                  </a:lnTo>
                  <a:lnTo>
                    <a:pt x="346113" y="37096"/>
                  </a:lnTo>
                  <a:lnTo>
                    <a:pt x="346113" y="24726"/>
                  </a:lnTo>
                  <a:lnTo>
                    <a:pt x="333768" y="24726"/>
                  </a:lnTo>
                  <a:lnTo>
                    <a:pt x="333768" y="12382"/>
                  </a:lnTo>
                  <a:lnTo>
                    <a:pt x="321398" y="12382"/>
                  </a:lnTo>
                  <a:lnTo>
                    <a:pt x="321398" y="24726"/>
                  </a:lnTo>
                  <a:lnTo>
                    <a:pt x="321398" y="37096"/>
                  </a:lnTo>
                  <a:lnTo>
                    <a:pt x="321398" y="49466"/>
                  </a:lnTo>
                  <a:lnTo>
                    <a:pt x="296684" y="49466"/>
                  </a:lnTo>
                  <a:lnTo>
                    <a:pt x="296684" y="37096"/>
                  </a:lnTo>
                  <a:lnTo>
                    <a:pt x="296697" y="24726"/>
                  </a:lnTo>
                  <a:lnTo>
                    <a:pt x="284314" y="24726"/>
                  </a:lnTo>
                  <a:lnTo>
                    <a:pt x="284314" y="37096"/>
                  </a:lnTo>
                  <a:lnTo>
                    <a:pt x="271945" y="37096"/>
                  </a:lnTo>
                  <a:lnTo>
                    <a:pt x="271945" y="24752"/>
                  </a:lnTo>
                  <a:lnTo>
                    <a:pt x="271983" y="12382"/>
                  </a:lnTo>
                  <a:lnTo>
                    <a:pt x="296672" y="12382"/>
                  </a:lnTo>
                  <a:lnTo>
                    <a:pt x="296672" y="0"/>
                  </a:lnTo>
                  <a:lnTo>
                    <a:pt x="271945" y="0"/>
                  </a:lnTo>
                  <a:lnTo>
                    <a:pt x="271945" y="12382"/>
                  </a:lnTo>
                  <a:lnTo>
                    <a:pt x="259600" y="12382"/>
                  </a:lnTo>
                  <a:lnTo>
                    <a:pt x="259600" y="24726"/>
                  </a:lnTo>
                  <a:lnTo>
                    <a:pt x="222529" y="24726"/>
                  </a:lnTo>
                  <a:lnTo>
                    <a:pt x="222529" y="12382"/>
                  </a:lnTo>
                  <a:lnTo>
                    <a:pt x="222529" y="0"/>
                  </a:lnTo>
                  <a:lnTo>
                    <a:pt x="222516" y="37096"/>
                  </a:lnTo>
                  <a:lnTo>
                    <a:pt x="222516" y="49466"/>
                  </a:lnTo>
                  <a:lnTo>
                    <a:pt x="210159" y="49466"/>
                  </a:lnTo>
                  <a:lnTo>
                    <a:pt x="210159" y="37096"/>
                  </a:lnTo>
                  <a:lnTo>
                    <a:pt x="222516" y="37096"/>
                  </a:lnTo>
                  <a:lnTo>
                    <a:pt x="222516" y="0"/>
                  </a:lnTo>
                  <a:lnTo>
                    <a:pt x="210146" y="0"/>
                  </a:lnTo>
                  <a:lnTo>
                    <a:pt x="210146" y="12382"/>
                  </a:lnTo>
                  <a:lnTo>
                    <a:pt x="210146" y="24726"/>
                  </a:lnTo>
                  <a:lnTo>
                    <a:pt x="210146" y="49479"/>
                  </a:lnTo>
                  <a:lnTo>
                    <a:pt x="210146" y="61810"/>
                  </a:lnTo>
                  <a:lnTo>
                    <a:pt x="197815" y="61810"/>
                  </a:lnTo>
                  <a:lnTo>
                    <a:pt x="197815" y="49479"/>
                  </a:lnTo>
                  <a:lnTo>
                    <a:pt x="210146" y="49479"/>
                  </a:lnTo>
                  <a:lnTo>
                    <a:pt x="210146" y="24726"/>
                  </a:lnTo>
                  <a:lnTo>
                    <a:pt x="197789" y="24726"/>
                  </a:lnTo>
                  <a:lnTo>
                    <a:pt x="197789" y="12382"/>
                  </a:lnTo>
                  <a:lnTo>
                    <a:pt x="210146" y="12382"/>
                  </a:lnTo>
                  <a:lnTo>
                    <a:pt x="210146" y="0"/>
                  </a:lnTo>
                  <a:lnTo>
                    <a:pt x="185432" y="0"/>
                  </a:lnTo>
                  <a:lnTo>
                    <a:pt x="185432" y="12382"/>
                  </a:lnTo>
                  <a:lnTo>
                    <a:pt x="173062" y="12382"/>
                  </a:lnTo>
                  <a:lnTo>
                    <a:pt x="173062" y="24726"/>
                  </a:lnTo>
                  <a:lnTo>
                    <a:pt x="160718" y="24726"/>
                  </a:lnTo>
                  <a:lnTo>
                    <a:pt x="160718" y="12382"/>
                  </a:lnTo>
                  <a:lnTo>
                    <a:pt x="160680" y="24752"/>
                  </a:lnTo>
                  <a:lnTo>
                    <a:pt x="160680" y="37096"/>
                  </a:lnTo>
                  <a:lnTo>
                    <a:pt x="148336" y="37096"/>
                  </a:lnTo>
                  <a:lnTo>
                    <a:pt x="148336" y="24752"/>
                  </a:lnTo>
                  <a:lnTo>
                    <a:pt x="160680" y="24752"/>
                  </a:lnTo>
                  <a:lnTo>
                    <a:pt x="160680" y="12382"/>
                  </a:lnTo>
                  <a:lnTo>
                    <a:pt x="148336" y="12382"/>
                  </a:lnTo>
                  <a:lnTo>
                    <a:pt x="148336" y="24726"/>
                  </a:lnTo>
                  <a:lnTo>
                    <a:pt x="135966" y="24726"/>
                  </a:lnTo>
                  <a:lnTo>
                    <a:pt x="135966" y="12382"/>
                  </a:lnTo>
                  <a:lnTo>
                    <a:pt x="135978" y="0"/>
                  </a:lnTo>
                  <a:lnTo>
                    <a:pt x="98882" y="0"/>
                  </a:lnTo>
                  <a:lnTo>
                    <a:pt x="98882" y="12382"/>
                  </a:lnTo>
                  <a:lnTo>
                    <a:pt x="123609" y="12382"/>
                  </a:lnTo>
                  <a:lnTo>
                    <a:pt x="123609" y="24752"/>
                  </a:lnTo>
                  <a:lnTo>
                    <a:pt x="135966" y="24752"/>
                  </a:lnTo>
                  <a:lnTo>
                    <a:pt x="135966" y="37096"/>
                  </a:lnTo>
                  <a:lnTo>
                    <a:pt x="135966" y="49466"/>
                  </a:lnTo>
                  <a:lnTo>
                    <a:pt x="135966" y="61836"/>
                  </a:lnTo>
                  <a:lnTo>
                    <a:pt x="160680" y="61836"/>
                  </a:lnTo>
                  <a:lnTo>
                    <a:pt x="160680" y="49479"/>
                  </a:lnTo>
                  <a:lnTo>
                    <a:pt x="173062" y="49479"/>
                  </a:lnTo>
                  <a:lnTo>
                    <a:pt x="173062" y="37096"/>
                  </a:lnTo>
                  <a:lnTo>
                    <a:pt x="185394" y="37096"/>
                  </a:lnTo>
                  <a:lnTo>
                    <a:pt x="185394" y="24752"/>
                  </a:lnTo>
                  <a:lnTo>
                    <a:pt x="197789" y="24752"/>
                  </a:lnTo>
                  <a:lnTo>
                    <a:pt x="197789" y="37096"/>
                  </a:lnTo>
                  <a:lnTo>
                    <a:pt x="197789" y="49466"/>
                  </a:lnTo>
                  <a:lnTo>
                    <a:pt x="185432" y="49466"/>
                  </a:lnTo>
                  <a:lnTo>
                    <a:pt x="185432" y="61836"/>
                  </a:lnTo>
                  <a:lnTo>
                    <a:pt x="197789" y="61836"/>
                  </a:lnTo>
                  <a:lnTo>
                    <a:pt x="197789" y="74193"/>
                  </a:lnTo>
                  <a:lnTo>
                    <a:pt x="210159" y="74193"/>
                  </a:lnTo>
                  <a:lnTo>
                    <a:pt x="210159" y="61836"/>
                  </a:lnTo>
                  <a:lnTo>
                    <a:pt x="222529" y="61836"/>
                  </a:lnTo>
                  <a:lnTo>
                    <a:pt x="222529" y="49479"/>
                  </a:lnTo>
                  <a:lnTo>
                    <a:pt x="234886" y="49479"/>
                  </a:lnTo>
                  <a:lnTo>
                    <a:pt x="234886" y="37096"/>
                  </a:lnTo>
                  <a:lnTo>
                    <a:pt x="247230" y="37096"/>
                  </a:lnTo>
                  <a:lnTo>
                    <a:pt x="247230" y="49466"/>
                  </a:lnTo>
                  <a:lnTo>
                    <a:pt x="247230" y="61810"/>
                  </a:lnTo>
                  <a:lnTo>
                    <a:pt x="234848" y="61810"/>
                  </a:lnTo>
                  <a:lnTo>
                    <a:pt x="234848" y="74193"/>
                  </a:lnTo>
                  <a:lnTo>
                    <a:pt x="247230" y="74193"/>
                  </a:lnTo>
                  <a:lnTo>
                    <a:pt x="247230" y="86550"/>
                  </a:lnTo>
                  <a:lnTo>
                    <a:pt x="210146" y="86550"/>
                  </a:lnTo>
                  <a:lnTo>
                    <a:pt x="210146" y="98933"/>
                  </a:lnTo>
                  <a:lnTo>
                    <a:pt x="247243" y="98933"/>
                  </a:lnTo>
                  <a:lnTo>
                    <a:pt x="247243" y="86550"/>
                  </a:lnTo>
                  <a:lnTo>
                    <a:pt x="259600" y="86550"/>
                  </a:lnTo>
                  <a:lnTo>
                    <a:pt x="259600" y="74168"/>
                  </a:lnTo>
                  <a:lnTo>
                    <a:pt x="247230" y="74168"/>
                  </a:lnTo>
                  <a:lnTo>
                    <a:pt x="247230" y="61836"/>
                  </a:lnTo>
                  <a:lnTo>
                    <a:pt x="259600" y="61836"/>
                  </a:lnTo>
                  <a:lnTo>
                    <a:pt x="259600" y="49479"/>
                  </a:lnTo>
                  <a:lnTo>
                    <a:pt x="284314" y="49479"/>
                  </a:lnTo>
                  <a:lnTo>
                    <a:pt x="284314" y="61810"/>
                  </a:lnTo>
                  <a:lnTo>
                    <a:pt x="284314" y="74193"/>
                  </a:lnTo>
                  <a:lnTo>
                    <a:pt x="296697" y="74193"/>
                  </a:lnTo>
                  <a:lnTo>
                    <a:pt x="296697" y="61836"/>
                  </a:lnTo>
                  <a:lnTo>
                    <a:pt x="346100" y="61836"/>
                  </a:lnTo>
                  <a:lnTo>
                    <a:pt x="346100" y="49479"/>
                  </a:lnTo>
                  <a:lnTo>
                    <a:pt x="358495" y="49479"/>
                  </a:lnTo>
                  <a:lnTo>
                    <a:pt x="358495" y="61810"/>
                  </a:lnTo>
                  <a:lnTo>
                    <a:pt x="346113" y="61810"/>
                  </a:lnTo>
                  <a:lnTo>
                    <a:pt x="346113" y="74193"/>
                  </a:lnTo>
                  <a:lnTo>
                    <a:pt x="358495" y="74193"/>
                  </a:lnTo>
                  <a:lnTo>
                    <a:pt x="358495" y="86550"/>
                  </a:lnTo>
                  <a:lnTo>
                    <a:pt x="346113" y="86550"/>
                  </a:lnTo>
                  <a:lnTo>
                    <a:pt x="346113" y="98933"/>
                  </a:lnTo>
                  <a:lnTo>
                    <a:pt x="383209" y="98933"/>
                  </a:lnTo>
                  <a:lnTo>
                    <a:pt x="383209" y="86550"/>
                  </a:lnTo>
                  <a:lnTo>
                    <a:pt x="395566" y="86550"/>
                  </a:lnTo>
                  <a:lnTo>
                    <a:pt x="395566" y="74168"/>
                  </a:lnTo>
                  <a:lnTo>
                    <a:pt x="383197" y="74168"/>
                  </a:lnTo>
                  <a:lnTo>
                    <a:pt x="383197" y="86550"/>
                  </a:lnTo>
                  <a:lnTo>
                    <a:pt x="370878" y="86550"/>
                  </a:lnTo>
                  <a:lnTo>
                    <a:pt x="370878" y="74168"/>
                  </a:lnTo>
                  <a:lnTo>
                    <a:pt x="370840" y="61836"/>
                  </a:lnTo>
                  <a:lnTo>
                    <a:pt x="370878" y="49466"/>
                  </a:lnTo>
                  <a:lnTo>
                    <a:pt x="370852" y="37096"/>
                  </a:lnTo>
                  <a:lnTo>
                    <a:pt x="383197" y="37096"/>
                  </a:lnTo>
                  <a:lnTo>
                    <a:pt x="383197" y="49479"/>
                  </a:lnTo>
                  <a:lnTo>
                    <a:pt x="395566" y="49479"/>
                  </a:lnTo>
                  <a:lnTo>
                    <a:pt x="395566" y="61836"/>
                  </a:lnTo>
                  <a:lnTo>
                    <a:pt x="407936" y="61836"/>
                  </a:lnTo>
                  <a:lnTo>
                    <a:pt x="407936" y="49466"/>
                  </a:lnTo>
                  <a:close/>
                </a:path>
              </a:pathLst>
            </a:custGeom>
            <a:solidFill>
              <a:srgbClr val="231F20"/>
            </a:solidFill>
          </p:spPr>
          <p:txBody>
            <a:bodyPr wrap="square" lIns="0" tIns="0" rIns="0" bIns="0" rtlCol="0"/>
            <a:lstStyle/>
            <a:p>
              <a:endParaRPr/>
            </a:p>
          </p:txBody>
        </p:sp>
        <p:sp>
          <p:nvSpPr>
            <p:cNvPr id="79" name="object 79"/>
            <p:cNvSpPr/>
            <p:nvPr/>
          </p:nvSpPr>
          <p:spPr>
            <a:xfrm>
              <a:off x="4498289" y="3829430"/>
              <a:ext cx="408305" cy="111760"/>
            </a:xfrm>
            <a:custGeom>
              <a:avLst/>
              <a:gdLst/>
              <a:ahLst/>
              <a:cxnLst/>
              <a:rect l="l" t="t" r="r" b="b"/>
              <a:pathLst>
                <a:path w="408304" h="111760">
                  <a:moveTo>
                    <a:pt x="24714" y="61810"/>
                  </a:moveTo>
                  <a:lnTo>
                    <a:pt x="12395" y="61810"/>
                  </a:lnTo>
                  <a:lnTo>
                    <a:pt x="12395" y="49453"/>
                  </a:lnTo>
                  <a:lnTo>
                    <a:pt x="0" y="49453"/>
                  </a:lnTo>
                  <a:lnTo>
                    <a:pt x="0" y="61823"/>
                  </a:lnTo>
                  <a:lnTo>
                    <a:pt x="12344" y="61823"/>
                  </a:lnTo>
                  <a:lnTo>
                    <a:pt x="12344" y="74155"/>
                  </a:lnTo>
                  <a:lnTo>
                    <a:pt x="0" y="74155"/>
                  </a:lnTo>
                  <a:lnTo>
                    <a:pt x="0" y="86537"/>
                  </a:lnTo>
                  <a:lnTo>
                    <a:pt x="12395" y="86537"/>
                  </a:lnTo>
                  <a:lnTo>
                    <a:pt x="12395" y="74206"/>
                  </a:lnTo>
                  <a:lnTo>
                    <a:pt x="24714" y="74206"/>
                  </a:lnTo>
                  <a:lnTo>
                    <a:pt x="24714" y="61810"/>
                  </a:lnTo>
                  <a:close/>
                </a:path>
                <a:path w="408304" h="111760">
                  <a:moveTo>
                    <a:pt x="24714" y="24765"/>
                  </a:moveTo>
                  <a:lnTo>
                    <a:pt x="0" y="24765"/>
                  </a:lnTo>
                  <a:lnTo>
                    <a:pt x="0" y="37122"/>
                  </a:lnTo>
                  <a:lnTo>
                    <a:pt x="24714" y="37122"/>
                  </a:lnTo>
                  <a:lnTo>
                    <a:pt x="24714" y="24765"/>
                  </a:lnTo>
                  <a:close/>
                </a:path>
                <a:path w="408304" h="111760">
                  <a:moveTo>
                    <a:pt x="24714" y="12369"/>
                  </a:moveTo>
                  <a:lnTo>
                    <a:pt x="12395" y="12369"/>
                  </a:lnTo>
                  <a:lnTo>
                    <a:pt x="12395" y="0"/>
                  </a:lnTo>
                  <a:lnTo>
                    <a:pt x="0" y="0"/>
                  </a:lnTo>
                  <a:lnTo>
                    <a:pt x="0" y="12369"/>
                  </a:lnTo>
                  <a:lnTo>
                    <a:pt x="12344" y="12369"/>
                  </a:lnTo>
                  <a:lnTo>
                    <a:pt x="12344" y="24752"/>
                  </a:lnTo>
                  <a:lnTo>
                    <a:pt x="24714" y="24752"/>
                  </a:lnTo>
                  <a:lnTo>
                    <a:pt x="24714" y="12369"/>
                  </a:lnTo>
                  <a:close/>
                </a:path>
                <a:path w="408304" h="111760">
                  <a:moveTo>
                    <a:pt x="37109" y="0"/>
                  </a:moveTo>
                  <a:lnTo>
                    <a:pt x="24714" y="0"/>
                  </a:lnTo>
                  <a:lnTo>
                    <a:pt x="24714" y="12369"/>
                  </a:lnTo>
                  <a:lnTo>
                    <a:pt x="37109" y="12369"/>
                  </a:lnTo>
                  <a:lnTo>
                    <a:pt x="37109" y="0"/>
                  </a:lnTo>
                  <a:close/>
                </a:path>
                <a:path w="408304" h="111760">
                  <a:moveTo>
                    <a:pt x="86512" y="12369"/>
                  </a:moveTo>
                  <a:lnTo>
                    <a:pt x="74168" y="12369"/>
                  </a:lnTo>
                  <a:lnTo>
                    <a:pt x="74168" y="0"/>
                  </a:lnTo>
                  <a:lnTo>
                    <a:pt x="61798" y="0"/>
                  </a:lnTo>
                  <a:lnTo>
                    <a:pt x="61798" y="12369"/>
                  </a:lnTo>
                  <a:lnTo>
                    <a:pt x="49428" y="12369"/>
                  </a:lnTo>
                  <a:lnTo>
                    <a:pt x="49428" y="24752"/>
                  </a:lnTo>
                  <a:lnTo>
                    <a:pt x="86512" y="24752"/>
                  </a:lnTo>
                  <a:lnTo>
                    <a:pt x="86512" y="12369"/>
                  </a:lnTo>
                  <a:close/>
                </a:path>
                <a:path w="408304" h="111760">
                  <a:moveTo>
                    <a:pt x="111277" y="49453"/>
                  </a:moveTo>
                  <a:lnTo>
                    <a:pt x="98882" y="49453"/>
                  </a:lnTo>
                  <a:lnTo>
                    <a:pt x="98882" y="61810"/>
                  </a:lnTo>
                  <a:lnTo>
                    <a:pt x="74168" y="61810"/>
                  </a:lnTo>
                  <a:lnTo>
                    <a:pt x="74168" y="49466"/>
                  </a:lnTo>
                  <a:lnTo>
                    <a:pt x="98882" y="49466"/>
                  </a:lnTo>
                  <a:lnTo>
                    <a:pt x="98882" y="37122"/>
                  </a:lnTo>
                  <a:lnTo>
                    <a:pt x="98882" y="24765"/>
                  </a:lnTo>
                  <a:lnTo>
                    <a:pt x="86512" y="24765"/>
                  </a:lnTo>
                  <a:lnTo>
                    <a:pt x="86512" y="37084"/>
                  </a:lnTo>
                  <a:lnTo>
                    <a:pt x="74168" y="37084"/>
                  </a:lnTo>
                  <a:lnTo>
                    <a:pt x="74168" y="49453"/>
                  </a:lnTo>
                  <a:lnTo>
                    <a:pt x="61798" y="49453"/>
                  </a:lnTo>
                  <a:lnTo>
                    <a:pt x="61798" y="37084"/>
                  </a:lnTo>
                  <a:lnTo>
                    <a:pt x="49428" y="37084"/>
                  </a:lnTo>
                  <a:lnTo>
                    <a:pt x="49428" y="49466"/>
                  </a:lnTo>
                  <a:lnTo>
                    <a:pt x="61798" y="49466"/>
                  </a:lnTo>
                  <a:lnTo>
                    <a:pt x="61798" y="61810"/>
                  </a:lnTo>
                  <a:lnTo>
                    <a:pt x="61798" y="74206"/>
                  </a:lnTo>
                  <a:lnTo>
                    <a:pt x="86512" y="74206"/>
                  </a:lnTo>
                  <a:lnTo>
                    <a:pt x="86512" y="86537"/>
                  </a:lnTo>
                  <a:lnTo>
                    <a:pt x="49466" y="86537"/>
                  </a:lnTo>
                  <a:lnTo>
                    <a:pt x="49466" y="74206"/>
                  </a:lnTo>
                  <a:lnTo>
                    <a:pt x="49466" y="61810"/>
                  </a:lnTo>
                  <a:lnTo>
                    <a:pt x="37096" y="61810"/>
                  </a:lnTo>
                  <a:lnTo>
                    <a:pt x="37096" y="74155"/>
                  </a:lnTo>
                  <a:lnTo>
                    <a:pt x="37096" y="86537"/>
                  </a:lnTo>
                  <a:lnTo>
                    <a:pt x="37096" y="98920"/>
                  </a:lnTo>
                  <a:lnTo>
                    <a:pt x="12344" y="98920"/>
                  </a:lnTo>
                  <a:lnTo>
                    <a:pt x="12344" y="111290"/>
                  </a:lnTo>
                  <a:lnTo>
                    <a:pt x="49441" y="111290"/>
                  </a:lnTo>
                  <a:lnTo>
                    <a:pt x="49441" y="98920"/>
                  </a:lnTo>
                  <a:lnTo>
                    <a:pt x="61798" y="98920"/>
                  </a:lnTo>
                  <a:lnTo>
                    <a:pt x="61798" y="111290"/>
                  </a:lnTo>
                  <a:lnTo>
                    <a:pt x="74168" y="111290"/>
                  </a:lnTo>
                  <a:lnTo>
                    <a:pt x="74168" y="98920"/>
                  </a:lnTo>
                  <a:lnTo>
                    <a:pt x="98882" y="98920"/>
                  </a:lnTo>
                  <a:lnTo>
                    <a:pt x="98882" y="86537"/>
                  </a:lnTo>
                  <a:lnTo>
                    <a:pt x="111226" y="86537"/>
                  </a:lnTo>
                  <a:lnTo>
                    <a:pt x="111226" y="74155"/>
                  </a:lnTo>
                  <a:lnTo>
                    <a:pt x="98882" y="74155"/>
                  </a:lnTo>
                  <a:lnTo>
                    <a:pt x="98882" y="61823"/>
                  </a:lnTo>
                  <a:lnTo>
                    <a:pt x="111277" y="61823"/>
                  </a:lnTo>
                  <a:lnTo>
                    <a:pt x="111277" y="49453"/>
                  </a:lnTo>
                  <a:close/>
                </a:path>
                <a:path w="408304" h="111760">
                  <a:moveTo>
                    <a:pt x="111277" y="0"/>
                  </a:moveTo>
                  <a:lnTo>
                    <a:pt x="98882" y="0"/>
                  </a:lnTo>
                  <a:lnTo>
                    <a:pt x="98882" y="12369"/>
                  </a:lnTo>
                  <a:lnTo>
                    <a:pt x="111277" y="12369"/>
                  </a:lnTo>
                  <a:lnTo>
                    <a:pt x="111277" y="0"/>
                  </a:lnTo>
                  <a:close/>
                </a:path>
                <a:path w="408304" h="111760">
                  <a:moveTo>
                    <a:pt x="123634" y="86537"/>
                  </a:moveTo>
                  <a:lnTo>
                    <a:pt x="111264" y="86537"/>
                  </a:lnTo>
                  <a:lnTo>
                    <a:pt x="111264" y="98920"/>
                  </a:lnTo>
                  <a:lnTo>
                    <a:pt x="111264" y="111290"/>
                  </a:lnTo>
                  <a:lnTo>
                    <a:pt x="123634" y="111290"/>
                  </a:lnTo>
                  <a:lnTo>
                    <a:pt x="123634" y="98920"/>
                  </a:lnTo>
                  <a:lnTo>
                    <a:pt x="123634" y="86537"/>
                  </a:lnTo>
                  <a:close/>
                </a:path>
                <a:path w="408304" h="111760">
                  <a:moveTo>
                    <a:pt x="160718" y="86537"/>
                  </a:moveTo>
                  <a:lnTo>
                    <a:pt x="148336" y="86537"/>
                  </a:lnTo>
                  <a:lnTo>
                    <a:pt x="148336" y="98920"/>
                  </a:lnTo>
                  <a:lnTo>
                    <a:pt x="160718" y="98920"/>
                  </a:lnTo>
                  <a:lnTo>
                    <a:pt x="160718" y="86537"/>
                  </a:lnTo>
                  <a:close/>
                </a:path>
                <a:path w="408304" h="111760">
                  <a:moveTo>
                    <a:pt x="197777" y="0"/>
                  </a:moveTo>
                  <a:lnTo>
                    <a:pt x="160680" y="0"/>
                  </a:lnTo>
                  <a:lnTo>
                    <a:pt x="160680" y="12369"/>
                  </a:lnTo>
                  <a:lnTo>
                    <a:pt x="148336" y="12369"/>
                  </a:lnTo>
                  <a:lnTo>
                    <a:pt x="148336" y="0"/>
                  </a:lnTo>
                  <a:lnTo>
                    <a:pt x="135966" y="0"/>
                  </a:lnTo>
                  <a:lnTo>
                    <a:pt x="135966" y="12369"/>
                  </a:lnTo>
                  <a:lnTo>
                    <a:pt x="135966" y="24752"/>
                  </a:lnTo>
                  <a:lnTo>
                    <a:pt x="185394" y="24752"/>
                  </a:lnTo>
                  <a:lnTo>
                    <a:pt x="185394" y="12369"/>
                  </a:lnTo>
                  <a:lnTo>
                    <a:pt x="197777" y="12369"/>
                  </a:lnTo>
                  <a:lnTo>
                    <a:pt x="197777" y="0"/>
                  </a:lnTo>
                  <a:close/>
                </a:path>
                <a:path w="408304" h="111760">
                  <a:moveTo>
                    <a:pt x="271983" y="61810"/>
                  </a:moveTo>
                  <a:lnTo>
                    <a:pt x="259600" y="61810"/>
                  </a:lnTo>
                  <a:lnTo>
                    <a:pt x="259600" y="74155"/>
                  </a:lnTo>
                  <a:lnTo>
                    <a:pt x="247230" y="74155"/>
                  </a:lnTo>
                  <a:lnTo>
                    <a:pt x="247230" y="61823"/>
                  </a:lnTo>
                  <a:lnTo>
                    <a:pt x="259575" y="61823"/>
                  </a:lnTo>
                  <a:lnTo>
                    <a:pt x="259575" y="49453"/>
                  </a:lnTo>
                  <a:lnTo>
                    <a:pt x="234886" y="49453"/>
                  </a:lnTo>
                  <a:lnTo>
                    <a:pt x="234886" y="37084"/>
                  </a:lnTo>
                  <a:lnTo>
                    <a:pt x="222516" y="37084"/>
                  </a:lnTo>
                  <a:lnTo>
                    <a:pt x="222516" y="49453"/>
                  </a:lnTo>
                  <a:lnTo>
                    <a:pt x="210159" y="49453"/>
                  </a:lnTo>
                  <a:lnTo>
                    <a:pt x="210159" y="37122"/>
                  </a:lnTo>
                  <a:lnTo>
                    <a:pt x="210159" y="24765"/>
                  </a:lnTo>
                  <a:lnTo>
                    <a:pt x="173062" y="24765"/>
                  </a:lnTo>
                  <a:lnTo>
                    <a:pt x="173062" y="37122"/>
                  </a:lnTo>
                  <a:lnTo>
                    <a:pt x="185432" y="37122"/>
                  </a:lnTo>
                  <a:lnTo>
                    <a:pt x="185432" y="49453"/>
                  </a:lnTo>
                  <a:lnTo>
                    <a:pt x="160680" y="49453"/>
                  </a:lnTo>
                  <a:lnTo>
                    <a:pt x="160680" y="61810"/>
                  </a:lnTo>
                  <a:lnTo>
                    <a:pt x="148336" y="61810"/>
                  </a:lnTo>
                  <a:lnTo>
                    <a:pt x="148336" y="49466"/>
                  </a:lnTo>
                  <a:lnTo>
                    <a:pt x="148336" y="37084"/>
                  </a:lnTo>
                  <a:lnTo>
                    <a:pt x="135966" y="37084"/>
                  </a:lnTo>
                  <a:lnTo>
                    <a:pt x="135966" y="49453"/>
                  </a:lnTo>
                  <a:lnTo>
                    <a:pt x="135966" y="61810"/>
                  </a:lnTo>
                  <a:lnTo>
                    <a:pt x="123609" y="61810"/>
                  </a:lnTo>
                  <a:lnTo>
                    <a:pt x="123609" y="74206"/>
                  </a:lnTo>
                  <a:lnTo>
                    <a:pt x="135966" y="74206"/>
                  </a:lnTo>
                  <a:lnTo>
                    <a:pt x="135966" y="86537"/>
                  </a:lnTo>
                  <a:lnTo>
                    <a:pt x="148336" y="86537"/>
                  </a:lnTo>
                  <a:lnTo>
                    <a:pt x="148336" y="74206"/>
                  </a:lnTo>
                  <a:lnTo>
                    <a:pt x="173037" y="74206"/>
                  </a:lnTo>
                  <a:lnTo>
                    <a:pt x="173037" y="61823"/>
                  </a:lnTo>
                  <a:lnTo>
                    <a:pt x="197777" y="61823"/>
                  </a:lnTo>
                  <a:lnTo>
                    <a:pt x="197777" y="49466"/>
                  </a:lnTo>
                  <a:lnTo>
                    <a:pt x="210146" y="49466"/>
                  </a:lnTo>
                  <a:lnTo>
                    <a:pt x="210146" y="61810"/>
                  </a:lnTo>
                  <a:lnTo>
                    <a:pt x="197789" y="61810"/>
                  </a:lnTo>
                  <a:lnTo>
                    <a:pt x="197789" y="74155"/>
                  </a:lnTo>
                  <a:lnTo>
                    <a:pt x="173062" y="74155"/>
                  </a:lnTo>
                  <a:lnTo>
                    <a:pt x="173062" y="86537"/>
                  </a:lnTo>
                  <a:lnTo>
                    <a:pt x="185432" y="86537"/>
                  </a:lnTo>
                  <a:lnTo>
                    <a:pt x="185432" y="98920"/>
                  </a:lnTo>
                  <a:lnTo>
                    <a:pt x="197815" y="98920"/>
                  </a:lnTo>
                  <a:lnTo>
                    <a:pt x="197815" y="86537"/>
                  </a:lnTo>
                  <a:lnTo>
                    <a:pt x="222516" y="86537"/>
                  </a:lnTo>
                  <a:lnTo>
                    <a:pt x="222516" y="74155"/>
                  </a:lnTo>
                  <a:lnTo>
                    <a:pt x="210159" y="74155"/>
                  </a:lnTo>
                  <a:lnTo>
                    <a:pt x="210159" y="61823"/>
                  </a:lnTo>
                  <a:lnTo>
                    <a:pt x="234848" y="61823"/>
                  </a:lnTo>
                  <a:lnTo>
                    <a:pt x="234848" y="74155"/>
                  </a:lnTo>
                  <a:lnTo>
                    <a:pt x="234848" y="86537"/>
                  </a:lnTo>
                  <a:lnTo>
                    <a:pt x="259600" y="86537"/>
                  </a:lnTo>
                  <a:lnTo>
                    <a:pt x="259600" y="98920"/>
                  </a:lnTo>
                  <a:lnTo>
                    <a:pt x="271983" y="98920"/>
                  </a:lnTo>
                  <a:lnTo>
                    <a:pt x="271983" y="86537"/>
                  </a:lnTo>
                  <a:lnTo>
                    <a:pt x="271945" y="74206"/>
                  </a:lnTo>
                  <a:lnTo>
                    <a:pt x="271983" y="61810"/>
                  </a:lnTo>
                  <a:close/>
                </a:path>
                <a:path w="408304" h="111760">
                  <a:moveTo>
                    <a:pt x="296672" y="12369"/>
                  </a:moveTo>
                  <a:lnTo>
                    <a:pt x="284327" y="12369"/>
                  </a:lnTo>
                  <a:lnTo>
                    <a:pt x="284327" y="0"/>
                  </a:lnTo>
                  <a:lnTo>
                    <a:pt x="247230" y="0"/>
                  </a:lnTo>
                  <a:lnTo>
                    <a:pt x="247230" y="12369"/>
                  </a:lnTo>
                  <a:lnTo>
                    <a:pt x="222516" y="12369"/>
                  </a:lnTo>
                  <a:lnTo>
                    <a:pt x="222516" y="24752"/>
                  </a:lnTo>
                  <a:lnTo>
                    <a:pt x="296672" y="24752"/>
                  </a:lnTo>
                  <a:lnTo>
                    <a:pt x="296672" y="12369"/>
                  </a:lnTo>
                  <a:close/>
                </a:path>
                <a:path w="408304" h="111760">
                  <a:moveTo>
                    <a:pt x="296697" y="24765"/>
                  </a:moveTo>
                  <a:lnTo>
                    <a:pt x="284314" y="24765"/>
                  </a:lnTo>
                  <a:lnTo>
                    <a:pt x="284314" y="37084"/>
                  </a:lnTo>
                  <a:lnTo>
                    <a:pt x="271983" y="37084"/>
                  </a:lnTo>
                  <a:lnTo>
                    <a:pt x="271983" y="24765"/>
                  </a:lnTo>
                  <a:lnTo>
                    <a:pt x="259600" y="24765"/>
                  </a:lnTo>
                  <a:lnTo>
                    <a:pt x="259600" y="37122"/>
                  </a:lnTo>
                  <a:lnTo>
                    <a:pt x="271945" y="37122"/>
                  </a:lnTo>
                  <a:lnTo>
                    <a:pt x="271945" y="49466"/>
                  </a:lnTo>
                  <a:lnTo>
                    <a:pt x="284327" y="49466"/>
                  </a:lnTo>
                  <a:lnTo>
                    <a:pt x="284327" y="37122"/>
                  </a:lnTo>
                  <a:lnTo>
                    <a:pt x="296697" y="37122"/>
                  </a:lnTo>
                  <a:lnTo>
                    <a:pt x="296697" y="24765"/>
                  </a:lnTo>
                  <a:close/>
                </a:path>
                <a:path w="408304" h="111760">
                  <a:moveTo>
                    <a:pt x="358495" y="86537"/>
                  </a:moveTo>
                  <a:lnTo>
                    <a:pt x="346113" y="86537"/>
                  </a:lnTo>
                  <a:lnTo>
                    <a:pt x="346113" y="98920"/>
                  </a:lnTo>
                  <a:lnTo>
                    <a:pt x="358495" y="98920"/>
                  </a:lnTo>
                  <a:lnTo>
                    <a:pt x="358495" y="86537"/>
                  </a:lnTo>
                  <a:close/>
                </a:path>
                <a:path w="408304" h="111760">
                  <a:moveTo>
                    <a:pt x="383222" y="0"/>
                  </a:moveTo>
                  <a:lnTo>
                    <a:pt x="370852" y="0"/>
                  </a:lnTo>
                  <a:lnTo>
                    <a:pt x="370852" y="12369"/>
                  </a:lnTo>
                  <a:lnTo>
                    <a:pt x="346138" y="12369"/>
                  </a:lnTo>
                  <a:lnTo>
                    <a:pt x="346138" y="0"/>
                  </a:lnTo>
                  <a:lnTo>
                    <a:pt x="296684" y="0"/>
                  </a:lnTo>
                  <a:lnTo>
                    <a:pt x="296684" y="12369"/>
                  </a:lnTo>
                  <a:lnTo>
                    <a:pt x="309016" y="12369"/>
                  </a:lnTo>
                  <a:lnTo>
                    <a:pt x="309016" y="24752"/>
                  </a:lnTo>
                  <a:lnTo>
                    <a:pt x="333743" y="24752"/>
                  </a:lnTo>
                  <a:lnTo>
                    <a:pt x="333743" y="12369"/>
                  </a:lnTo>
                  <a:lnTo>
                    <a:pt x="346113" y="12369"/>
                  </a:lnTo>
                  <a:lnTo>
                    <a:pt x="346113" y="24752"/>
                  </a:lnTo>
                  <a:lnTo>
                    <a:pt x="383209" y="24752"/>
                  </a:lnTo>
                  <a:lnTo>
                    <a:pt x="383209" y="12369"/>
                  </a:lnTo>
                  <a:lnTo>
                    <a:pt x="383222" y="0"/>
                  </a:lnTo>
                  <a:close/>
                </a:path>
                <a:path w="408304" h="111760">
                  <a:moveTo>
                    <a:pt x="407936" y="74155"/>
                  </a:moveTo>
                  <a:lnTo>
                    <a:pt x="407924" y="61810"/>
                  </a:lnTo>
                  <a:lnTo>
                    <a:pt x="407911" y="49453"/>
                  </a:lnTo>
                  <a:lnTo>
                    <a:pt x="395566" y="49453"/>
                  </a:lnTo>
                  <a:lnTo>
                    <a:pt x="395566" y="74206"/>
                  </a:lnTo>
                  <a:lnTo>
                    <a:pt x="395566" y="86537"/>
                  </a:lnTo>
                  <a:lnTo>
                    <a:pt x="370878" y="86537"/>
                  </a:lnTo>
                  <a:lnTo>
                    <a:pt x="370878" y="74206"/>
                  </a:lnTo>
                  <a:lnTo>
                    <a:pt x="395566" y="74206"/>
                  </a:lnTo>
                  <a:lnTo>
                    <a:pt x="395566" y="49453"/>
                  </a:lnTo>
                  <a:lnTo>
                    <a:pt x="395566" y="37122"/>
                  </a:lnTo>
                  <a:lnTo>
                    <a:pt x="407911" y="37122"/>
                  </a:lnTo>
                  <a:lnTo>
                    <a:pt x="407911" y="24765"/>
                  </a:lnTo>
                  <a:lnTo>
                    <a:pt x="383197" y="24765"/>
                  </a:lnTo>
                  <a:lnTo>
                    <a:pt x="383197" y="37084"/>
                  </a:lnTo>
                  <a:lnTo>
                    <a:pt x="370852" y="37084"/>
                  </a:lnTo>
                  <a:lnTo>
                    <a:pt x="370852" y="49466"/>
                  </a:lnTo>
                  <a:lnTo>
                    <a:pt x="383197" y="49466"/>
                  </a:lnTo>
                  <a:lnTo>
                    <a:pt x="383197" y="61810"/>
                  </a:lnTo>
                  <a:lnTo>
                    <a:pt x="358495" y="61810"/>
                  </a:lnTo>
                  <a:lnTo>
                    <a:pt x="358495" y="49466"/>
                  </a:lnTo>
                  <a:lnTo>
                    <a:pt x="358495" y="37122"/>
                  </a:lnTo>
                  <a:lnTo>
                    <a:pt x="370840" y="37122"/>
                  </a:lnTo>
                  <a:lnTo>
                    <a:pt x="370840" y="24765"/>
                  </a:lnTo>
                  <a:lnTo>
                    <a:pt x="346113" y="24765"/>
                  </a:lnTo>
                  <a:lnTo>
                    <a:pt x="346113" y="37084"/>
                  </a:lnTo>
                  <a:lnTo>
                    <a:pt x="346113" y="49466"/>
                  </a:lnTo>
                  <a:lnTo>
                    <a:pt x="346113" y="61810"/>
                  </a:lnTo>
                  <a:lnTo>
                    <a:pt x="333768" y="61810"/>
                  </a:lnTo>
                  <a:lnTo>
                    <a:pt x="333768" y="49466"/>
                  </a:lnTo>
                  <a:lnTo>
                    <a:pt x="346113" y="49466"/>
                  </a:lnTo>
                  <a:lnTo>
                    <a:pt x="346113" y="37084"/>
                  </a:lnTo>
                  <a:lnTo>
                    <a:pt x="333768" y="37084"/>
                  </a:lnTo>
                  <a:lnTo>
                    <a:pt x="333768" y="24765"/>
                  </a:lnTo>
                  <a:lnTo>
                    <a:pt x="321398" y="24765"/>
                  </a:lnTo>
                  <a:lnTo>
                    <a:pt x="321398" y="37122"/>
                  </a:lnTo>
                  <a:lnTo>
                    <a:pt x="333768" y="37122"/>
                  </a:lnTo>
                  <a:lnTo>
                    <a:pt x="333768" y="49453"/>
                  </a:lnTo>
                  <a:lnTo>
                    <a:pt x="321398" y="49453"/>
                  </a:lnTo>
                  <a:lnTo>
                    <a:pt x="321398" y="61810"/>
                  </a:lnTo>
                  <a:lnTo>
                    <a:pt x="309054" y="61810"/>
                  </a:lnTo>
                  <a:lnTo>
                    <a:pt x="309054" y="49453"/>
                  </a:lnTo>
                  <a:lnTo>
                    <a:pt x="296684" y="49453"/>
                  </a:lnTo>
                  <a:lnTo>
                    <a:pt x="296684" y="61810"/>
                  </a:lnTo>
                  <a:lnTo>
                    <a:pt x="296684" y="74155"/>
                  </a:lnTo>
                  <a:lnTo>
                    <a:pt x="284314" y="74155"/>
                  </a:lnTo>
                  <a:lnTo>
                    <a:pt x="284314" y="86537"/>
                  </a:lnTo>
                  <a:lnTo>
                    <a:pt x="284314" y="98920"/>
                  </a:lnTo>
                  <a:lnTo>
                    <a:pt x="333756" y="98920"/>
                  </a:lnTo>
                  <a:lnTo>
                    <a:pt x="333756" y="86537"/>
                  </a:lnTo>
                  <a:lnTo>
                    <a:pt x="333756" y="74155"/>
                  </a:lnTo>
                  <a:lnTo>
                    <a:pt x="321398" y="74155"/>
                  </a:lnTo>
                  <a:lnTo>
                    <a:pt x="321398" y="61823"/>
                  </a:lnTo>
                  <a:lnTo>
                    <a:pt x="333768" y="61823"/>
                  </a:lnTo>
                  <a:lnTo>
                    <a:pt x="333768" y="74206"/>
                  </a:lnTo>
                  <a:lnTo>
                    <a:pt x="346163" y="74206"/>
                  </a:lnTo>
                  <a:lnTo>
                    <a:pt x="346163" y="61823"/>
                  </a:lnTo>
                  <a:lnTo>
                    <a:pt x="358495" y="61823"/>
                  </a:lnTo>
                  <a:lnTo>
                    <a:pt x="358495" y="74155"/>
                  </a:lnTo>
                  <a:lnTo>
                    <a:pt x="358495" y="86537"/>
                  </a:lnTo>
                  <a:lnTo>
                    <a:pt x="370852" y="86537"/>
                  </a:lnTo>
                  <a:lnTo>
                    <a:pt x="370852" y="98920"/>
                  </a:lnTo>
                  <a:lnTo>
                    <a:pt x="407936" y="98920"/>
                  </a:lnTo>
                  <a:lnTo>
                    <a:pt x="407936" y="86537"/>
                  </a:lnTo>
                  <a:lnTo>
                    <a:pt x="407936" y="74155"/>
                  </a:lnTo>
                  <a:close/>
                </a:path>
              </a:pathLst>
            </a:custGeom>
            <a:solidFill>
              <a:srgbClr val="231F20"/>
            </a:solidFill>
          </p:spPr>
          <p:txBody>
            <a:bodyPr wrap="square" lIns="0" tIns="0" rIns="0" bIns="0" rtlCol="0"/>
            <a:lstStyle/>
            <a:p>
              <a:endParaRPr/>
            </a:p>
          </p:txBody>
        </p:sp>
        <p:sp>
          <p:nvSpPr>
            <p:cNvPr id="80" name="object 80"/>
            <p:cNvSpPr/>
            <p:nvPr/>
          </p:nvSpPr>
          <p:spPr>
            <a:xfrm>
              <a:off x="4498289" y="3928351"/>
              <a:ext cx="408305" cy="111760"/>
            </a:xfrm>
            <a:custGeom>
              <a:avLst/>
              <a:gdLst/>
              <a:ahLst/>
              <a:cxnLst/>
              <a:rect l="l" t="t" r="r" b="b"/>
              <a:pathLst>
                <a:path w="408304" h="111760">
                  <a:moveTo>
                    <a:pt x="12395" y="74180"/>
                  </a:moveTo>
                  <a:lnTo>
                    <a:pt x="0" y="74180"/>
                  </a:lnTo>
                  <a:lnTo>
                    <a:pt x="0" y="86512"/>
                  </a:lnTo>
                  <a:lnTo>
                    <a:pt x="0" y="98882"/>
                  </a:lnTo>
                  <a:lnTo>
                    <a:pt x="0" y="111252"/>
                  </a:lnTo>
                  <a:lnTo>
                    <a:pt x="12395" y="111252"/>
                  </a:lnTo>
                  <a:lnTo>
                    <a:pt x="12395" y="98882"/>
                  </a:lnTo>
                  <a:lnTo>
                    <a:pt x="12395" y="86537"/>
                  </a:lnTo>
                  <a:lnTo>
                    <a:pt x="12395" y="74180"/>
                  </a:lnTo>
                  <a:close/>
                </a:path>
                <a:path w="408304" h="111760">
                  <a:moveTo>
                    <a:pt x="12395" y="12344"/>
                  </a:moveTo>
                  <a:lnTo>
                    <a:pt x="0" y="12344"/>
                  </a:lnTo>
                  <a:lnTo>
                    <a:pt x="0" y="24714"/>
                  </a:lnTo>
                  <a:lnTo>
                    <a:pt x="12395" y="24714"/>
                  </a:lnTo>
                  <a:lnTo>
                    <a:pt x="12395" y="12344"/>
                  </a:lnTo>
                  <a:close/>
                </a:path>
                <a:path w="408304" h="111760">
                  <a:moveTo>
                    <a:pt x="37109" y="12344"/>
                  </a:moveTo>
                  <a:lnTo>
                    <a:pt x="24714" y="12344"/>
                  </a:lnTo>
                  <a:lnTo>
                    <a:pt x="24714" y="24714"/>
                  </a:lnTo>
                  <a:lnTo>
                    <a:pt x="37109" y="24714"/>
                  </a:lnTo>
                  <a:lnTo>
                    <a:pt x="37109" y="12344"/>
                  </a:lnTo>
                  <a:close/>
                </a:path>
                <a:path w="408304" h="111760">
                  <a:moveTo>
                    <a:pt x="61810" y="74180"/>
                  </a:moveTo>
                  <a:lnTo>
                    <a:pt x="24714" y="74180"/>
                  </a:lnTo>
                  <a:lnTo>
                    <a:pt x="24714" y="86512"/>
                  </a:lnTo>
                  <a:lnTo>
                    <a:pt x="24714" y="98882"/>
                  </a:lnTo>
                  <a:lnTo>
                    <a:pt x="61810" y="98882"/>
                  </a:lnTo>
                  <a:lnTo>
                    <a:pt x="61810" y="86537"/>
                  </a:lnTo>
                  <a:lnTo>
                    <a:pt x="61810" y="74180"/>
                  </a:lnTo>
                  <a:close/>
                </a:path>
                <a:path w="408304" h="111760">
                  <a:moveTo>
                    <a:pt x="61810" y="61798"/>
                  </a:moveTo>
                  <a:lnTo>
                    <a:pt x="24714" y="61798"/>
                  </a:lnTo>
                  <a:lnTo>
                    <a:pt x="24714" y="74168"/>
                  </a:lnTo>
                  <a:lnTo>
                    <a:pt x="61810" y="74168"/>
                  </a:lnTo>
                  <a:lnTo>
                    <a:pt x="61810" y="61798"/>
                  </a:lnTo>
                  <a:close/>
                </a:path>
                <a:path w="408304" h="111760">
                  <a:moveTo>
                    <a:pt x="86550" y="74180"/>
                  </a:moveTo>
                  <a:lnTo>
                    <a:pt x="74168" y="74180"/>
                  </a:lnTo>
                  <a:lnTo>
                    <a:pt x="74168" y="86512"/>
                  </a:lnTo>
                  <a:lnTo>
                    <a:pt x="74168" y="98882"/>
                  </a:lnTo>
                  <a:lnTo>
                    <a:pt x="74168" y="111252"/>
                  </a:lnTo>
                  <a:lnTo>
                    <a:pt x="86550" y="111252"/>
                  </a:lnTo>
                  <a:lnTo>
                    <a:pt x="86550" y="98882"/>
                  </a:lnTo>
                  <a:lnTo>
                    <a:pt x="86550" y="86537"/>
                  </a:lnTo>
                  <a:lnTo>
                    <a:pt x="86550" y="74180"/>
                  </a:lnTo>
                  <a:close/>
                </a:path>
                <a:path w="408304" h="111760">
                  <a:moveTo>
                    <a:pt x="86550" y="37058"/>
                  </a:moveTo>
                  <a:lnTo>
                    <a:pt x="0" y="37058"/>
                  </a:lnTo>
                  <a:lnTo>
                    <a:pt x="0" y="49403"/>
                  </a:lnTo>
                  <a:lnTo>
                    <a:pt x="0" y="61798"/>
                  </a:lnTo>
                  <a:lnTo>
                    <a:pt x="0" y="74168"/>
                  </a:lnTo>
                  <a:lnTo>
                    <a:pt x="12395" y="74168"/>
                  </a:lnTo>
                  <a:lnTo>
                    <a:pt x="12395" y="61798"/>
                  </a:lnTo>
                  <a:lnTo>
                    <a:pt x="12395" y="49453"/>
                  </a:lnTo>
                  <a:lnTo>
                    <a:pt x="74168" y="49453"/>
                  </a:lnTo>
                  <a:lnTo>
                    <a:pt x="74168" y="61798"/>
                  </a:lnTo>
                  <a:lnTo>
                    <a:pt x="74168" y="74168"/>
                  </a:lnTo>
                  <a:lnTo>
                    <a:pt x="86550" y="74168"/>
                  </a:lnTo>
                  <a:lnTo>
                    <a:pt x="86550" y="61798"/>
                  </a:lnTo>
                  <a:lnTo>
                    <a:pt x="86550" y="49453"/>
                  </a:lnTo>
                  <a:lnTo>
                    <a:pt x="86550" y="37058"/>
                  </a:lnTo>
                  <a:close/>
                </a:path>
                <a:path w="408304" h="111760">
                  <a:moveTo>
                    <a:pt x="185420" y="37058"/>
                  </a:moveTo>
                  <a:lnTo>
                    <a:pt x="173062" y="37058"/>
                  </a:lnTo>
                  <a:lnTo>
                    <a:pt x="173062" y="49403"/>
                  </a:lnTo>
                  <a:lnTo>
                    <a:pt x="173062" y="61798"/>
                  </a:lnTo>
                  <a:lnTo>
                    <a:pt x="160718" y="61798"/>
                  </a:lnTo>
                  <a:lnTo>
                    <a:pt x="160718" y="49403"/>
                  </a:lnTo>
                  <a:lnTo>
                    <a:pt x="160680" y="37071"/>
                  </a:lnTo>
                  <a:lnTo>
                    <a:pt x="160680" y="24714"/>
                  </a:lnTo>
                  <a:lnTo>
                    <a:pt x="160718" y="12369"/>
                  </a:lnTo>
                  <a:lnTo>
                    <a:pt x="160718" y="0"/>
                  </a:lnTo>
                  <a:lnTo>
                    <a:pt x="148336" y="0"/>
                  </a:lnTo>
                  <a:lnTo>
                    <a:pt x="148336" y="12344"/>
                  </a:lnTo>
                  <a:lnTo>
                    <a:pt x="148336" y="24701"/>
                  </a:lnTo>
                  <a:lnTo>
                    <a:pt x="135978" y="24701"/>
                  </a:lnTo>
                  <a:lnTo>
                    <a:pt x="135978" y="12344"/>
                  </a:lnTo>
                  <a:lnTo>
                    <a:pt x="123634" y="12344"/>
                  </a:lnTo>
                  <a:lnTo>
                    <a:pt x="123634" y="0"/>
                  </a:lnTo>
                  <a:lnTo>
                    <a:pt x="111264" y="0"/>
                  </a:lnTo>
                  <a:lnTo>
                    <a:pt x="111264" y="12344"/>
                  </a:lnTo>
                  <a:lnTo>
                    <a:pt x="111264" y="24701"/>
                  </a:lnTo>
                  <a:lnTo>
                    <a:pt x="98882" y="24701"/>
                  </a:lnTo>
                  <a:lnTo>
                    <a:pt x="98882" y="12344"/>
                  </a:lnTo>
                  <a:lnTo>
                    <a:pt x="61798" y="12344"/>
                  </a:lnTo>
                  <a:lnTo>
                    <a:pt x="61798" y="24714"/>
                  </a:lnTo>
                  <a:lnTo>
                    <a:pt x="98882" y="24714"/>
                  </a:lnTo>
                  <a:lnTo>
                    <a:pt x="98882" y="37058"/>
                  </a:lnTo>
                  <a:lnTo>
                    <a:pt x="98882" y="49403"/>
                  </a:lnTo>
                  <a:lnTo>
                    <a:pt x="98882" y="61798"/>
                  </a:lnTo>
                  <a:lnTo>
                    <a:pt x="123609" y="61798"/>
                  </a:lnTo>
                  <a:lnTo>
                    <a:pt x="123609" y="74168"/>
                  </a:lnTo>
                  <a:lnTo>
                    <a:pt x="135966" y="74168"/>
                  </a:lnTo>
                  <a:lnTo>
                    <a:pt x="135966" y="61798"/>
                  </a:lnTo>
                  <a:lnTo>
                    <a:pt x="123621" y="61798"/>
                  </a:lnTo>
                  <a:lnTo>
                    <a:pt x="123621" y="49453"/>
                  </a:lnTo>
                  <a:lnTo>
                    <a:pt x="123621" y="37058"/>
                  </a:lnTo>
                  <a:lnTo>
                    <a:pt x="111277" y="37058"/>
                  </a:lnTo>
                  <a:lnTo>
                    <a:pt x="111277" y="24714"/>
                  </a:lnTo>
                  <a:lnTo>
                    <a:pt x="135966" y="24714"/>
                  </a:lnTo>
                  <a:lnTo>
                    <a:pt x="135966" y="37058"/>
                  </a:lnTo>
                  <a:lnTo>
                    <a:pt x="135966" y="49453"/>
                  </a:lnTo>
                  <a:lnTo>
                    <a:pt x="148336" y="49453"/>
                  </a:lnTo>
                  <a:lnTo>
                    <a:pt x="148336" y="61798"/>
                  </a:lnTo>
                  <a:lnTo>
                    <a:pt x="148336" y="74168"/>
                  </a:lnTo>
                  <a:lnTo>
                    <a:pt x="185420" y="74168"/>
                  </a:lnTo>
                  <a:lnTo>
                    <a:pt x="185420" y="61798"/>
                  </a:lnTo>
                  <a:lnTo>
                    <a:pt x="185420" y="49453"/>
                  </a:lnTo>
                  <a:lnTo>
                    <a:pt x="185420" y="37058"/>
                  </a:lnTo>
                  <a:close/>
                </a:path>
                <a:path w="408304" h="111760">
                  <a:moveTo>
                    <a:pt x="185420" y="12344"/>
                  </a:moveTo>
                  <a:lnTo>
                    <a:pt x="173062" y="12344"/>
                  </a:lnTo>
                  <a:lnTo>
                    <a:pt x="173062" y="24714"/>
                  </a:lnTo>
                  <a:lnTo>
                    <a:pt x="185420" y="24714"/>
                  </a:lnTo>
                  <a:lnTo>
                    <a:pt x="185420" y="12344"/>
                  </a:lnTo>
                  <a:close/>
                </a:path>
                <a:path w="408304" h="111760">
                  <a:moveTo>
                    <a:pt x="234886" y="86512"/>
                  </a:moveTo>
                  <a:lnTo>
                    <a:pt x="222516" y="86512"/>
                  </a:lnTo>
                  <a:lnTo>
                    <a:pt x="222516" y="98882"/>
                  </a:lnTo>
                  <a:lnTo>
                    <a:pt x="210159" y="98882"/>
                  </a:lnTo>
                  <a:lnTo>
                    <a:pt x="210159" y="86537"/>
                  </a:lnTo>
                  <a:lnTo>
                    <a:pt x="222504" y="86537"/>
                  </a:lnTo>
                  <a:lnTo>
                    <a:pt x="222504" y="74180"/>
                  </a:lnTo>
                  <a:lnTo>
                    <a:pt x="197789" y="74180"/>
                  </a:lnTo>
                  <a:lnTo>
                    <a:pt x="197789" y="86512"/>
                  </a:lnTo>
                  <a:lnTo>
                    <a:pt x="185394" y="86512"/>
                  </a:lnTo>
                  <a:lnTo>
                    <a:pt x="185394" y="74180"/>
                  </a:lnTo>
                  <a:lnTo>
                    <a:pt x="135966" y="74180"/>
                  </a:lnTo>
                  <a:lnTo>
                    <a:pt x="135966" y="86512"/>
                  </a:lnTo>
                  <a:lnTo>
                    <a:pt x="123609" y="86512"/>
                  </a:lnTo>
                  <a:lnTo>
                    <a:pt x="123609" y="98882"/>
                  </a:lnTo>
                  <a:lnTo>
                    <a:pt x="111277" y="98882"/>
                  </a:lnTo>
                  <a:lnTo>
                    <a:pt x="111277" y="86537"/>
                  </a:lnTo>
                  <a:lnTo>
                    <a:pt x="111277" y="74180"/>
                  </a:lnTo>
                  <a:lnTo>
                    <a:pt x="98882" y="74180"/>
                  </a:lnTo>
                  <a:lnTo>
                    <a:pt x="98882" y="86512"/>
                  </a:lnTo>
                  <a:lnTo>
                    <a:pt x="98882" y="98882"/>
                  </a:lnTo>
                  <a:lnTo>
                    <a:pt x="111264" y="98882"/>
                  </a:lnTo>
                  <a:lnTo>
                    <a:pt x="111264" y="111252"/>
                  </a:lnTo>
                  <a:lnTo>
                    <a:pt x="123634" y="111252"/>
                  </a:lnTo>
                  <a:lnTo>
                    <a:pt x="123634" y="98882"/>
                  </a:lnTo>
                  <a:lnTo>
                    <a:pt x="135966" y="98882"/>
                  </a:lnTo>
                  <a:lnTo>
                    <a:pt x="135966" y="86537"/>
                  </a:lnTo>
                  <a:lnTo>
                    <a:pt x="148336" y="86537"/>
                  </a:lnTo>
                  <a:lnTo>
                    <a:pt x="148336" y="98882"/>
                  </a:lnTo>
                  <a:lnTo>
                    <a:pt x="160718" y="98882"/>
                  </a:lnTo>
                  <a:lnTo>
                    <a:pt x="160718" y="86537"/>
                  </a:lnTo>
                  <a:lnTo>
                    <a:pt x="173062" y="86537"/>
                  </a:lnTo>
                  <a:lnTo>
                    <a:pt x="173062" y="98882"/>
                  </a:lnTo>
                  <a:lnTo>
                    <a:pt x="210146" y="98882"/>
                  </a:lnTo>
                  <a:lnTo>
                    <a:pt x="210146" y="111252"/>
                  </a:lnTo>
                  <a:lnTo>
                    <a:pt x="222529" y="111252"/>
                  </a:lnTo>
                  <a:lnTo>
                    <a:pt x="222529" y="98882"/>
                  </a:lnTo>
                  <a:lnTo>
                    <a:pt x="234886" y="98882"/>
                  </a:lnTo>
                  <a:lnTo>
                    <a:pt x="234886" y="86512"/>
                  </a:lnTo>
                  <a:close/>
                </a:path>
                <a:path w="408304" h="111760">
                  <a:moveTo>
                    <a:pt x="333768" y="37058"/>
                  </a:moveTo>
                  <a:lnTo>
                    <a:pt x="321398" y="37058"/>
                  </a:lnTo>
                  <a:lnTo>
                    <a:pt x="321398" y="49453"/>
                  </a:lnTo>
                  <a:lnTo>
                    <a:pt x="333768" y="49453"/>
                  </a:lnTo>
                  <a:lnTo>
                    <a:pt x="333768" y="37058"/>
                  </a:lnTo>
                  <a:close/>
                </a:path>
                <a:path w="408304" h="111760">
                  <a:moveTo>
                    <a:pt x="346163" y="74180"/>
                  </a:moveTo>
                  <a:lnTo>
                    <a:pt x="333768" y="74180"/>
                  </a:lnTo>
                  <a:lnTo>
                    <a:pt x="333768" y="86512"/>
                  </a:lnTo>
                  <a:lnTo>
                    <a:pt x="309029" y="86512"/>
                  </a:lnTo>
                  <a:lnTo>
                    <a:pt x="309029" y="74180"/>
                  </a:lnTo>
                  <a:lnTo>
                    <a:pt x="284314" y="74180"/>
                  </a:lnTo>
                  <a:lnTo>
                    <a:pt x="284314" y="86512"/>
                  </a:lnTo>
                  <a:lnTo>
                    <a:pt x="271945" y="86512"/>
                  </a:lnTo>
                  <a:lnTo>
                    <a:pt x="271945" y="74180"/>
                  </a:lnTo>
                  <a:lnTo>
                    <a:pt x="247230" y="74180"/>
                  </a:lnTo>
                  <a:lnTo>
                    <a:pt x="247230" y="86537"/>
                  </a:lnTo>
                  <a:lnTo>
                    <a:pt x="271945" y="86537"/>
                  </a:lnTo>
                  <a:lnTo>
                    <a:pt x="271945" y="98882"/>
                  </a:lnTo>
                  <a:lnTo>
                    <a:pt x="346100" y="98882"/>
                  </a:lnTo>
                  <a:lnTo>
                    <a:pt x="346100" y="86537"/>
                  </a:lnTo>
                  <a:lnTo>
                    <a:pt x="346163" y="74180"/>
                  </a:lnTo>
                  <a:close/>
                </a:path>
                <a:path w="408304" h="111760">
                  <a:moveTo>
                    <a:pt x="370878" y="0"/>
                  </a:moveTo>
                  <a:lnTo>
                    <a:pt x="358495" y="0"/>
                  </a:lnTo>
                  <a:lnTo>
                    <a:pt x="358495" y="12369"/>
                  </a:lnTo>
                  <a:lnTo>
                    <a:pt x="370878" y="12369"/>
                  </a:lnTo>
                  <a:lnTo>
                    <a:pt x="370878" y="0"/>
                  </a:lnTo>
                  <a:close/>
                </a:path>
                <a:path w="408304" h="111760">
                  <a:moveTo>
                    <a:pt x="383222" y="61798"/>
                  </a:moveTo>
                  <a:lnTo>
                    <a:pt x="383209" y="49403"/>
                  </a:lnTo>
                  <a:lnTo>
                    <a:pt x="358495" y="49403"/>
                  </a:lnTo>
                  <a:lnTo>
                    <a:pt x="358495" y="37071"/>
                  </a:lnTo>
                  <a:lnTo>
                    <a:pt x="370840" y="37071"/>
                  </a:lnTo>
                  <a:lnTo>
                    <a:pt x="370840" y="24701"/>
                  </a:lnTo>
                  <a:lnTo>
                    <a:pt x="358470" y="24701"/>
                  </a:lnTo>
                  <a:lnTo>
                    <a:pt x="358470" y="12344"/>
                  </a:lnTo>
                  <a:lnTo>
                    <a:pt x="346113" y="12344"/>
                  </a:lnTo>
                  <a:lnTo>
                    <a:pt x="346113" y="61798"/>
                  </a:lnTo>
                  <a:lnTo>
                    <a:pt x="309029" y="61798"/>
                  </a:lnTo>
                  <a:lnTo>
                    <a:pt x="309029" y="49453"/>
                  </a:lnTo>
                  <a:lnTo>
                    <a:pt x="309041" y="37071"/>
                  </a:lnTo>
                  <a:lnTo>
                    <a:pt x="309054" y="24714"/>
                  </a:lnTo>
                  <a:lnTo>
                    <a:pt x="346113" y="24714"/>
                  </a:lnTo>
                  <a:lnTo>
                    <a:pt x="346113" y="12344"/>
                  </a:lnTo>
                  <a:lnTo>
                    <a:pt x="346113" y="0"/>
                  </a:lnTo>
                  <a:lnTo>
                    <a:pt x="321398" y="0"/>
                  </a:lnTo>
                  <a:lnTo>
                    <a:pt x="321398" y="12344"/>
                  </a:lnTo>
                  <a:lnTo>
                    <a:pt x="296697" y="12344"/>
                  </a:lnTo>
                  <a:lnTo>
                    <a:pt x="296697" y="0"/>
                  </a:lnTo>
                  <a:lnTo>
                    <a:pt x="284314" y="0"/>
                  </a:lnTo>
                  <a:lnTo>
                    <a:pt x="284314" y="12369"/>
                  </a:lnTo>
                  <a:lnTo>
                    <a:pt x="296684" y="12369"/>
                  </a:lnTo>
                  <a:lnTo>
                    <a:pt x="296684" y="24701"/>
                  </a:lnTo>
                  <a:lnTo>
                    <a:pt x="296684" y="37058"/>
                  </a:lnTo>
                  <a:lnTo>
                    <a:pt x="284314" y="37058"/>
                  </a:lnTo>
                  <a:lnTo>
                    <a:pt x="284314" y="49453"/>
                  </a:lnTo>
                  <a:lnTo>
                    <a:pt x="284314" y="61798"/>
                  </a:lnTo>
                  <a:lnTo>
                    <a:pt x="271945" y="61798"/>
                  </a:lnTo>
                  <a:lnTo>
                    <a:pt x="271945" y="49453"/>
                  </a:lnTo>
                  <a:lnTo>
                    <a:pt x="284314" y="49453"/>
                  </a:lnTo>
                  <a:lnTo>
                    <a:pt x="284314" y="37058"/>
                  </a:lnTo>
                  <a:lnTo>
                    <a:pt x="271983" y="37058"/>
                  </a:lnTo>
                  <a:lnTo>
                    <a:pt x="271983" y="24701"/>
                  </a:lnTo>
                  <a:lnTo>
                    <a:pt x="259600" y="24701"/>
                  </a:lnTo>
                  <a:lnTo>
                    <a:pt x="259600" y="37071"/>
                  </a:lnTo>
                  <a:lnTo>
                    <a:pt x="271945" y="37071"/>
                  </a:lnTo>
                  <a:lnTo>
                    <a:pt x="271945" y="49403"/>
                  </a:lnTo>
                  <a:lnTo>
                    <a:pt x="259575" y="49403"/>
                  </a:lnTo>
                  <a:lnTo>
                    <a:pt x="259575" y="37058"/>
                  </a:lnTo>
                  <a:lnTo>
                    <a:pt x="247230" y="37058"/>
                  </a:lnTo>
                  <a:lnTo>
                    <a:pt x="247230" y="24714"/>
                  </a:lnTo>
                  <a:lnTo>
                    <a:pt x="259562" y="24714"/>
                  </a:lnTo>
                  <a:lnTo>
                    <a:pt x="259562" y="12369"/>
                  </a:lnTo>
                  <a:lnTo>
                    <a:pt x="259562" y="0"/>
                  </a:lnTo>
                  <a:lnTo>
                    <a:pt x="234848" y="0"/>
                  </a:lnTo>
                  <a:lnTo>
                    <a:pt x="234848" y="37058"/>
                  </a:lnTo>
                  <a:lnTo>
                    <a:pt x="210159" y="37058"/>
                  </a:lnTo>
                  <a:lnTo>
                    <a:pt x="210159" y="24714"/>
                  </a:lnTo>
                  <a:lnTo>
                    <a:pt x="222504" y="24714"/>
                  </a:lnTo>
                  <a:lnTo>
                    <a:pt x="222504" y="12344"/>
                  </a:lnTo>
                  <a:lnTo>
                    <a:pt x="197815" y="12344"/>
                  </a:lnTo>
                  <a:lnTo>
                    <a:pt x="197815" y="0"/>
                  </a:lnTo>
                  <a:lnTo>
                    <a:pt x="185432" y="0"/>
                  </a:lnTo>
                  <a:lnTo>
                    <a:pt x="185432" y="12369"/>
                  </a:lnTo>
                  <a:lnTo>
                    <a:pt x="197789" y="12369"/>
                  </a:lnTo>
                  <a:lnTo>
                    <a:pt x="197789" y="24701"/>
                  </a:lnTo>
                  <a:lnTo>
                    <a:pt x="185432" y="24701"/>
                  </a:lnTo>
                  <a:lnTo>
                    <a:pt x="185432" y="37071"/>
                  </a:lnTo>
                  <a:lnTo>
                    <a:pt x="197789" y="37071"/>
                  </a:lnTo>
                  <a:lnTo>
                    <a:pt x="197789" y="49403"/>
                  </a:lnTo>
                  <a:lnTo>
                    <a:pt x="197789" y="61798"/>
                  </a:lnTo>
                  <a:lnTo>
                    <a:pt x="197789" y="74168"/>
                  </a:lnTo>
                  <a:lnTo>
                    <a:pt x="358495" y="74168"/>
                  </a:lnTo>
                  <a:lnTo>
                    <a:pt x="358495" y="61798"/>
                  </a:lnTo>
                  <a:lnTo>
                    <a:pt x="370852" y="61798"/>
                  </a:lnTo>
                  <a:lnTo>
                    <a:pt x="370852" y="74168"/>
                  </a:lnTo>
                  <a:lnTo>
                    <a:pt x="383222" y="74168"/>
                  </a:lnTo>
                  <a:lnTo>
                    <a:pt x="383222" y="61798"/>
                  </a:lnTo>
                  <a:close/>
                </a:path>
                <a:path w="408304" h="111760">
                  <a:moveTo>
                    <a:pt x="407936" y="74180"/>
                  </a:moveTo>
                  <a:lnTo>
                    <a:pt x="395566" y="74180"/>
                  </a:lnTo>
                  <a:lnTo>
                    <a:pt x="395566" y="86537"/>
                  </a:lnTo>
                  <a:lnTo>
                    <a:pt x="407936" y="86537"/>
                  </a:lnTo>
                  <a:lnTo>
                    <a:pt x="407936" y="74180"/>
                  </a:lnTo>
                  <a:close/>
                </a:path>
                <a:path w="408304" h="111760">
                  <a:moveTo>
                    <a:pt x="407936" y="61798"/>
                  </a:moveTo>
                  <a:lnTo>
                    <a:pt x="395566" y="61798"/>
                  </a:lnTo>
                  <a:lnTo>
                    <a:pt x="395566" y="74168"/>
                  </a:lnTo>
                  <a:lnTo>
                    <a:pt x="407936" y="74168"/>
                  </a:lnTo>
                  <a:lnTo>
                    <a:pt x="407936" y="61798"/>
                  </a:lnTo>
                  <a:close/>
                </a:path>
                <a:path w="408304" h="111760">
                  <a:moveTo>
                    <a:pt x="407936" y="0"/>
                  </a:moveTo>
                  <a:lnTo>
                    <a:pt x="395566" y="0"/>
                  </a:lnTo>
                  <a:lnTo>
                    <a:pt x="395566" y="12369"/>
                  </a:lnTo>
                  <a:lnTo>
                    <a:pt x="407936" y="12369"/>
                  </a:lnTo>
                  <a:lnTo>
                    <a:pt x="407936" y="0"/>
                  </a:lnTo>
                  <a:close/>
                </a:path>
              </a:pathLst>
            </a:custGeom>
            <a:solidFill>
              <a:srgbClr val="231F20"/>
            </a:solidFill>
          </p:spPr>
          <p:txBody>
            <a:bodyPr wrap="square" lIns="0" tIns="0" rIns="0" bIns="0" rtlCol="0"/>
            <a:lstStyle/>
            <a:p>
              <a:endParaRPr/>
            </a:p>
          </p:txBody>
        </p:sp>
        <p:sp>
          <p:nvSpPr>
            <p:cNvPr id="81" name="object 81"/>
            <p:cNvSpPr/>
            <p:nvPr/>
          </p:nvSpPr>
          <p:spPr>
            <a:xfrm>
              <a:off x="4498289" y="4027233"/>
              <a:ext cx="408305" cy="24765"/>
            </a:xfrm>
            <a:custGeom>
              <a:avLst/>
              <a:gdLst/>
              <a:ahLst/>
              <a:cxnLst/>
              <a:rect l="l" t="t" r="r" b="b"/>
              <a:pathLst>
                <a:path w="408304" h="24764">
                  <a:moveTo>
                    <a:pt x="86550" y="12344"/>
                  </a:moveTo>
                  <a:lnTo>
                    <a:pt x="0" y="12344"/>
                  </a:lnTo>
                  <a:lnTo>
                    <a:pt x="0" y="24739"/>
                  </a:lnTo>
                  <a:lnTo>
                    <a:pt x="86550" y="24739"/>
                  </a:lnTo>
                  <a:lnTo>
                    <a:pt x="86550" y="12344"/>
                  </a:lnTo>
                  <a:close/>
                </a:path>
                <a:path w="408304" h="24764">
                  <a:moveTo>
                    <a:pt x="148336" y="12344"/>
                  </a:moveTo>
                  <a:lnTo>
                    <a:pt x="98882" y="12344"/>
                  </a:lnTo>
                  <a:lnTo>
                    <a:pt x="98882" y="24739"/>
                  </a:lnTo>
                  <a:lnTo>
                    <a:pt x="148336" y="24739"/>
                  </a:lnTo>
                  <a:lnTo>
                    <a:pt x="148336" y="12344"/>
                  </a:lnTo>
                  <a:close/>
                </a:path>
                <a:path w="408304" h="24764">
                  <a:moveTo>
                    <a:pt x="185394" y="12344"/>
                  </a:moveTo>
                  <a:lnTo>
                    <a:pt x="160680" y="12344"/>
                  </a:lnTo>
                  <a:lnTo>
                    <a:pt x="160680" y="24739"/>
                  </a:lnTo>
                  <a:lnTo>
                    <a:pt x="185394" y="24739"/>
                  </a:lnTo>
                  <a:lnTo>
                    <a:pt x="185394" y="12344"/>
                  </a:lnTo>
                  <a:close/>
                </a:path>
                <a:path w="408304" h="24764">
                  <a:moveTo>
                    <a:pt x="247218" y="12344"/>
                  </a:moveTo>
                  <a:lnTo>
                    <a:pt x="222529" y="12344"/>
                  </a:lnTo>
                  <a:lnTo>
                    <a:pt x="222529" y="0"/>
                  </a:lnTo>
                  <a:lnTo>
                    <a:pt x="210146" y="0"/>
                  </a:lnTo>
                  <a:lnTo>
                    <a:pt x="210146" y="12344"/>
                  </a:lnTo>
                  <a:lnTo>
                    <a:pt x="197789" y="12344"/>
                  </a:lnTo>
                  <a:lnTo>
                    <a:pt x="197789" y="24739"/>
                  </a:lnTo>
                  <a:lnTo>
                    <a:pt x="247218" y="24739"/>
                  </a:lnTo>
                  <a:lnTo>
                    <a:pt x="247218" y="12344"/>
                  </a:lnTo>
                  <a:close/>
                </a:path>
                <a:path w="408304" h="24764">
                  <a:moveTo>
                    <a:pt x="271983" y="12344"/>
                  </a:moveTo>
                  <a:lnTo>
                    <a:pt x="259600" y="12344"/>
                  </a:lnTo>
                  <a:lnTo>
                    <a:pt x="259600" y="24739"/>
                  </a:lnTo>
                  <a:lnTo>
                    <a:pt x="271983" y="24739"/>
                  </a:lnTo>
                  <a:lnTo>
                    <a:pt x="271983" y="12344"/>
                  </a:lnTo>
                  <a:close/>
                </a:path>
                <a:path w="408304" h="24764">
                  <a:moveTo>
                    <a:pt x="358495" y="0"/>
                  </a:moveTo>
                  <a:lnTo>
                    <a:pt x="321398" y="0"/>
                  </a:lnTo>
                  <a:lnTo>
                    <a:pt x="321398" y="12344"/>
                  </a:lnTo>
                  <a:lnTo>
                    <a:pt x="309054" y="12344"/>
                  </a:lnTo>
                  <a:lnTo>
                    <a:pt x="309054" y="0"/>
                  </a:lnTo>
                  <a:lnTo>
                    <a:pt x="296684" y="0"/>
                  </a:lnTo>
                  <a:lnTo>
                    <a:pt x="296684" y="12369"/>
                  </a:lnTo>
                  <a:lnTo>
                    <a:pt x="309016" y="12369"/>
                  </a:lnTo>
                  <a:lnTo>
                    <a:pt x="309016" y="24739"/>
                  </a:lnTo>
                  <a:lnTo>
                    <a:pt x="333743" y="24739"/>
                  </a:lnTo>
                  <a:lnTo>
                    <a:pt x="333743" y="12369"/>
                  </a:lnTo>
                  <a:lnTo>
                    <a:pt x="346113" y="12369"/>
                  </a:lnTo>
                  <a:lnTo>
                    <a:pt x="346113" y="24739"/>
                  </a:lnTo>
                  <a:lnTo>
                    <a:pt x="358495" y="24739"/>
                  </a:lnTo>
                  <a:lnTo>
                    <a:pt x="358495" y="12369"/>
                  </a:lnTo>
                  <a:lnTo>
                    <a:pt x="358495" y="0"/>
                  </a:lnTo>
                  <a:close/>
                </a:path>
                <a:path w="408304" h="24764">
                  <a:moveTo>
                    <a:pt x="383222" y="12344"/>
                  </a:moveTo>
                  <a:lnTo>
                    <a:pt x="370852" y="12344"/>
                  </a:lnTo>
                  <a:lnTo>
                    <a:pt x="370852" y="24739"/>
                  </a:lnTo>
                  <a:lnTo>
                    <a:pt x="383222" y="24739"/>
                  </a:lnTo>
                  <a:lnTo>
                    <a:pt x="383222" y="12344"/>
                  </a:lnTo>
                  <a:close/>
                </a:path>
                <a:path w="408304" h="24764">
                  <a:moveTo>
                    <a:pt x="407936" y="0"/>
                  </a:moveTo>
                  <a:lnTo>
                    <a:pt x="395566" y="0"/>
                  </a:lnTo>
                  <a:lnTo>
                    <a:pt x="395566" y="12369"/>
                  </a:lnTo>
                  <a:lnTo>
                    <a:pt x="407936" y="12369"/>
                  </a:lnTo>
                  <a:lnTo>
                    <a:pt x="407936" y="0"/>
                  </a:lnTo>
                  <a:close/>
                </a:path>
              </a:pathLst>
            </a:custGeom>
            <a:solidFill>
              <a:srgbClr val="231F20"/>
            </a:solidFill>
          </p:spPr>
          <p:txBody>
            <a:bodyPr wrap="square" lIns="0" tIns="0" rIns="0" bIns="0" rtlCol="0"/>
            <a:lstStyle/>
            <a:p>
              <a:endParaRPr/>
            </a:p>
          </p:txBody>
        </p:sp>
      </p:grpSp>
      <p:sp>
        <p:nvSpPr>
          <p:cNvPr id="82" name="object 82"/>
          <p:cNvSpPr/>
          <p:nvPr/>
        </p:nvSpPr>
        <p:spPr>
          <a:xfrm>
            <a:off x="8354948" y="3860851"/>
            <a:ext cx="593090" cy="0"/>
          </a:xfrm>
          <a:custGeom>
            <a:avLst/>
            <a:gdLst/>
            <a:ahLst/>
            <a:cxnLst/>
            <a:rect l="l" t="t" r="r" b="b"/>
            <a:pathLst>
              <a:path w="593090">
                <a:moveTo>
                  <a:pt x="0" y="0"/>
                </a:moveTo>
                <a:lnTo>
                  <a:pt x="592531" y="0"/>
                </a:lnTo>
              </a:path>
            </a:pathLst>
          </a:custGeom>
          <a:ln w="9004">
            <a:solidFill>
              <a:srgbClr val="231F20"/>
            </a:solidFill>
          </a:ln>
        </p:spPr>
        <p:txBody>
          <a:bodyPr wrap="square" lIns="0" tIns="0" rIns="0" bIns="0" rtlCol="0"/>
          <a:lstStyle/>
          <a:p>
            <a:endParaRPr/>
          </a:p>
        </p:txBody>
      </p:sp>
      <p:sp>
        <p:nvSpPr>
          <p:cNvPr id="83" name="object 83"/>
          <p:cNvSpPr txBox="1">
            <a:spLocks noGrp="1"/>
          </p:cNvSpPr>
          <p:nvPr>
            <p:ph type="title"/>
          </p:nvPr>
        </p:nvSpPr>
        <p:spPr>
          <a:xfrm>
            <a:off x="887299" y="172826"/>
            <a:ext cx="1666239" cy="330200"/>
          </a:xfrm>
          <a:prstGeom prst="rect">
            <a:avLst/>
          </a:prstGeom>
        </p:spPr>
        <p:txBody>
          <a:bodyPr vert="horz" wrap="square" lIns="0" tIns="12700" rIns="0" bIns="0" rtlCol="0">
            <a:spAutoFit/>
          </a:bodyPr>
          <a:lstStyle/>
          <a:p>
            <a:pPr marL="12700">
              <a:lnSpc>
                <a:spcPct val="100000"/>
              </a:lnSpc>
              <a:spcBef>
                <a:spcPts val="100"/>
              </a:spcBef>
            </a:pPr>
            <a:r>
              <a:rPr spc="140" dirty="0"/>
              <a:t>ガイドライン</a:t>
            </a:r>
          </a:p>
        </p:txBody>
      </p:sp>
      <p:sp>
        <p:nvSpPr>
          <p:cNvPr id="84" name="object 84"/>
          <p:cNvSpPr txBox="1"/>
          <p:nvPr/>
        </p:nvSpPr>
        <p:spPr>
          <a:xfrm>
            <a:off x="175381"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16</a:t>
            </a:r>
            <a:endParaRPr sz="1200">
              <a:latin typeface="Arial Rounded MT Bold"/>
              <a:cs typeface="Arial Rounded MT Bold"/>
            </a:endParaRPr>
          </a:p>
        </p:txBody>
      </p:sp>
      <p:sp>
        <p:nvSpPr>
          <p:cNvPr id="85" name="object 85"/>
          <p:cNvSpPr txBox="1"/>
          <p:nvPr/>
        </p:nvSpPr>
        <p:spPr>
          <a:xfrm>
            <a:off x="10273345"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17</a:t>
            </a:r>
            <a:endParaRPr sz="1200">
              <a:latin typeface="Arial Rounded MT Bold"/>
              <a:cs typeface="Arial Rounded MT Bo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335773" y="5619949"/>
            <a:ext cx="320675" cy="381000"/>
          </a:xfrm>
          <a:custGeom>
            <a:avLst/>
            <a:gdLst/>
            <a:ahLst/>
            <a:cxnLst/>
            <a:rect l="l" t="t" r="r" b="b"/>
            <a:pathLst>
              <a:path w="320675" h="381000">
                <a:moveTo>
                  <a:pt x="190195" y="0"/>
                </a:moveTo>
                <a:lnTo>
                  <a:pt x="146585" y="5023"/>
                </a:lnTo>
                <a:lnTo>
                  <a:pt x="106552" y="19334"/>
                </a:lnTo>
                <a:lnTo>
                  <a:pt x="71237" y="41788"/>
                </a:lnTo>
                <a:lnTo>
                  <a:pt x="41783" y="71245"/>
                </a:lnTo>
                <a:lnTo>
                  <a:pt x="19331" y="106562"/>
                </a:lnTo>
                <a:lnTo>
                  <a:pt x="5023" y="146597"/>
                </a:lnTo>
                <a:lnTo>
                  <a:pt x="0" y="190207"/>
                </a:lnTo>
                <a:lnTo>
                  <a:pt x="5023" y="233818"/>
                </a:lnTo>
                <a:lnTo>
                  <a:pt x="19331" y="273853"/>
                </a:lnTo>
                <a:lnTo>
                  <a:pt x="41783" y="309170"/>
                </a:lnTo>
                <a:lnTo>
                  <a:pt x="71237" y="338626"/>
                </a:lnTo>
                <a:lnTo>
                  <a:pt x="106552" y="361081"/>
                </a:lnTo>
                <a:lnTo>
                  <a:pt x="146585" y="375391"/>
                </a:lnTo>
                <a:lnTo>
                  <a:pt x="190195" y="380415"/>
                </a:lnTo>
                <a:lnTo>
                  <a:pt x="233809" y="375391"/>
                </a:lnTo>
                <a:lnTo>
                  <a:pt x="273846" y="361081"/>
                </a:lnTo>
                <a:lnTo>
                  <a:pt x="309162" y="338626"/>
                </a:lnTo>
                <a:lnTo>
                  <a:pt x="320224" y="327565"/>
                </a:lnTo>
                <a:lnTo>
                  <a:pt x="320224" y="52850"/>
                </a:lnTo>
                <a:lnTo>
                  <a:pt x="309162" y="41788"/>
                </a:lnTo>
                <a:lnTo>
                  <a:pt x="273846" y="19334"/>
                </a:lnTo>
                <a:lnTo>
                  <a:pt x="233809" y="5023"/>
                </a:lnTo>
                <a:lnTo>
                  <a:pt x="190195" y="0"/>
                </a:lnTo>
                <a:close/>
              </a:path>
            </a:pathLst>
          </a:custGeom>
          <a:solidFill>
            <a:srgbClr val="F05A94">
              <a:alpha val="14999"/>
            </a:srgbClr>
          </a:solidFill>
        </p:spPr>
        <p:txBody>
          <a:bodyPr wrap="square" lIns="0" tIns="0" rIns="0" bIns="0" rtlCol="0"/>
          <a:lstStyle/>
          <a:p>
            <a:endParaRPr/>
          </a:p>
        </p:txBody>
      </p:sp>
      <p:grpSp>
        <p:nvGrpSpPr>
          <p:cNvPr id="3" name="object 3"/>
          <p:cNvGrpSpPr/>
          <p:nvPr/>
        </p:nvGrpSpPr>
        <p:grpSpPr>
          <a:xfrm>
            <a:off x="342002"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grpSp>
        <p:nvGrpSpPr>
          <p:cNvPr id="7" name="object 7"/>
          <p:cNvGrpSpPr/>
          <p:nvPr/>
        </p:nvGrpSpPr>
        <p:grpSpPr>
          <a:xfrm>
            <a:off x="1799996" y="3626228"/>
            <a:ext cx="212725" cy="92075"/>
            <a:chOff x="1799996" y="3626228"/>
            <a:chExt cx="212725" cy="92075"/>
          </a:xfrm>
        </p:grpSpPr>
        <p:sp>
          <p:nvSpPr>
            <p:cNvPr id="8" name="object 8"/>
            <p:cNvSpPr/>
            <p:nvPr/>
          </p:nvSpPr>
          <p:spPr>
            <a:xfrm>
              <a:off x="1799996" y="3673438"/>
              <a:ext cx="184150" cy="0"/>
            </a:xfrm>
            <a:custGeom>
              <a:avLst/>
              <a:gdLst/>
              <a:ahLst/>
              <a:cxnLst/>
              <a:rect l="l" t="t" r="r" b="b"/>
              <a:pathLst>
                <a:path w="184150">
                  <a:moveTo>
                    <a:pt x="0" y="0"/>
                  </a:moveTo>
                  <a:lnTo>
                    <a:pt x="183595" y="0"/>
                  </a:lnTo>
                </a:path>
              </a:pathLst>
            </a:custGeom>
            <a:ln w="17995">
              <a:solidFill>
                <a:srgbClr val="545658"/>
              </a:solidFill>
            </a:ln>
          </p:spPr>
          <p:txBody>
            <a:bodyPr wrap="square" lIns="0" tIns="0" rIns="0" bIns="0" rtlCol="0"/>
            <a:lstStyle/>
            <a:p>
              <a:endParaRPr/>
            </a:p>
          </p:txBody>
        </p:sp>
        <p:sp>
          <p:nvSpPr>
            <p:cNvPr id="9" name="object 9"/>
            <p:cNvSpPr/>
            <p:nvPr/>
          </p:nvSpPr>
          <p:spPr>
            <a:xfrm>
              <a:off x="1936114" y="3626228"/>
              <a:ext cx="76835" cy="92075"/>
            </a:xfrm>
            <a:custGeom>
              <a:avLst/>
              <a:gdLst/>
              <a:ahLst/>
              <a:cxnLst/>
              <a:rect l="l" t="t" r="r" b="b"/>
              <a:pathLst>
                <a:path w="76835" h="92075">
                  <a:moveTo>
                    <a:pt x="0" y="0"/>
                  </a:moveTo>
                  <a:lnTo>
                    <a:pt x="0" y="91554"/>
                  </a:lnTo>
                  <a:lnTo>
                    <a:pt x="76288" y="45770"/>
                  </a:lnTo>
                  <a:lnTo>
                    <a:pt x="0" y="0"/>
                  </a:lnTo>
                  <a:close/>
                </a:path>
              </a:pathLst>
            </a:custGeom>
            <a:solidFill>
              <a:srgbClr val="58595B"/>
            </a:solidFill>
          </p:spPr>
          <p:txBody>
            <a:bodyPr wrap="square" lIns="0" tIns="0" rIns="0" bIns="0" rtlCol="0"/>
            <a:lstStyle/>
            <a:p>
              <a:endParaRPr/>
            </a:p>
          </p:txBody>
        </p:sp>
      </p:grpSp>
      <p:grpSp>
        <p:nvGrpSpPr>
          <p:cNvPr id="10" name="object 10"/>
          <p:cNvGrpSpPr/>
          <p:nvPr/>
        </p:nvGrpSpPr>
        <p:grpSpPr>
          <a:xfrm>
            <a:off x="3701576" y="1901656"/>
            <a:ext cx="6619240" cy="2413000"/>
            <a:chOff x="3701576" y="1901656"/>
            <a:chExt cx="6619240" cy="2413000"/>
          </a:xfrm>
        </p:grpSpPr>
        <p:sp>
          <p:nvSpPr>
            <p:cNvPr id="11" name="object 11"/>
            <p:cNvSpPr/>
            <p:nvPr/>
          </p:nvSpPr>
          <p:spPr>
            <a:xfrm>
              <a:off x="3743998" y="3673438"/>
              <a:ext cx="1941195" cy="0"/>
            </a:xfrm>
            <a:custGeom>
              <a:avLst/>
              <a:gdLst/>
              <a:ahLst/>
              <a:cxnLst/>
              <a:rect l="l" t="t" r="r" b="b"/>
              <a:pathLst>
                <a:path w="1941195">
                  <a:moveTo>
                    <a:pt x="0" y="0"/>
                  </a:moveTo>
                  <a:lnTo>
                    <a:pt x="1941175" y="0"/>
                  </a:lnTo>
                </a:path>
              </a:pathLst>
            </a:custGeom>
            <a:ln w="17995">
              <a:solidFill>
                <a:srgbClr val="545658"/>
              </a:solidFill>
            </a:ln>
          </p:spPr>
          <p:txBody>
            <a:bodyPr wrap="square" lIns="0" tIns="0" rIns="0" bIns="0" rtlCol="0"/>
            <a:lstStyle/>
            <a:p>
              <a:endParaRPr/>
            </a:p>
          </p:txBody>
        </p:sp>
        <p:sp>
          <p:nvSpPr>
            <p:cNvPr id="12" name="object 12"/>
            <p:cNvSpPr/>
            <p:nvPr/>
          </p:nvSpPr>
          <p:spPr>
            <a:xfrm>
              <a:off x="5637696" y="3626228"/>
              <a:ext cx="76835" cy="92075"/>
            </a:xfrm>
            <a:custGeom>
              <a:avLst/>
              <a:gdLst/>
              <a:ahLst/>
              <a:cxnLst/>
              <a:rect l="l" t="t" r="r" b="b"/>
              <a:pathLst>
                <a:path w="76835" h="92075">
                  <a:moveTo>
                    <a:pt x="0" y="0"/>
                  </a:moveTo>
                  <a:lnTo>
                    <a:pt x="0" y="91554"/>
                  </a:lnTo>
                  <a:lnTo>
                    <a:pt x="76288" y="45770"/>
                  </a:lnTo>
                  <a:lnTo>
                    <a:pt x="0" y="0"/>
                  </a:lnTo>
                  <a:close/>
                </a:path>
              </a:pathLst>
            </a:custGeom>
            <a:solidFill>
              <a:srgbClr val="58595B"/>
            </a:solidFill>
          </p:spPr>
          <p:txBody>
            <a:bodyPr wrap="square" lIns="0" tIns="0" rIns="0" bIns="0" rtlCol="0"/>
            <a:lstStyle/>
            <a:p>
              <a:endParaRPr/>
            </a:p>
          </p:txBody>
        </p:sp>
        <p:sp>
          <p:nvSpPr>
            <p:cNvPr id="13" name="object 13"/>
            <p:cNvSpPr/>
            <p:nvPr/>
          </p:nvSpPr>
          <p:spPr>
            <a:xfrm>
              <a:off x="4967998" y="2187873"/>
              <a:ext cx="727075" cy="0"/>
            </a:xfrm>
            <a:custGeom>
              <a:avLst/>
              <a:gdLst/>
              <a:ahLst/>
              <a:cxnLst/>
              <a:rect l="l" t="t" r="r" b="b"/>
              <a:pathLst>
                <a:path w="727075">
                  <a:moveTo>
                    <a:pt x="0" y="0"/>
                  </a:moveTo>
                  <a:lnTo>
                    <a:pt x="726630" y="0"/>
                  </a:lnTo>
                </a:path>
              </a:pathLst>
            </a:custGeom>
            <a:ln w="17995">
              <a:solidFill>
                <a:srgbClr val="545658"/>
              </a:solidFill>
            </a:ln>
          </p:spPr>
          <p:txBody>
            <a:bodyPr wrap="square" lIns="0" tIns="0" rIns="0" bIns="0" rtlCol="0"/>
            <a:lstStyle/>
            <a:p>
              <a:endParaRPr/>
            </a:p>
          </p:txBody>
        </p:sp>
        <p:sp>
          <p:nvSpPr>
            <p:cNvPr id="14" name="object 14"/>
            <p:cNvSpPr/>
            <p:nvPr/>
          </p:nvSpPr>
          <p:spPr>
            <a:xfrm>
              <a:off x="5647152" y="2140662"/>
              <a:ext cx="76835" cy="92075"/>
            </a:xfrm>
            <a:custGeom>
              <a:avLst/>
              <a:gdLst/>
              <a:ahLst/>
              <a:cxnLst/>
              <a:rect l="l" t="t" r="r" b="b"/>
              <a:pathLst>
                <a:path w="76835" h="92075">
                  <a:moveTo>
                    <a:pt x="0" y="0"/>
                  </a:moveTo>
                  <a:lnTo>
                    <a:pt x="0" y="91554"/>
                  </a:lnTo>
                  <a:lnTo>
                    <a:pt x="76288" y="45770"/>
                  </a:lnTo>
                  <a:lnTo>
                    <a:pt x="0" y="0"/>
                  </a:lnTo>
                  <a:close/>
                </a:path>
              </a:pathLst>
            </a:custGeom>
            <a:solidFill>
              <a:srgbClr val="58595B"/>
            </a:solidFill>
          </p:spPr>
          <p:txBody>
            <a:bodyPr wrap="square" lIns="0" tIns="0" rIns="0" bIns="0" rtlCol="0"/>
            <a:lstStyle/>
            <a:p>
              <a:endParaRPr/>
            </a:p>
          </p:txBody>
        </p:sp>
        <p:sp>
          <p:nvSpPr>
            <p:cNvPr id="15" name="object 15"/>
            <p:cNvSpPr/>
            <p:nvPr/>
          </p:nvSpPr>
          <p:spPr>
            <a:xfrm>
              <a:off x="4760673" y="2928748"/>
              <a:ext cx="930910" cy="616585"/>
            </a:xfrm>
            <a:custGeom>
              <a:avLst/>
              <a:gdLst/>
              <a:ahLst/>
              <a:cxnLst/>
              <a:rect l="l" t="t" r="r" b="b"/>
              <a:pathLst>
                <a:path w="930910" h="616585">
                  <a:moveTo>
                    <a:pt x="930414" y="616394"/>
                  </a:moveTo>
                  <a:lnTo>
                    <a:pt x="0" y="0"/>
                  </a:lnTo>
                </a:path>
              </a:pathLst>
            </a:custGeom>
            <a:ln w="17995">
              <a:solidFill>
                <a:srgbClr val="545658"/>
              </a:solidFill>
            </a:ln>
          </p:spPr>
          <p:txBody>
            <a:bodyPr wrap="square" lIns="0" tIns="0" rIns="0" bIns="0" rtlCol="0"/>
            <a:lstStyle/>
            <a:p>
              <a:endParaRPr/>
            </a:p>
          </p:txBody>
        </p:sp>
        <p:sp>
          <p:nvSpPr>
            <p:cNvPr id="16" name="object 16"/>
            <p:cNvSpPr/>
            <p:nvPr/>
          </p:nvSpPr>
          <p:spPr>
            <a:xfrm>
              <a:off x="5627019" y="3479562"/>
              <a:ext cx="88900" cy="80645"/>
            </a:xfrm>
            <a:custGeom>
              <a:avLst/>
              <a:gdLst/>
              <a:ahLst/>
              <a:cxnLst/>
              <a:rect l="l" t="t" r="r" b="b"/>
              <a:pathLst>
                <a:path w="88900" h="80645">
                  <a:moveTo>
                    <a:pt x="50571" y="0"/>
                  </a:moveTo>
                  <a:lnTo>
                    <a:pt x="0" y="76326"/>
                  </a:lnTo>
                  <a:lnTo>
                    <a:pt x="88874" y="80289"/>
                  </a:lnTo>
                  <a:lnTo>
                    <a:pt x="50571" y="0"/>
                  </a:lnTo>
                  <a:close/>
                </a:path>
              </a:pathLst>
            </a:custGeom>
            <a:solidFill>
              <a:srgbClr val="58595B"/>
            </a:solidFill>
          </p:spPr>
          <p:txBody>
            <a:bodyPr wrap="square" lIns="0" tIns="0" rIns="0" bIns="0" rtlCol="0"/>
            <a:lstStyle/>
            <a:p>
              <a:endParaRPr/>
            </a:p>
          </p:txBody>
        </p:sp>
        <p:sp>
          <p:nvSpPr>
            <p:cNvPr id="17" name="object 17"/>
            <p:cNvSpPr/>
            <p:nvPr/>
          </p:nvSpPr>
          <p:spPr>
            <a:xfrm>
              <a:off x="3743998" y="2890705"/>
              <a:ext cx="177800" cy="0"/>
            </a:xfrm>
            <a:custGeom>
              <a:avLst/>
              <a:gdLst/>
              <a:ahLst/>
              <a:cxnLst/>
              <a:rect l="l" t="t" r="r" b="b"/>
              <a:pathLst>
                <a:path w="177800">
                  <a:moveTo>
                    <a:pt x="0" y="0"/>
                  </a:moveTo>
                  <a:lnTo>
                    <a:pt x="177349" y="0"/>
                  </a:lnTo>
                </a:path>
              </a:pathLst>
            </a:custGeom>
            <a:ln w="17995">
              <a:solidFill>
                <a:srgbClr val="545658"/>
              </a:solidFill>
            </a:ln>
          </p:spPr>
          <p:txBody>
            <a:bodyPr wrap="square" lIns="0" tIns="0" rIns="0" bIns="0" rtlCol="0"/>
            <a:lstStyle/>
            <a:p>
              <a:endParaRPr/>
            </a:p>
          </p:txBody>
        </p:sp>
        <p:sp>
          <p:nvSpPr>
            <p:cNvPr id="18" name="object 18"/>
            <p:cNvSpPr/>
            <p:nvPr/>
          </p:nvSpPr>
          <p:spPr>
            <a:xfrm>
              <a:off x="3873869" y="2843494"/>
              <a:ext cx="76835" cy="92075"/>
            </a:xfrm>
            <a:custGeom>
              <a:avLst/>
              <a:gdLst/>
              <a:ahLst/>
              <a:cxnLst/>
              <a:rect l="l" t="t" r="r" b="b"/>
              <a:pathLst>
                <a:path w="76835" h="92075">
                  <a:moveTo>
                    <a:pt x="0" y="0"/>
                  </a:moveTo>
                  <a:lnTo>
                    <a:pt x="0" y="91554"/>
                  </a:lnTo>
                  <a:lnTo>
                    <a:pt x="76288" y="45770"/>
                  </a:lnTo>
                  <a:lnTo>
                    <a:pt x="0" y="0"/>
                  </a:lnTo>
                  <a:close/>
                </a:path>
              </a:pathLst>
            </a:custGeom>
            <a:solidFill>
              <a:srgbClr val="58595B"/>
            </a:solidFill>
          </p:spPr>
          <p:txBody>
            <a:bodyPr wrap="square" lIns="0" tIns="0" rIns="0" bIns="0" rtlCol="0"/>
            <a:lstStyle/>
            <a:p>
              <a:endParaRPr/>
            </a:p>
          </p:txBody>
        </p:sp>
        <p:sp>
          <p:nvSpPr>
            <p:cNvPr id="19" name="object 19"/>
            <p:cNvSpPr/>
            <p:nvPr/>
          </p:nvSpPr>
          <p:spPr>
            <a:xfrm>
              <a:off x="3710783" y="3968838"/>
              <a:ext cx="3043555" cy="208279"/>
            </a:xfrm>
            <a:custGeom>
              <a:avLst/>
              <a:gdLst/>
              <a:ahLst/>
              <a:cxnLst/>
              <a:rect l="l" t="t" r="r" b="b"/>
              <a:pathLst>
                <a:path w="3043554" h="208279">
                  <a:moveTo>
                    <a:pt x="3043072" y="0"/>
                  </a:moveTo>
                  <a:lnTo>
                    <a:pt x="3043072" y="208165"/>
                  </a:lnTo>
                  <a:lnTo>
                    <a:pt x="0" y="208165"/>
                  </a:lnTo>
                </a:path>
              </a:pathLst>
            </a:custGeom>
            <a:ln w="17995">
              <a:solidFill>
                <a:srgbClr val="545658"/>
              </a:solidFill>
            </a:ln>
          </p:spPr>
          <p:txBody>
            <a:bodyPr wrap="square" lIns="0" tIns="0" rIns="0" bIns="0" rtlCol="0"/>
            <a:lstStyle/>
            <a:p>
              <a:endParaRPr/>
            </a:p>
          </p:txBody>
        </p:sp>
        <p:sp>
          <p:nvSpPr>
            <p:cNvPr id="20" name="object 20"/>
            <p:cNvSpPr/>
            <p:nvPr/>
          </p:nvSpPr>
          <p:spPr>
            <a:xfrm>
              <a:off x="6706646" y="3940027"/>
              <a:ext cx="92075" cy="76835"/>
            </a:xfrm>
            <a:custGeom>
              <a:avLst/>
              <a:gdLst/>
              <a:ahLst/>
              <a:cxnLst/>
              <a:rect l="l" t="t" r="r" b="b"/>
              <a:pathLst>
                <a:path w="92075" h="76835">
                  <a:moveTo>
                    <a:pt x="45770" y="0"/>
                  </a:moveTo>
                  <a:lnTo>
                    <a:pt x="0" y="76288"/>
                  </a:lnTo>
                  <a:lnTo>
                    <a:pt x="91554" y="76288"/>
                  </a:lnTo>
                  <a:lnTo>
                    <a:pt x="45770" y="0"/>
                  </a:lnTo>
                  <a:close/>
                </a:path>
              </a:pathLst>
            </a:custGeom>
            <a:solidFill>
              <a:srgbClr val="58595B"/>
            </a:solidFill>
          </p:spPr>
          <p:txBody>
            <a:bodyPr wrap="square" lIns="0" tIns="0" rIns="0" bIns="0" rtlCol="0"/>
            <a:lstStyle/>
            <a:p>
              <a:endParaRPr/>
            </a:p>
          </p:txBody>
        </p:sp>
        <p:sp>
          <p:nvSpPr>
            <p:cNvPr id="21" name="object 21"/>
            <p:cNvSpPr/>
            <p:nvPr/>
          </p:nvSpPr>
          <p:spPr>
            <a:xfrm>
              <a:off x="6746143" y="3231006"/>
              <a:ext cx="0" cy="142875"/>
            </a:xfrm>
            <a:custGeom>
              <a:avLst/>
              <a:gdLst/>
              <a:ahLst/>
              <a:cxnLst/>
              <a:rect l="l" t="t" r="r" b="b"/>
              <a:pathLst>
                <a:path h="142875">
                  <a:moveTo>
                    <a:pt x="0" y="0"/>
                  </a:moveTo>
                  <a:lnTo>
                    <a:pt x="0" y="142480"/>
                  </a:lnTo>
                </a:path>
              </a:pathLst>
            </a:custGeom>
            <a:ln w="17995">
              <a:solidFill>
                <a:srgbClr val="545658"/>
              </a:solidFill>
            </a:ln>
          </p:spPr>
          <p:txBody>
            <a:bodyPr wrap="square" lIns="0" tIns="0" rIns="0" bIns="0" rtlCol="0"/>
            <a:lstStyle/>
            <a:p>
              <a:endParaRPr/>
            </a:p>
          </p:txBody>
        </p:sp>
        <p:sp>
          <p:nvSpPr>
            <p:cNvPr id="22" name="object 22"/>
            <p:cNvSpPr/>
            <p:nvPr/>
          </p:nvSpPr>
          <p:spPr>
            <a:xfrm>
              <a:off x="6701800" y="3326010"/>
              <a:ext cx="92075" cy="76835"/>
            </a:xfrm>
            <a:custGeom>
              <a:avLst/>
              <a:gdLst/>
              <a:ahLst/>
              <a:cxnLst/>
              <a:rect l="l" t="t" r="r" b="b"/>
              <a:pathLst>
                <a:path w="92075" h="76835">
                  <a:moveTo>
                    <a:pt x="91554" y="0"/>
                  </a:moveTo>
                  <a:lnTo>
                    <a:pt x="0" y="0"/>
                  </a:lnTo>
                  <a:lnTo>
                    <a:pt x="45783" y="76288"/>
                  </a:lnTo>
                  <a:lnTo>
                    <a:pt x="91554" y="0"/>
                  </a:lnTo>
                  <a:close/>
                </a:path>
              </a:pathLst>
            </a:custGeom>
            <a:solidFill>
              <a:srgbClr val="58595B"/>
            </a:solidFill>
          </p:spPr>
          <p:txBody>
            <a:bodyPr wrap="square" lIns="0" tIns="0" rIns="0" bIns="0" rtlCol="0"/>
            <a:lstStyle/>
            <a:p>
              <a:endParaRPr/>
            </a:p>
          </p:txBody>
        </p:sp>
        <p:sp>
          <p:nvSpPr>
            <p:cNvPr id="23" name="object 23"/>
            <p:cNvSpPr/>
            <p:nvPr/>
          </p:nvSpPr>
          <p:spPr>
            <a:xfrm>
              <a:off x="6746143" y="2700007"/>
              <a:ext cx="0" cy="171450"/>
            </a:xfrm>
            <a:custGeom>
              <a:avLst/>
              <a:gdLst/>
              <a:ahLst/>
              <a:cxnLst/>
              <a:rect l="l" t="t" r="r" b="b"/>
              <a:pathLst>
                <a:path h="171450">
                  <a:moveTo>
                    <a:pt x="0" y="0"/>
                  </a:moveTo>
                  <a:lnTo>
                    <a:pt x="0" y="171005"/>
                  </a:lnTo>
                </a:path>
              </a:pathLst>
            </a:custGeom>
            <a:ln w="17995">
              <a:solidFill>
                <a:srgbClr val="545658"/>
              </a:solidFill>
            </a:ln>
          </p:spPr>
          <p:txBody>
            <a:bodyPr wrap="square" lIns="0" tIns="0" rIns="0" bIns="0" rtlCol="0"/>
            <a:lstStyle/>
            <a:p>
              <a:endParaRPr/>
            </a:p>
          </p:txBody>
        </p:sp>
        <p:sp>
          <p:nvSpPr>
            <p:cNvPr id="24" name="object 24"/>
            <p:cNvSpPr/>
            <p:nvPr/>
          </p:nvSpPr>
          <p:spPr>
            <a:xfrm>
              <a:off x="5723991" y="3401999"/>
              <a:ext cx="1764030" cy="540385"/>
            </a:xfrm>
            <a:custGeom>
              <a:avLst/>
              <a:gdLst/>
              <a:ahLst/>
              <a:cxnLst/>
              <a:rect l="l" t="t" r="r" b="b"/>
              <a:pathLst>
                <a:path w="1764029" h="540385">
                  <a:moveTo>
                    <a:pt x="1764004" y="0"/>
                  </a:moveTo>
                  <a:lnTo>
                    <a:pt x="0" y="0"/>
                  </a:lnTo>
                  <a:lnTo>
                    <a:pt x="0" y="540003"/>
                  </a:lnTo>
                  <a:lnTo>
                    <a:pt x="1764004" y="540003"/>
                  </a:lnTo>
                  <a:lnTo>
                    <a:pt x="1764004" y="0"/>
                  </a:lnTo>
                  <a:close/>
                </a:path>
              </a:pathLst>
            </a:custGeom>
            <a:solidFill>
              <a:srgbClr val="FFFDEC"/>
            </a:solidFill>
          </p:spPr>
          <p:txBody>
            <a:bodyPr wrap="square" lIns="0" tIns="0" rIns="0" bIns="0" rtlCol="0"/>
            <a:lstStyle/>
            <a:p>
              <a:endParaRPr/>
            </a:p>
          </p:txBody>
        </p:sp>
        <p:sp>
          <p:nvSpPr>
            <p:cNvPr id="25" name="object 25"/>
            <p:cNvSpPr/>
            <p:nvPr/>
          </p:nvSpPr>
          <p:spPr>
            <a:xfrm>
              <a:off x="5723993" y="3401995"/>
              <a:ext cx="1764030" cy="540385"/>
            </a:xfrm>
            <a:custGeom>
              <a:avLst/>
              <a:gdLst/>
              <a:ahLst/>
              <a:cxnLst/>
              <a:rect l="l" t="t" r="r" b="b"/>
              <a:pathLst>
                <a:path w="1764029" h="540385">
                  <a:moveTo>
                    <a:pt x="1764004" y="540003"/>
                  </a:moveTo>
                  <a:lnTo>
                    <a:pt x="0" y="540003"/>
                  </a:lnTo>
                  <a:lnTo>
                    <a:pt x="0" y="0"/>
                  </a:lnTo>
                  <a:lnTo>
                    <a:pt x="1764004" y="0"/>
                  </a:lnTo>
                  <a:lnTo>
                    <a:pt x="1764004" y="540003"/>
                  </a:lnTo>
                  <a:close/>
                </a:path>
              </a:pathLst>
            </a:custGeom>
            <a:ln w="12700">
              <a:solidFill>
                <a:srgbClr val="FBB040"/>
              </a:solidFill>
            </a:ln>
          </p:spPr>
          <p:txBody>
            <a:bodyPr wrap="square" lIns="0" tIns="0" rIns="0" bIns="0" rtlCol="0"/>
            <a:lstStyle/>
            <a:p>
              <a:endParaRPr/>
            </a:p>
          </p:txBody>
        </p:sp>
        <p:sp>
          <p:nvSpPr>
            <p:cNvPr id="26" name="object 26"/>
            <p:cNvSpPr/>
            <p:nvPr/>
          </p:nvSpPr>
          <p:spPr>
            <a:xfrm>
              <a:off x="3959999" y="2592006"/>
              <a:ext cx="1008380" cy="648335"/>
            </a:xfrm>
            <a:custGeom>
              <a:avLst/>
              <a:gdLst/>
              <a:ahLst/>
              <a:cxnLst/>
              <a:rect l="l" t="t" r="r" b="b"/>
              <a:pathLst>
                <a:path w="1008379" h="648335">
                  <a:moveTo>
                    <a:pt x="1007999" y="0"/>
                  </a:moveTo>
                  <a:lnTo>
                    <a:pt x="0" y="0"/>
                  </a:lnTo>
                  <a:lnTo>
                    <a:pt x="0" y="648004"/>
                  </a:lnTo>
                  <a:lnTo>
                    <a:pt x="1007999" y="648004"/>
                  </a:lnTo>
                  <a:lnTo>
                    <a:pt x="1007999" y="0"/>
                  </a:lnTo>
                  <a:close/>
                </a:path>
              </a:pathLst>
            </a:custGeom>
            <a:solidFill>
              <a:srgbClr val="DAF0F0"/>
            </a:solidFill>
          </p:spPr>
          <p:txBody>
            <a:bodyPr wrap="square" lIns="0" tIns="0" rIns="0" bIns="0" rtlCol="0"/>
            <a:lstStyle/>
            <a:p>
              <a:endParaRPr/>
            </a:p>
          </p:txBody>
        </p:sp>
        <p:sp>
          <p:nvSpPr>
            <p:cNvPr id="27" name="object 27"/>
            <p:cNvSpPr/>
            <p:nvPr/>
          </p:nvSpPr>
          <p:spPr>
            <a:xfrm>
              <a:off x="3960001" y="2592002"/>
              <a:ext cx="1008380" cy="648335"/>
            </a:xfrm>
            <a:custGeom>
              <a:avLst/>
              <a:gdLst/>
              <a:ahLst/>
              <a:cxnLst/>
              <a:rect l="l" t="t" r="r" b="b"/>
              <a:pathLst>
                <a:path w="1008379" h="648335">
                  <a:moveTo>
                    <a:pt x="1007999" y="648004"/>
                  </a:moveTo>
                  <a:lnTo>
                    <a:pt x="0" y="648004"/>
                  </a:lnTo>
                  <a:lnTo>
                    <a:pt x="0" y="0"/>
                  </a:lnTo>
                  <a:lnTo>
                    <a:pt x="1007999" y="0"/>
                  </a:lnTo>
                  <a:lnTo>
                    <a:pt x="1007999" y="648004"/>
                  </a:lnTo>
                  <a:close/>
                </a:path>
              </a:pathLst>
            </a:custGeom>
            <a:ln w="12700">
              <a:solidFill>
                <a:srgbClr val="88BECF"/>
              </a:solidFill>
            </a:ln>
          </p:spPr>
          <p:txBody>
            <a:bodyPr wrap="square" lIns="0" tIns="0" rIns="0" bIns="0" rtlCol="0"/>
            <a:lstStyle/>
            <a:p>
              <a:endParaRPr/>
            </a:p>
          </p:txBody>
        </p:sp>
        <p:sp>
          <p:nvSpPr>
            <p:cNvPr id="28" name="object 28"/>
            <p:cNvSpPr/>
            <p:nvPr/>
          </p:nvSpPr>
          <p:spPr>
            <a:xfrm>
              <a:off x="7991995" y="1908009"/>
              <a:ext cx="2322195" cy="2400300"/>
            </a:xfrm>
            <a:custGeom>
              <a:avLst/>
              <a:gdLst/>
              <a:ahLst/>
              <a:cxnLst/>
              <a:rect l="l" t="t" r="r" b="b"/>
              <a:pathLst>
                <a:path w="2322195" h="2400300">
                  <a:moveTo>
                    <a:pt x="2322004" y="0"/>
                  </a:moveTo>
                  <a:lnTo>
                    <a:pt x="0" y="0"/>
                  </a:lnTo>
                  <a:lnTo>
                    <a:pt x="0" y="2399677"/>
                  </a:lnTo>
                  <a:lnTo>
                    <a:pt x="2322004" y="2399677"/>
                  </a:lnTo>
                  <a:lnTo>
                    <a:pt x="2322004" y="0"/>
                  </a:lnTo>
                  <a:close/>
                </a:path>
              </a:pathLst>
            </a:custGeom>
            <a:solidFill>
              <a:srgbClr val="FFFDEC"/>
            </a:solidFill>
          </p:spPr>
          <p:txBody>
            <a:bodyPr wrap="square" lIns="0" tIns="0" rIns="0" bIns="0" rtlCol="0"/>
            <a:lstStyle/>
            <a:p>
              <a:endParaRPr/>
            </a:p>
          </p:txBody>
        </p:sp>
        <p:sp>
          <p:nvSpPr>
            <p:cNvPr id="29" name="object 29"/>
            <p:cNvSpPr/>
            <p:nvPr/>
          </p:nvSpPr>
          <p:spPr>
            <a:xfrm>
              <a:off x="7991997" y="1908006"/>
              <a:ext cx="2322195" cy="2400300"/>
            </a:xfrm>
            <a:custGeom>
              <a:avLst/>
              <a:gdLst/>
              <a:ahLst/>
              <a:cxnLst/>
              <a:rect l="l" t="t" r="r" b="b"/>
              <a:pathLst>
                <a:path w="2322195" h="2400300">
                  <a:moveTo>
                    <a:pt x="2322004" y="2399677"/>
                  </a:moveTo>
                  <a:lnTo>
                    <a:pt x="0" y="2399677"/>
                  </a:lnTo>
                  <a:lnTo>
                    <a:pt x="0" y="0"/>
                  </a:lnTo>
                  <a:lnTo>
                    <a:pt x="2322004" y="0"/>
                  </a:lnTo>
                  <a:lnTo>
                    <a:pt x="2322004" y="2399677"/>
                  </a:lnTo>
                  <a:close/>
                </a:path>
              </a:pathLst>
            </a:custGeom>
            <a:ln w="12700">
              <a:solidFill>
                <a:srgbClr val="FBB040"/>
              </a:solidFill>
            </a:ln>
          </p:spPr>
          <p:txBody>
            <a:bodyPr wrap="square" lIns="0" tIns="0" rIns="0" bIns="0" rtlCol="0"/>
            <a:lstStyle/>
            <a:p>
              <a:endParaRPr/>
            </a:p>
          </p:txBody>
        </p:sp>
        <p:sp>
          <p:nvSpPr>
            <p:cNvPr id="30" name="object 30"/>
            <p:cNvSpPr/>
            <p:nvPr/>
          </p:nvSpPr>
          <p:spPr>
            <a:xfrm>
              <a:off x="5724004" y="1908009"/>
              <a:ext cx="2124075" cy="792480"/>
            </a:xfrm>
            <a:custGeom>
              <a:avLst/>
              <a:gdLst/>
              <a:ahLst/>
              <a:cxnLst/>
              <a:rect l="l" t="t" r="r" b="b"/>
              <a:pathLst>
                <a:path w="2124075" h="792480">
                  <a:moveTo>
                    <a:pt x="2123998" y="0"/>
                  </a:moveTo>
                  <a:lnTo>
                    <a:pt x="0" y="0"/>
                  </a:lnTo>
                  <a:lnTo>
                    <a:pt x="0" y="791997"/>
                  </a:lnTo>
                  <a:lnTo>
                    <a:pt x="2123998" y="791997"/>
                  </a:lnTo>
                  <a:lnTo>
                    <a:pt x="2123998" y="0"/>
                  </a:lnTo>
                  <a:close/>
                </a:path>
              </a:pathLst>
            </a:custGeom>
            <a:solidFill>
              <a:srgbClr val="DAF0F0"/>
            </a:solidFill>
          </p:spPr>
          <p:txBody>
            <a:bodyPr wrap="square" lIns="0" tIns="0" rIns="0" bIns="0" rtlCol="0"/>
            <a:lstStyle/>
            <a:p>
              <a:endParaRPr/>
            </a:p>
          </p:txBody>
        </p:sp>
        <p:sp>
          <p:nvSpPr>
            <p:cNvPr id="31" name="object 31"/>
            <p:cNvSpPr/>
            <p:nvPr/>
          </p:nvSpPr>
          <p:spPr>
            <a:xfrm>
              <a:off x="5724004" y="1908006"/>
              <a:ext cx="2124075" cy="792480"/>
            </a:xfrm>
            <a:custGeom>
              <a:avLst/>
              <a:gdLst/>
              <a:ahLst/>
              <a:cxnLst/>
              <a:rect l="l" t="t" r="r" b="b"/>
              <a:pathLst>
                <a:path w="2124075" h="792480">
                  <a:moveTo>
                    <a:pt x="2123998" y="791997"/>
                  </a:moveTo>
                  <a:lnTo>
                    <a:pt x="0" y="791997"/>
                  </a:lnTo>
                  <a:lnTo>
                    <a:pt x="0" y="0"/>
                  </a:lnTo>
                  <a:lnTo>
                    <a:pt x="2123998" y="0"/>
                  </a:lnTo>
                  <a:lnTo>
                    <a:pt x="2123998" y="791997"/>
                  </a:lnTo>
                  <a:close/>
                </a:path>
              </a:pathLst>
            </a:custGeom>
            <a:ln w="12699">
              <a:solidFill>
                <a:srgbClr val="88BECF"/>
              </a:solidFill>
            </a:ln>
          </p:spPr>
          <p:txBody>
            <a:bodyPr wrap="square" lIns="0" tIns="0" rIns="0" bIns="0" rtlCol="0"/>
            <a:lstStyle/>
            <a:p>
              <a:endParaRPr/>
            </a:p>
          </p:txBody>
        </p:sp>
      </p:grpSp>
      <p:grpSp>
        <p:nvGrpSpPr>
          <p:cNvPr id="32" name="object 32"/>
          <p:cNvGrpSpPr/>
          <p:nvPr/>
        </p:nvGrpSpPr>
        <p:grpSpPr>
          <a:xfrm>
            <a:off x="1799996" y="2430025"/>
            <a:ext cx="212725" cy="92075"/>
            <a:chOff x="1799996" y="2430025"/>
            <a:chExt cx="212725" cy="92075"/>
          </a:xfrm>
        </p:grpSpPr>
        <p:sp>
          <p:nvSpPr>
            <p:cNvPr id="33" name="object 33"/>
            <p:cNvSpPr/>
            <p:nvPr/>
          </p:nvSpPr>
          <p:spPr>
            <a:xfrm>
              <a:off x="1799996" y="2477236"/>
              <a:ext cx="184150" cy="0"/>
            </a:xfrm>
            <a:custGeom>
              <a:avLst/>
              <a:gdLst/>
              <a:ahLst/>
              <a:cxnLst/>
              <a:rect l="l" t="t" r="r" b="b"/>
              <a:pathLst>
                <a:path w="184150">
                  <a:moveTo>
                    <a:pt x="0" y="0"/>
                  </a:moveTo>
                  <a:lnTo>
                    <a:pt x="183595" y="0"/>
                  </a:lnTo>
                </a:path>
              </a:pathLst>
            </a:custGeom>
            <a:ln w="17995">
              <a:solidFill>
                <a:srgbClr val="545658"/>
              </a:solidFill>
            </a:ln>
          </p:spPr>
          <p:txBody>
            <a:bodyPr wrap="square" lIns="0" tIns="0" rIns="0" bIns="0" rtlCol="0"/>
            <a:lstStyle/>
            <a:p>
              <a:endParaRPr/>
            </a:p>
          </p:txBody>
        </p:sp>
        <p:sp>
          <p:nvSpPr>
            <p:cNvPr id="34" name="object 34"/>
            <p:cNvSpPr/>
            <p:nvPr/>
          </p:nvSpPr>
          <p:spPr>
            <a:xfrm>
              <a:off x="1936114" y="2430025"/>
              <a:ext cx="76835" cy="92075"/>
            </a:xfrm>
            <a:custGeom>
              <a:avLst/>
              <a:gdLst/>
              <a:ahLst/>
              <a:cxnLst/>
              <a:rect l="l" t="t" r="r" b="b"/>
              <a:pathLst>
                <a:path w="76835" h="92075">
                  <a:moveTo>
                    <a:pt x="0" y="0"/>
                  </a:moveTo>
                  <a:lnTo>
                    <a:pt x="0" y="91554"/>
                  </a:lnTo>
                  <a:lnTo>
                    <a:pt x="76288" y="45770"/>
                  </a:lnTo>
                  <a:lnTo>
                    <a:pt x="0" y="0"/>
                  </a:lnTo>
                  <a:close/>
                </a:path>
              </a:pathLst>
            </a:custGeom>
            <a:solidFill>
              <a:srgbClr val="58595B"/>
            </a:solidFill>
          </p:spPr>
          <p:txBody>
            <a:bodyPr wrap="square" lIns="0" tIns="0" rIns="0" bIns="0" rtlCol="0"/>
            <a:lstStyle/>
            <a:p>
              <a:endParaRPr/>
            </a:p>
          </p:txBody>
        </p:sp>
      </p:grpSp>
      <p:grpSp>
        <p:nvGrpSpPr>
          <p:cNvPr id="35" name="object 35"/>
          <p:cNvGrpSpPr/>
          <p:nvPr/>
        </p:nvGrpSpPr>
        <p:grpSpPr>
          <a:xfrm>
            <a:off x="3743998" y="2140662"/>
            <a:ext cx="206375" cy="92075"/>
            <a:chOff x="3743998" y="2140662"/>
            <a:chExt cx="206375" cy="92075"/>
          </a:xfrm>
        </p:grpSpPr>
        <p:sp>
          <p:nvSpPr>
            <p:cNvPr id="36" name="object 36"/>
            <p:cNvSpPr/>
            <p:nvPr/>
          </p:nvSpPr>
          <p:spPr>
            <a:xfrm>
              <a:off x="3743998" y="2187873"/>
              <a:ext cx="177800" cy="0"/>
            </a:xfrm>
            <a:custGeom>
              <a:avLst/>
              <a:gdLst/>
              <a:ahLst/>
              <a:cxnLst/>
              <a:rect l="l" t="t" r="r" b="b"/>
              <a:pathLst>
                <a:path w="177800">
                  <a:moveTo>
                    <a:pt x="0" y="0"/>
                  </a:moveTo>
                  <a:lnTo>
                    <a:pt x="177349" y="0"/>
                  </a:lnTo>
                </a:path>
              </a:pathLst>
            </a:custGeom>
            <a:ln w="17995">
              <a:solidFill>
                <a:srgbClr val="545658"/>
              </a:solidFill>
            </a:ln>
          </p:spPr>
          <p:txBody>
            <a:bodyPr wrap="square" lIns="0" tIns="0" rIns="0" bIns="0" rtlCol="0"/>
            <a:lstStyle/>
            <a:p>
              <a:endParaRPr/>
            </a:p>
          </p:txBody>
        </p:sp>
        <p:sp>
          <p:nvSpPr>
            <p:cNvPr id="37" name="object 37"/>
            <p:cNvSpPr/>
            <p:nvPr/>
          </p:nvSpPr>
          <p:spPr>
            <a:xfrm>
              <a:off x="3873869" y="2140662"/>
              <a:ext cx="76835" cy="92075"/>
            </a:xfrm>
            <a:custGeom>
              <a:avLst/>
              <a:gdLst/>
              <a:ahLst/>
              <a:cxnLst/>
              <a:rect l="l" t="t" r="r" b="b"/>
              <a:pathLst>
                <a:path w="76835" h="92075">
                  <a:moveTo>
                    <a:pt x="0" y="0"/>
                  </a:moveTo>
                  <a:lnTo>
                    <a:pt x="0" y="91554"/>
                  </a:lnTo>
                  <a:lnTo>
                    <a:pt x="76288" y="45770"/>
                  </a:lnTo>
                  <a:lnTo>
                    <a:pt x="0" y="0"/>
                  </a:lnTo>
                  <a:close/>
                </a:path>
              </a:pathLst>
            </a:custGeom>
            <a:solidFill>
              <a:srgbClr val="58595B"/>
            </a:solidFill>
          </p:spPr>
          <p:txBody>
            <a:bodyPr wrap="square" lIns="0" tIns="0" rIns="0" bIns="0" rtlCol="0"/>
            <a:lstStyle/>
            <a:p>
              <a:endParaRPr/>
            </a:p>
          </p:txBody>
        </p:sp>
      </p:grpSp>
      <p:sp>
        <p:nvSpPr>
          <p:cNvPr id="38" name="object 38"/>
          <p:cNvSpPr/>
          <p:nvPr/>
        </p:nvSpPr>
        <p:spPr>
          <a:xfrm>
            <a:off x="341999" y="1619995"/>
            <a:ext cx="1458595" cy="216535"/>
          </a:xfrm>
          <a:custGeom>
            <a:avLst/>
            <a:gdLst/>
            <a:ahLst/>
            <a:cxnLst/>
            <a:rect l="l" t="t" r="r" b="b"/>
            <a:pathLst>
              <a:path w="1458595" h="216535">
                <a:moveTo>
                  <a:pt x="1457998" y="216001"/>
                </a:moveTo>
                <a:lnTo>
                  <a:pt x="0" y="216001"/>
                </a:lnTo>
                <a:lnTo>
                  <a:pt x="0" y="0"/>
                </a:lnTo>
                <a:lnTo>
                  <a:pt x="1457998" y="0"/>
                </a:lnTo>
                <a:lnTo>
                  <a:pt x="1457998" y="216001"/>
                </a:lnTo>
                <a:close/>
              </a:path>
            </a:pathLst>
          </a:custGeom>
          <a:ln w="12700">
            <a:solidFill>
              <a:srgbClr val="9ED29A"/>
            </a:solidFill>
          </a:ln>
        </p:spPr>
        <p:txBody>
          <a:bodyPr wrap="square" lIns="0" tIns="0" rIns="0" bIns="0" rtlCol="0"/>
          <a:lstStyle/>
          <a:p>
            <a:endParaRPr/>
          </a:p>
        </p:txBody>
      </p:sp>
      <p:sp>
        <p:nvSpPr>
          <p:cNvPr id="39" name="object 39"/>
          <p:cNvSpPr/>
          <p:nvPr/>
        </p:nvSpPr>
        <p:spPr>
          <a:xfrm>
            <a:off x="341995" y="1187999"/>
            <a:ext cx="4608195" cy="324485"/>
          </a:xfrm>
          <a:custGeom>
            <a:avLst/>
            <a:gdLst/>
            <a:ahLst/>
            <a:cxnLst/>
            <a:rect l="l" t="t" r="r" b="b"/>
            <a:pathLst>
              <a:path w="4608195" h="324484">
                <a:moveTo>
                  <a:pt x="4500003" y="0"/>
                </a:moveTo>
                <a:lnTo>
                  <a:pt x="0" y="0"/>
                </a:lnTo>
                <a:lnTo>
                  <a:pt x="0" y="324002"/>
                </a:lnTo>
                <a:lnTo>
                  <a:pt x="4500003" y="324002"/>
                </a:lnTo>
                <a:lnTo>
                  <a:pt x="4608004" y="162001"/>
                </a:lnTo>
                <a:lnTo>
                  <a:pt x="4500003" y="0"/>
                </a:lnTo>
                <a:close/>
              </a:path>
            </a:pathLst>
          </a:custGeom>
          <a:solidFill>
            <a:srgbClr val="CEEBEC"/>
          </a:solidFill>
        </p:spPr>
        <p:txBody>
          <a:bodyPr wrap="square" lIns="0" tIns="0" rIns="0" bIns="0" rtlCol="0"/>
          <a:lstStyle/>
          <a:p>
            <a:endParaRPr/>
          </a:p>
        </p:txBody>
      </p:sp>
      <p:sp>
        <p:nvSpPr>
          <p:cNvPr id="40" name="object 40"/>
          <p:cNvSpPr/>
          <p:nvPr/>
        </p:nvSpPr>
        <p:spPr>
          <a:xfrm>
            <a:off x="5724000" y="1187999"/>
            <a:ext cx="2124075" cy="324485"/>
          </a:xfrm>
          <a:custGeom>
            <a:avLst/>
            <a:gdLst/>
            <a:ahLst/>
            <a:cxnLst/>
            <a:rect l="l" t="t" r="r" b="b"/>
            <a:pathLst>
              <a:path w="2124075" h="324484">
                <a:moveTo>
                  <a:pt x="2015998" y="0"/>
                </a:moveTo>
                <a:lnTo>
                  <a:pt x="0" y="0"/>
                </a:lnTo>
                <a:lnTo>
                  <a:pt x="0" y="324002"/>
                </a:lnTo>
                <a:lnTo>
                  <a:pt x="2015998" y="324002"/>
                </a:lnTo>
                <a:lnTo>
                  <a:pt x="2123998" y="162001"/>
                </a:lnTo>
                <a:lnTo>
                  <a:pt x="2015998" y="0"/>
                </a:lnTo>
                <a:close/>
              </a:path>
            </a:pathLst>
          </a:custGeom>
          <a:solidFill>
            <a:srgbClr val="CEEBEC"/>
          </a:solidFill>
        </p:spPr>
        <p:txBody>
          <a:bodyPr wrap="square" lIns="0" tIns="0" rIns="0" bIns="0" rtlCol="0"/>
          <a:lstStyle/>
          <a:p>
            <a:endParaRPr/>
          </a:p>
        </p:txBody>
      </p:sp>
      <p:sp>
        <p:nvSpPr>
          <p:cNvPr id="41" name="object 41"/>
          <p:cNvSpPr/>
          <p:nvPr/>
        </p:nvSpPr>
        <p:spPr>
          <a:xfrm>
            <a:off x="5724000" y="882008"/>
            <a:ext cx="2124075" cy="252095"/>
          </a:xfrm>
          <a:custGeom>
            <a:avLst/>
            <a:gdLst/>
            <a:ahLst/>
            <a:cxnLst/>
            <a:rect l="l" t="t" r="r" b="b"/>
            <a:pathLst>
              <a:path w="2124075" h="252094">
                <a:moveTo>
                  <a:pt x="2015998" y="0"/>
                </a:moveTo>
                <a:lnTo>
                  <a:pt x="0" y="0"/>
                </a:lnTo>
                <a:lnTo>
                  <a:pt x="0" y="251993"/>
                </a:lnTo>
                <a:lnTo>
                  <a:pt x="2015998" y="251993"/>
                </a:lnTo>
                <a:lnTo>
                  <a:pt x="2123998" y="125996"/>
                </a:lnTo>
                <a:lnTo>
                  <a:pt x="2015998" y="0"/>
                </a:lnTo>
                <a:close/>
              </a:path>
            </a:pathLst>
          </a:custGeom>
          <a:solidFill>
            <a:srgbClr val="6F60AA"/>
          </a:solidFill>
        </p:spPr>
        <p:txBody>
          <a:bodyPr wrap="square" lIns="0" tIns="0" rIns="0" bIns="0" rtlCol="0"/>
          <a:lstStyle/>
          <a:p>
            <a:endParaRPr/>
          </a:p>
        </p:txBody>
      </p:sp>
      <p:sp>
        <p:nvSpPr>
          <p:cNvPr id="42" name="object 42"/>
          <p:cNvSpPr/>
          <p:nvPr/>
        </p:nvSpPr>
        <p:spPr>
          <a:xfrm>
            <a:off x="7992004" y="1187999"/>
            <a:ext cx="2304415" cy="324485"/>
          </a:xfrm>
          <a:custGeom>
            <a:avLst/>
            <a:gdLst/>
            <a:ahLst/>
            <a:cxnLst/>
            <a:rect l="l" t="t" r="r" b="b"/>
            <a:pathLst>
              <a:path w="2304415" h="324484">
                <a:moveTo>
                  <a:pt x="2195995" y="0"/>
                </a:moveTo>
                <a:lnTo>
                  <a:pt x="0" y="0"/>
                </a:lnTo>
                <a:lnTo>
                  <a:pt x="0" y="324002"/>
                </a:lnTo>
                <a:lnTo>
                  <a:pt x="2195995" y="324002"/>
                </a:lnTo>
                <a:lnTo>
                  <a:pt x="2303995" y="162001"/>
                </a:lnTo>
                <a:lnTo>
                  <a:pt x="2195995" y="0"/>
                </a:lnTo>
                <a:close/>
              </a:path>
            </a:pathLst>
          </a:custGeom>
          <a:solidFill>
            <a:srgbClr val="CEEBEC"/>
          </a:solidFill>
        </p:spPr>
        <p:txBody>
          <a:bodyPr wrap="square" lIns="0" tIns="0" rIns="0" bIns="0" rtlCol="0"/>
          <a:lstStyle/>
          <a:p>
            <a:endParaRPr/>
          </a:p>
        </p:txBody>
      </p:sp>
      <p:sp>
        <p:nvSpPr>
          <p:cNvPr id="43" name="object 43"/>
          <p:cNvSpPr/>
          <p:nvPr/>
        </p:nvSpPr>
        <p:spPr>
          <a:xfrm>
            <a:off x="7992004" y="882008"/>
            <a:ext cx="2304415" cy="252095"/>
          </a:xfrm>
          <a:custGeom>
            <a:avLst/>
            <a:gdLst/>
            <a:ahLst/>
            <a:cxnLst/>
            <a:rect l="l" t="t" r="r" b="b"/>
            <a:pathLst>
              <a:path w="2304415" h="252094">
                <a:moveTo>
                  <a:pt x="2195995" y="0"/>
                </a:moveTo>
                <a:lnTo>
                  <a:pt x="0" y="0"/>
                </a:lnTo>
                <a:lnTo>
                  <a:pt x="0" y="251993"/>
                </a:lnTo>
                <a:lnTo>
                  <a:pt x="2195995" y="251993"/>
                </a:lnTo>
                <a:lnTo>
                  <a:pt x="2303995" y="125996"/>
                </a:lnTo>
                <a:lnTo>
                  <a:pt x="2195995" y="0"/>
                </a:lnTo>
                <a:close/>
              </a:path>
            </a:pathLst>
          </a:custGeom>
          <a:solidFill>
            <a:srgbClr val="6F60AA"/>
          </a:solidFill>
        </p:spPr>
        <p:txBody>
          <a:bodyPr wrap="square" lIns="0" tIns="0" rIns="0" bIns="0" rtlCol="0"/>
          <a:lstStyle/>
          <a:p>
            <a:endParaRPr/>
          </a:p>
        </p:txBody>
      </p:sp>
      <p:sp>
        <p:nvSpPr>
          <p:cNvPr id="44" name="object 44"/>
          <p:cNvSpPr/>
          <p:nvPr/>
        </p:nvSpPr>
        <p:spPr>
          <a:xfrm>
            <a:off x="341995" y="882008"/>
            <a:ext cx="4608195" cy="252095"/>
          </a:xfrm>
          <a:custGeom>
            <a:avLst/>
            <a:gdLst/>
            <a:ahLst/>
            <a:cxnLst/>
            <a:rect l="l" t="t" r="r" b="b"/>
            <a:pathLst>
              <a:path w="4608195" h="252094">
                <a:moveTo>
                  <a:pt x="4500003" y="0"/>
                </a:moveTo>
                <a:lnTo>
                  <a:pt x="0" y="0"/>
                </a:lnTo>
                <a:lnTo>
                  <a:pt x="0" y="251993"/>
                </a:lnTo>
                <a:lnTo>
                  <a:pt x="4500003" y="251993"/>
                </a:lnTo>
                <a:lnTo>
                  <a:pt x="4608004" y="125996"/>
                </a:lnTo>
                <a:lnTo>
                  <a:pt x="4500003" y="0"/>
                </a:lnTo>
                <a:close/>
              </a:path>
            </a:pathLst>
          </a:custGeom>
          <a:solidFill>
            <a:srgbClr val="6F60AA"/>
          </a:solidFill>
        </p:spPr>
        <p:txBody>
          <a:bodyPr wrap="square" lIns="0" tIns="0" rIns="0" bIns="0" rtlCol="0"/>
          <a:lstStyle/>
          <a:p>
            <a:endParaRPr/>
          </a:p>
        </p:txBody>
      </p:sp>
      <p:grpSp>
        <p:nvGrpSpPr>
          <p:cNvPr id="45" name="object 45"/>
          <p:cNvGrpSpPr/>
          <p:nvPr/>
        </p:nvGrpSpPr>
        <p:grpSpPr>
          <a:xfrm>
            <a:off x="342004" y="6635652"/>
            <a:ext cx="9972040" cy="264795"/>
            <a:chOff x="342004" y="6635652"/>
            <a:chExt cx="9972040" cy="264795"/>
          </a:xfrm>
        </p:grpSpPr>
        <p:sp>
          <p:nvSpPr>
            <p:cNvPr id="46" name="object 46"/>
            <p:cNvSpPr/>
            <p:nvPr/>
          </p:nvSpPr>
          <p:spPr>
            <a:xfrm>
              <a:off x="342004" y="6641997"/>
              <a:ext cx="9972040" cy="252095"/>
            </a:xfrm>
            <a:custGeom>
              <a:avLst/>
              <a:gdLst/>
              <a:ahLst/>
              <a:cxnLst/>
              <a:rect l="l" t="t" r="r" b="b"/>
              <a:pathLst>
                <a:path w="9972040" h="252095">
                  <a:moveTo>
                    <a:pt x="9863963" y="0"/>
                  </a:moveTo>
                  <a:lnTo>
                    <a:pt x="0" y="0"/>
                  </a:lnTo>
                  <a:lnTo>
                    <a:pt x="0" y="252006"/>
                  </a:lnTo>
                  <a:lnTo>
                    <a:pt x="9863963" y="252006"/>
                  </a:lnTo>
                  <a:lnTo>
                    <a:pt x="9971989" y="126009"/>
                  </a:lnTo>
                  <a:lnTo>
                    <a:pt x="9863963" y="0"/>
                  </a:lnTo>
                  <a:close/>
                </a:path>
              </a:pathLst>
            </a:custGeom>
            <a:solidFill>
              <a:srgbClr val="B28ABF"/>
            </a:solidFill>
          </p:spPr>
          <p:txBody>
            <a:bodyPr wrap="square" lIns="0" tIns="0" rIns="0" bIns="0" rtlCol="0"/>
            <a:lstStyle/>
            <a:p>
              <a:endParaRPr/>
            </a:p>
          </p:txBody>
        </p:sp>
        <p:sp>
          <p:nvSpPr>
            <p:cNvPr id="47" name="object 47"/>
            <p:cNvSpPr/>
            <p:nvPr/>
          </p:nvSpPr>
          <p:spPr>
            <a:xfrm>
              <a:off x="6726812" y="6642002"/>
              <a:ext cx="108585" cy="252095"/>
            </a:xfrm>
            <a:custGeom>
              <a:avLst/>
              <a:gdLst/>
              <a:ahLst/>
              <a:cxnLst/>
              <a:rect l="l" t="t" r="r" b="b"/>
              <a:pathLst>
                <a:path w="108584" h="252095">
                  <a:moveTo>
                    <a:pt x="0" y="0"/>
                  </a:moveTo>
                  <a:lnTo>
                    <a:pt x="108000" y="125996"/>
                  </a:lnTo>
                  <a:lnTo>
                    <a:pt x="0" y="252006"/>
                  </a:lnTo>
                </a:path>
              </a:pathLst>
            </a:custGeom>
            <a:ln w="12700">
              <a:solidFill>
                <a:srgbClr val="FFFFFF"/>
              </a:solidFill>
            </a:ln>
          </p:spPr>
          <p:txBody>
            <a:bodyPr wrap="square" lIns="0" tIns="0" rIns="0" bIns="0" rtlCol="0"/>
            <a:lstStyle/>
            <a:p>
              <a:endParaRPr/>
            </a:p>
          </p:txBody>
        </p:sp>
        <p:sp>
          <p:nvSpPr>
            <p:cNvPr id="48" name="object 48"/>
            <p:cNvSpPr/>
            <p:nvPr/>
          </p:nvSpPr>
          <p:spPr>
            <a:xfrm>
              <a:off x="3791504" y="6642002"/>
              <a:ext cx="108585" cy="252095"/>
            </a:xfrm>
            <a:custGeom>
              <a:avLst/>
              <a:gdLst/>
              <a:ahLst/>
              <a:cxnLst/>
              <a:rect l="l" t="t" r="r" b="b"/>
              <a:pathLst>
                <a:path w="108585" h="252095">
                  <a:moveTo>
                    <a:pt x="0" y="0"/>
                  </a:moveTo>
                  <a:lnTo>
                    <a:pt x="108000" y="125996"/>
                  </a:lnTo>
                  <a:lnTo>
                    <a:pt x="0" y="252006"/>
                  </a:lnTo>
                </a:path>
              </a:pathLst>
            </a:custGeom>
            <a:ln w="12700">
              <a:solidFill>
                <a:srgbClr val="FFFFFF"/>
              </a:solidFill>
            </a:ln>
          </p:spPr>
          <p:txBody>
            <a:bodyPr wrap="square" lIns="0" tIns="0" rIns="0" bIns="0" rtlCol="0"/>
            <a:lstStyle/>
            <a:p>
              <a:endParaRPr/>
            </a:p>
          </p:txBody>
        </p:sp>
      </p:grpSp>
      <p:sp>
        <p:nvSpPr>
          <p:cNvPr id="49" name="object 49"/>
          <p:cNvSpPr/>
          <p:nvPr/>
        </p:nvSpPr>
        <p:spPr>
          <a:xfrm>
            <a:off x="2015999" y="1619995"/>
            <a:ext cx="1728470" cy="216535"/>
          </a:xfrm>
          <a:custGeom>
            <a:avLst/>
            <a:gdLst/>
            <a:ahLst/>
            <a:cxnLst/>
            <a:rect l="l" t="t" r="r" b="b"/>
            <a:pathLst>
              <a:path w="1728470" h="216535">
                <a:moveTo>
                  <a:pt x="1728000" y="216001"/>
                </a:moveTo>
                <a:lnTo>
                  <a:pt x="0" y="216001"/>
                </a:lnTo>
                <a:lnTo>
                  <a:pt x="0" y="0"/>
                </a:lnTo>
                <a:lnTo>
                  <a:pt x="1728000" y="0"/>
                </a:lnTo>
                <a:lnTo>
                  <a:pt x="1728000" y="216001"/>
                </a:lnTo>
                <a:close/>
              </a:path>
            </a:pathLst>
          </a:custGeom>
          <a:ln w="12700">
            <a:solidFill>
              <a:srgbClr val="9ED29A"/>
            </a:solidFill>
          </a:ln>
        </p:spPr>
        <p:txBody>
          <a:bodyPr wrap="square" lIns="0" tIns="0" rIns="0" bIns="0" rtlCol="0"/>
          <a:lstStyle/>
          <a:p>
            <a:endParaRPr/>
          </a:p>
        </p:txBody>
      </p:sp>
      <p:sp>
        <p:nvSpPr>
          <p:cNvPr id="50" name="object 50"/>
          <p:cNvSpPr/>
          <p:nvPr/>
        </p:nvSpPr>
        <p:spPr>
          <a:xfrm>
            <a:off x="3960000" y="1619995"/>
            <a:ext cx="1008380" cy="216535"/>
          </a:xfrm>
          <a:custGeom>
            <a:avLst/>
            <a:gdLst/>
            <a:ahLst/>
            <a:cxnLst/>
            <a:rect l="l" t="t" r="r" b="b"/>
            <a:pathLst>
              <a:path w="1008379" h="216535">
                <a:moveTo>
                  <a:pt x="1007999" y="216001"/>
                </a:moveTo>
                <a:lnTo>
                  <a:pt x="0" y="216001"/>
                </a:lnTo>
                <a:lnTo>
                  <a:pt x="0" y="0"/>
                </a:lnTo>
                <a:lnTo>
                  <a:pt x="1007999" y="0"/>
                </a:lnTo>
                <a:lnTo>
                  <a:pt x="1007999" y="216001"/>
                </a:lnTo>
                <a:close/>
              </a:path>
            </a:pathLst>
          </a:custGeom>
          <a:ln w="12700">
            <a:solidFill>
              <a:srgbClr val="9ED29A"/>
            </a:solidFill>
          </a:ln>
        </p:spPr>
        <p:txBody>
          <a:bodyPr wrap="square" lIns="0" tIns="0" rIns="0" bIns="0" rtlCol="0"/>
          <a:lstStyle/>
          <a:p>
            <a:endParaRPr/>
          </a:p>
        </p:txBody>
      </p:sp>
      <p:sp>
        <p:nvSpPr>
          <p:cNvPr id="51" name="object 51"/>
          <p:cNvSpPr/>
          <p:nvPr/>
        </p:nvSpPr>
        <p:spPr>
          <a:xfrm>
            <a:off x="5724004" y="1619995"/>
            <a:ext cx="2124075" cy="216535"/>
          </a:xfrm>
          <a:custGeom>
            <a:avLst/>
            <a:gdLst/>
            <a:ahLst/>
            <a:cxnLst/>
            <a:rect l="l" t="t" r="r" b="b"/>
            <a:pathLst>
              <a:path w="2124075" h="216535">
                <a:moveTo>
                  <a:pt x="2123998" y="216001"/>
                </a:moveTo>
                <a:lnTo>
                  <a:pt x="0" y="216001"/>
                </a:lnTo>
                <a:lnTo>
                  <a:pt x="0" y="0"/>
                </a:lnTo>
                <a:lnTo>
                  <a:pt x="2123998" y="0"/>
                </a:lnTo>
                <a:lnTo>
                  <a:pt x="2123998" y="216001"/>
                </a:lnTo>
                <a:close/>
              </a:path>
            </a:pathLst>
          </a:custGeom>
          <a:ln w="12700">
            <a:solidFill>
              <a:srgbClr val="9ED29A"/>
            </a:solidFill>
          </a:ln>
        </p:spPr>
        <p:txBody>
          <a:bodyPr wrap="square" lIns="0" tIns="0" rIns="0" bIns="0" rtlCol="0"/>
          <a:lstStyle/>
          <a:p>
            <a:endParaRPr/>
          </a:p>
        </p:txBody>
      </p:sp>
      <p:sp>
        <p:nvSpPr>
          <p:cNvPr id="52" name="object 52"/>
          <p:cNvSpPr/>
          <p:nvPr/>
        </p:nvSpPr>
        <p:spPr>
          <a:xfrm>
            <a:off x="7991996" y="1619995"/>
            <a:ext cx="2322195" cy="216535"/>
          </a:xfrm>
          <a:custGeom>
            <a:avLst/>
            <a:gdLst/>
            <a:ahLst/>
            <a:cxnLst/>
            <a:rect l="l" t="t" r="r" b="b"/>
            <a:pathLst>
              <a:path w="2322195" h="216535">
                <a:moveTo>
                  <a:pt x="2322004" y="216001"/>
                </a:moveTo>
                <a:lnTo>
                  <a:pt x="0" y="216001"/>
                </a:lnTo>
                <a:lnTo>
                  <a:pt x="0" y="0"/>
                </a:lnTo>
                <a:lnTo>
                  <a:pt x="2322004" y="0"/>
                </a:lnTo>
                <a:lnTo>
                  <a:pt x="2322004" y="216001"/>
                </a:lnTo>
                <a:close/>
              </a:path>
            </a:pathLst>
          </a:custGeom>
          <a:ln w="12700">
            <a:solidFill>
              <a:srgbClr val="9ED29A"/>
            </a:solidFill>
          </a:ln>
        </p:spPr>
        <p:txBody>
          <a:bodyPr wrap="square" lIns="0" tIns="0" rIns="0" bIns="0" rtlCol="0"/>
          <a:lstStyle/>
          <a:p>
            <a:endParaRPr/>
          </a:p>
        </p:txBody>
      </p:sp>
      <p:sp>
        <p:nvSpPr>
          <p:cNvPr id="53" name="object 53"/>
          <p:cNvSpPr txBox="1"/>
          <p:nvPr/>
        </p:nvSpPr>
        <p:spPr>
          <a:xfrm>
            <a:off x="473298" y="898499"/>
            <a:ext cx="520700" cy="223520"/>
          </a:xfrm>
          <a:prstGeom prst="rect">
            <a:avLst/>
          </a:prstGeom>
        </p:spPr>
        <p:txBody>
          <a:bodyPr vert="horz" wrap="square" lIns="0" tIns="12700" rIns="0" bIns="0" rtlCol="0">
            <a:spAutoFit/>
          </a:bodyPr>
          <a:lstStyle/>
          <a:p>
            <a:pPr marL="12700">
              <a:lnSpc>
                <a:spcPct val="100000"/>
              </a:lnSpc>
              <a:spcBef>
                <a:spcPts val="100"/>
              </a:spcBef>
            </a:pPr>
            <a:r>
              <a:rPr sz="1300" b="1" spc="-20" dirty="0">
                <a:solidFill>
                  <a:srgbClr val="FFFFFF"/>
                </a:solidFill>
                <a:latin typeface="Microsoft JhengHei"/>
                <a:cs typeface="Microsoft JhengHei"/>
              </a:rPr>
              <a:t>入院中</a:t>
            </a:r>
            <a:endParaRPr sz="1300">
              <a:latin typeface="Microsoft JhengHei"/>
              <a:cs typeface="Microsoft JhengHei"/>
            </a:endParaRPr>
          </a:p>
        </p:txBody>
      </p:sp>
      <p:sp>
        <p:nvSpPr>
          <p:cNvPr id="54" name="object 54"/>
          <p:cNvSpPr txBox="1"/>
          <p:nvPr/>
        </p:nvSpPr>
        <p:spPr>
          <a:xfrm>
            <a:off x="335649" y="1613645"/>
            <a:ext cx="1471295" cy="189154"/>
          </a:xfrm>
          <a:prstGeom prst="rect">
            <a:avLst/>
          </a:prstGeom>
          <a:solidFill>
            <a:srgbClr val="9ED29A"/>
          </a:solidFill>
        </p:spPr>
        <p:txBody>
          <a:bodyPr vert="horz" wrap="square" lIns="0" tIns="34925" rIns="0" bIns="0" rtlCol="0">
            <a:spAutoFit/>
          </a:bodyPr>
          <a:lstStyle/>
          <a:p>
            <a:pPr marR="52069" algn="ctr">
              <a:lnSpc>
                <a:spcPct val="100000"/>
              </a:lnSpc>
              <a:spcBef>
                <a:spcPts val="275"/>
              </a:spcBef>
            </a:pPr>
            <a:r>
              <a:rPr sz="1000" b="1" spc="-20" dirty="0">
                <a:solidFill>
                  <a:srgbClr val="231F20"/>
                </a:solidFill>
                <a:latin typeface="Arial" panose="020B0604020202020204" pitchFamily="34" charset="0"/>
                <a:cs typeface="Arial" panose="020B0604020202020204" pitchFamily="34" charset="0"/>
              </a:rPr>
              <a:t>入院時</a:t>
            </a:r>
            <a:endParaRPr sz="1000">
              <a:latin typeface="Arial" panose="020B0604020202020204" pitchFamily="34" charset="0"/>
              <a:cs typeface="Arial" panose="020B0604020202020204" pitchFamily="34" charset="0"/>
            </a:endParaRPr>
          </a:p>
        </p:txBody>
      </p:sp>
      <p:sp>
        <p:nvSpPr>
          <p:cNvPr id="55" name="object 55"/>
          <p:cNvSpPr txBox="1"/>
          <p:nvPr/>
        </p:nvSpPr>
        <p:spPr>
          <a:xfrm>
            <a:off x="341999" y="1908006"/>
            <a:ext cx="1458595" cy="2412365"/>
          </a:xfrm>
          <a:prstGeom prst="rect">
            <a:avLst/>
          </a:prstGeom>
          <a:solidFill>
            <a:srgbClr val="DAF0F0"/>
          </a:solidFill>
          <a:ln w="12700">
            <a:solidFill>
              <a:srgbClr val="88BECF"/>
            </a:solidFill>
          </a:ln>
        </p:spPr>
        <p:txBody>
          <a:bodyPr vert="horz" wrap="square" lIns="0" tIns="144145" rIns="0" bIns="0" rtlCol="0">
            <a:spAutoFit/>
          </a:bodyPr>
          <a:lstStyle/>
          <a:p>
            <a:pPr marL="89535">
              <a:lnSpc>
                <a:spcPct val="100000"/>
              </a:lnSpc>
              <a:spcBef>
                <a:spcPts val="1135"/>
              </a:spcBef>
            </a:pPr>
            <a:r>
              <a:rPr sz="1100" b="1" spc="-10" dirty="0">
                <a:solidFill>
                  <a:srgbClr val="231F20"/>
                </a:solidFill>
                <a:latin typeface="Microsoft JhengHei"/>
                <a:cs typeface="Microsoft JhengHei"/>
              </a:rPr>
              <a:t>入院時より、</a:t>
            </a:r>
            <a:endParaRPr sz="1100">
              <a:latin typeface="Microsoft JhengHei"/>
              <a:cs typeface="Microsoft JhengHei"/>
            </a:endParaRPr>
          </a:p>
          <a:p>
            <a:pPr marL="89535" marR="102870">
              <a:lnSpc>
                <a:spcPct val="107300"/>
              </a:lnSpc>
            </a:pPr>
            <a:r>
              <a:rPr sz="1100" b="1" spc="-10" dirty="0">
                <a:solidFill>
                  <a:srgbClr val="231F20"/>
                </a:solidFill>
                <a:latin typeface="Microsoft JhengHei"/>
                <a:cs typeface="Microsoft JhengHei"/>
              </a:rPr>
              <a:t>ストロングスタチン高用量を開始</a:t>
            </a:r>
            <a:endParaRPr sz="1100">
              <a:latin typeface="Microsoft JhengHei"/>
              <a:cs typeface="Microsoft JhengHei"/>
            </a:endParaRPr>
          </a:p>
          <a:p>
            <a:pPr marL="89535" marR="93980" algn="just">
              <a:lnSpc>
                <a:spcPct val="105700"/>
              </a:lnSpc>
              <a:spcBef>
                <a:spcPts val="1180"/>
              </a:spcBef>
            </a:pPr>
            <a:r>
              <a:rPr sz="900" spc="65" dirty="0">
                <a:solidFill>
                  <a:srgbClr val="231F20"/>
                </a:solidFill>
                <a:latin typeface="BIZ UDPゴシック"/>
                <a:cs typeface="BIZ UDPゴシック"/>
              </a:rPr>
              <a:t>アトルバスタチン </a:t>
            </a:r>
            <a:r>
              <a:rPr sz="950" spc="-20" dirty="0">
                <a:solidFill>
                  <a:srgbClr val="231F20"/>
                </a:solidFill>
                <a:latin typeface="Arial"/>
                <a:cs typeface="Arial"/>
              </a:rPr>
              <a:t>20mg</a:t>
            </a:r>
            <a:r>
              <a:rPr sz="900" spc="110" dirty="0">
                <a:solidFill>
                  <a:srgbClr val="231F20"/>
                </a:solidFill>
                <a:latin typeface="BIZ UDPゴシック"/>
                <a:cs typeface="BIZ UDPゴシック"/>
              </a:rPr>
              <a:t>ロスバスタチン </a:t>
            </a:r>
            <a:r>
              <a:rPr sz="950" spc="-30" dirty="0">
                <a:solidFill>
                  <a:srgbClr val="231F20"/>
                </a:solidFill>
                <a:latin typeface="Arial"/>
                <a:cs typeface="Arial"/>
              </a:rPr>
              <a:t>10mg</a:t>
            </a:r>
            <a:r>
              <a:rPr sz="900" spc="140" dirty="0">
                <a:solidFill>
                  <a:srgbClr val="231F20"/>
                </a:solidFill>
                <a:latin typeface="BIZ UDPゴシック"/>
                <a:cs typeface="BIZ UDPゴシック"/>
              </a:rPr>
              <a:t>ピタバスタチン   </a:t>
            </a:r>
            <a:r>
              <a:rPr sz="950" spc="-30" dirty="0">
                <a:solidFill>
                  <a:srgbClr val="231F20"/>
                </a:solidFill>
                <a:latin typeface="Arial"/>
                <a:cs typeface="Arial"/>
              </a:rPr>
              <a:t>4mg</a:t>
            </a:r>
            <a:endParaRPr sz="950">
              <a:latin typeface="Arial"/>
              <a:cs typeface="Arial"/>
            </a:endParaRPr>
          </a:p>
          <a:p>
            <a:pPr>
              <a:lnSpc>
                <a:spcPct val="100000"/>
              </a:lnSpc>
              <a:spcBef>
                <a:spcPts val="235"/>
              </a:spcBef>
            </a:pPr>
            <a:endParaRPr sz="900">
              <a:latin typeface="Arial"/>
              <a:cs typeface="Arial"/>
            </a:endParaRPr>
          </a:p>
          <a:p>
            <a:pPr marL="89535">
              <a:lnSpc>
                <a:spcPct val="100000"/>
              </a:lnSpc>
            </a:pPr>
            <a:r>
              <a:rPr sz="950" dirty="0">
                <a:solidFill>
                  <a:srgbClr val="231F20"/>
                </a:solidFill>
                <a:latin typeface="Arial"/>
                <a:cs typeface="Arial"/>
              </a:rPr>
              <a:t>FH</a:t>
            </a:r>
            <a:r>
              <a:rPr sz="900" spc="-25" dirty="0">
                <a:solidFill>
                  <a:srgbClr val="231F20"/>
                </a:solidFill>
                <a:latin typeface="BIZ UDPゴシック"/>
                <a:cs typeface="BIZ UDPゴシック"/>
              </a:rPr>
              <a:t>用量</a:t>
            </a:r>
            <a:endParaRPr sz="900">
              <a:latin typeface="BIZ UDPゴシック"/>
              <a:cs typeface="BIZ UDPゴシック"/>
            </a:endParaRPr>
          </a:p>
          <a:p>
            <a:pPr marL="89535" algn="just">
              <a:lnSpc>
                <a:spcPct val="100000"/>
              </a:lnSpc>
              <a:spcBef>
                <a:spcPts val="65"/>
              </a:spcBef>
            </a:pPr>
            <a:r>
              <a:rPr sz="900" spc="80" dirty="0">
                <a:solidFill>
                  <a:srgbClr val="231F20"/>
                </a:solidFill>
                <a:latin typeface="BIZ UDPゴシック"/>
                <a:cs typeface="BIZ UDPゴシック"/>
              </a:rPr>
              <a:t>アトルバスタチン </a:t>
            </a:r>
            <a:r>
              <a:rPr sz="950" spc="-20" dirty="0">
                <a:solidFill>
                  <a:srgbClr val="231F20"/>
                </a:solidFill>
                <a:latin typeface="Arial"/>
                <a:cs typeface="Arial"/>
              </a:rPr>
              <a:t>40mg</a:t>
            </a:r>
            <a:endParaRPr sz="950">
              <a:latin typeface="Arial"/>
              <a:cs typeface="Arial"/>
            </a:endParaRPr>
          </a:p>
          <a:p>
            <a:pPr marL="89535" algn="just">
              <a:lnSpc>
                <a:spcPct val="100000"/>
              </a:lnSpc>
              <a:spcBef>
                <a:spcPts val="65"/>
              </a:spcBef>
            </a:pPr>
            <a:r>
              <a:rPr sz="900" spc="130" dirty="0">
                <a:solidFill>
                  <a:srgbClr val="231F20"/>
                </a:solidFill>
                <a:latin typeface="BIZ UDPゴシック"/>
                <a:cs typeface="BIZ UDPゴシック"/>
              </a:rPr>
              <a:t>ロスバスタチン  </a:t>
            </a:r>
            <a:r>
              <a:rPr sz="950" spc="-20" dirty="0">
                <a:solidFill>
                  <a:srgbClr val="231F20"/>
                </a:solidFill>
                <a:latin typeface="Arial"/>
                <a:cs typeface="Arial"/>
              </a:rPr>
              <a:t>20mg</a:t>
            </a:r>
            <a:endParaRPr sz="950">
              <a:latin typeface="Arial"/>
              <a:cs typeface="Arial"/>
            </a:endParaRPr>
          </a:p>
        </p:txBody>
      </p:sp>
      <p:sp>
        <p:nvSpPr>
          <p:cNvPr id="56" name="object 56"/>
          <p:cNvSpPr txBox="1"/>
          <p:nvPr/>
        </p:nvSpPr>
        <p:spPr>
          <a:xfrm>
            <a:off x="341999" y="4463995"/>
            <a:ext cx="4626610" cy="2052320"/>
          </a:xfrm>
          <a:prstGeom prst="rect">
            <a:avLst/>
          </a:prstGeom>
          <a:solidFill>
            <a:srgbClr val="DAF0F0"/>
          </a:solidFill>
          <a:ln w="12700">
            <a:solidFill>
              <a:srgbClr val="88BECF"/>
            </a:solidFill>
          </a:ln>
        </p:spPr>
        <p:txBody>
          <a:bodyPr vert="horz" wrap="square" lIns="0" tIns="71755" rIns="0" bIns="0" rtlCol="0">
            <a:spAutoFit/>
          </a:bodyPr>
          <a:lstStyle/>
          <a:p>
            <a:pPr marL="89535">
              <a:lnSpc>
                <a:spcPct val="100000"/>
              </a:lnSpc>
              <a:spcBef>
                <a:spcPts val="565"/>
              </a:spcBef>
            </a:pPr>
            <a:r>
              <a:rPr sz="1200" b="1" spc="-10" dirty="0">
                <a:solidFill>
                  <a:srgbClr val="231F20"/>
                </a:solidFill>
                <a:latin typeface="Microsoft JhengHei"/>
                <a:cs typeface="Microsoft JhengHei"/>
              </a:rPr>
              <a:t>初診時の確認事項</a:t>
            </a:r>
            <a:endParaRPr sz="1200">
              <a:latin typeface="Microsoft JhengHei"/>
              <a:cs typeface="Microsoft JhengHei"/>
            </a:endParaRPr>
          </a:p>
          <a:p>
            <a:pPr marL="197485">
              <a:lnSpc>
                <a:spcPct val="100000"/>
              </a:lnSpc>
              <a:spcBef>
                <a:spcPts val="610"/>
              </a:spcBef>
            </a:pPr>
            <a:r>
              <a:rPr sz="950" b="1" u="sng" spc="-150" dirty="0">
                <a:solidFill>
                  <a:srgbClr val="231F20"/>
                </a:solidFill>
                <a:uFill>
                  <a:solidFill>
                    <a:srgbClr val="231F20"/>
                  </a:solidFill>
                </a:uFill>
                <a:latin typeface="Arial"/>
                <a:cs typeface="Arial"/>
              </a:rPr>
              <a:t>FH</a:t>
            </a:r>
            <a:r>
              <a:rPr sz="900" b="1" u="sng" spc="-150" dirty="0">
                <a:solidFill>
                  <a:srgbClr val="231F20"/>
                </a:solidFill>
                <a:uFill>
                  <a:solidFill>
                    <a:srgbClr val="231F20"/>
                  </a:solidFill>
                </a:uFill>
                <a:latin typeface="Microsoft JhengHei"/>
                <a:cs typeface="Microsoft JhengHei"/>
              </a:rPr>
              <a:t>（</a:t>
            </a:r>
            <a:r>
              <a:rPr sz="900" b="1" u="sng" dirty="0">
                <a:solidFill>
                  <a:srgbClr val="231F20"/>
                </a:solidFill>
                <a:uFill>
                  <a:solidFill>
                    <a:srgbClr val="231F20"/>
                  </a:solidFill>
                </a:uFill>
                <a:latin typeface="Microsoft JhengHei"/>
                <a:cs typeface="Microsoft JhengHei"/>
              </a:rPr>
              <a:t>家族性高コレステロール血症</a:t>
            </a:r>
            <a:r>
              <a:rPr sz="900" b="1" u="sng" spc="-450" dirty="0">
                <a:solidFill>
                  <a:srgbClr val="231F20"/>
                </a:solidFill>
                <a:uFill>
                  <a:solidFill>
                    <a:srgbClr val="231F20"/>
                  </a:solidFill>
                </a:uFill>
                <a:latin typeface="Microsoft JhengHei"/>
                <a:cs typeface="Microsoft JhengHei"/>
              </a:rPr>
              <a:t>）</a:t>
            </a:r>
            <a:r>
              <a:rPr sz="900" u="none" spc="35" dirty="0">
                <a:solidFill>
                  <a:srgbClr val="231F20"/>
                </a:solidFill>
                <a:latin typeface="BIZ UDPゴシック"/>
                <a:cs typeface="BIZ UDPゴシック"/>
              </a:rPr>
              <a:t>のスクリーニング検査</a:t>
            </a:r>
            <a:endParaRPr sz="900">
              <a:latin typeface="BIZ UDPゴシック"/>
              <a:cs typeface="BIZ UDPゴシック"/>
            </a:endParaRPr>
          </a:p>
          <a:p>
            <a:pPr marL="311785">
              <a:lnSpc>
                <a:spcPct val="100000"/>
              </a:lnSpc>
              <a:spcBef>
                <a:spcPts val="360"/>
              </a:spcBef>
              <a:tabLst>
                <a:tab pos="1234440" algn="l"/>
              </a:tabLst>
            </a:pPr>
            <a:r>
              <a:rPr sz="900" dirty="0">
                <a:solidFill>
                  <a:srgbClr val="231F20"/>
                </a:solidFill>
                <a:latin typeface="BIZ UDPゴシック"/>
                <a:cs typeface="BIZ UDPゴシック"/>
              </a:rPr>
              <a:t>□</a:t>
            </a:r>
            <a:r>
              <a:rPr sz="950" dirty="0">
                <a:solidFill>
                  <a:srgbClr val="231F20"/>
                </a:solidFill>
                <a:latin typeface="Arial"/>
                <a:cs typeface="Arial"/>
              </a:rPr>
              <a:t>LDL-</a:t>
            </a:r>
            <a:r>
              <a:rPr sz="950" spc="-50" dirty="0">
                <a:solidFill>
                  <a:srgbClr val="231F20"/>
                </a:solidFill>
                <a:latin typeface="Arial"/>
                <a:cs typeface="Arial"/>
              </a:rPr>
              <a:t>C</a:t>
            </a:r>
            <a:r>
              <a:rPr sz="950" dirty="0">
                <a:solidFill>
                  <a:srgbClr val="231F20"/>
                </a:solidFill>
                <a:latin typeface="Arial"/>
                <a:cs typeface="Arial"/>
              </a:rPr>
              <a:t>	</a:t>
            </a:r>
            <a:r>
              <a:rPr sz="900" spc="245" dirty="0">
                <a:solidFill>
                  <a:srgbClr val="231F20"/>
                </a:solidFill>
                <a:latin typeface="BIZ UDPゴシック"/>
                <a:cs typeface="BIZ UDPゴシック"/>
              </a:rPr>
              <a:t>：≧</a:t>
            </a:r>
            <a:r>
              <a:rPr sz="900" spc="-35" dirty="0">
                <a:solidFill>
                  <a:srgbClr val="231F20"/>
                </a:solidFill>
                <a:latin typeface="BIZ UDPゴシック"/>
                <a:cs typeface="BIZ UDPゴシック"/>
              </a:rPr>
              <a:t> </a:t>
            </a:r>
            <a:r>
              <a:rPr sz="950" spc="-10" dirty="0">
                <a:solidFill>
                  <a:srgbClr val="231F20"/>
                </a:solidFill>
                <a:latin typeface="Arial"/>
                <a:cs typeface="Arial"/>
              </a:rPr>
              <a:t>180mg/dL</a:t>
            </a:r>
            <a:endParaRPr sz="950">
              <a:latin typeface="Arial"/>
              <a:cs typeface="Arial"/>
            </a:endParaRPr>
          </a:p>
          <a:p>
            <a:pPr marL="311785">
              <a:lnSpc>
                <a:spcPct val="100000"/>
              </a:lnSpc>
              <a:spcBef>
                <a:spcPts val="160"/>
              </a:spcBef>
            </a:pPr>
            <a:r>
              <a:rPr sz="900" spc="35" dirty="0">
                <a:solidFill>
                  <a:srgbClr val="231F20"/>
                </a:solidFill>
                <a:latin typeface="BIZ UDPゴシック"/>
                <a:cs typeface="BIZ UDPゴシック"/>
              </a:rPr>
              <a:t>□アキレス腱肥厚：</a:t>
            </a:r>
            <a:r>
              <a:rPr sz="950" spc="245" dirty="0">
                <a:solidFill>
                  <a:srgbClr val="231F20"/>
                </a:solidFill>
                <a:latin typeface="Arial"/>
                <a:cs typeface="Arial"/>
              </a:rPr>
              <a:t>X</a:t>
            </a:r>
            <a:r>
              <a:rPr sz="900" spc="200" dirty="0">
                <a:solidFill>
                  <a:srgbClr val="231F20"/>
                </a:solidFill>
                <a:latin typeface="BIZ UDPゴシック"/>
                <a:cs typeface="BIZ UDPゴシック"/>
              </a:rPr>
              <a:t>線 </a:t>
            </a:r>
            <a:r>
              <a:rPr sz="900" spc="90" dirty="0">
                <a:solidFill>
                  <a:srgbClr val="231F20"/>
                </a:solidFill>
                <a:latin typeface="BIZ UDPゴシック"/>
                <a:cs typeface="BIZ UDPゴシック"/>
              </a:rPr>
              <a:t>（</a:t>
            </a:r>
            <a:r>
              <a:rPr sz="900" spc="130" dirty="0">
                <a:solidFill>
                  <a:srgbClr val="231F20"/>
                </a:solidFill>
                <a:latin typeface="BIZ UDPゴシック"/>
                <a:cs typeface="BIZ UDPゴシック"/>
              </a:rPr>
              <a:t>男性 </a:t>
            </a:r>
            <a:r>
              <a:rPr sz="950" spc="-30" dirty="0">
                <a:solidFill>
                  <a:srgbClr val="231F20"/>
                </a:solidFill>
                <a:latin typeface="Arial"/>
                <a:cs typeface="Arial"/>
              </a:rPr>
              <a:t>8.0mm</a:t>
            </a:r>
            <a:r>
              <a:rPr sz="900" spc="-15" dirty="0">
                <a:solidFill>
                  <a:srgbClr val="231F20"/>
                </a:solidFill>
                <a:latin typeface="BIZ UDPゴシック"/>
                <a:cs typeface="BIZ UDPゴシック"/>
              </a:rPr>
              <a:t>、女性 </a:t>
            </a:r>
            <a:r>
              <a:rPr sz="950" spc="45" dirty="0">
                <a:solidFill>
                  <a:srgbClr val="231F20"/>
                </a:solidFill>
                <a:latin typeface="Arial"/>
                <a:cs typeface="Arial"/>
              </a:rPr>
              <a:t>7.5mm</a:t>
            </a:r>
            <a:r>
              <a:rPr sz="900" spc="45" dirty="0">
                <a:solidFill>
                  <a:srgbClr val="231F20"/>
                </a:solidFill>
                <a:latin typeface="BIZ UDPゴシック"/>
                <a:cs typeface="BIZ UDPゴシック"/>
              </a:rPr>
              <a:t>）</a:t>
            </a:r>
            <a:endParaRPr sz="900">
              <a:latin typeface="BIZ UDPゴシック"/>
              <a:cs typeface="BIZ UDPゴシック"/>
            </a:endParaRPr>
          </a:p>
          <a:p>
            <a:pPr marR="125095" algn="ctr">
              <a:lnSpc>
                <a:spcPct val="100000"/>
              </a:lnSpc>
              <a:spcBef>
                <a:spcPts val="160"/>
              </a:spcBef>
            </a:pPr>
            <a:r>
              <a:rPr sz="900" spc="-150" dirty="0">
                <a:solidFill>
                  <a:srgbClr val="231F20"/>
                </a:solidFill>
                <a:latin typeface="BIZ UDPゴシック"/>
                <a:cs typeface="BIZ UDPゴシック"/>
              </a:rPr>
              <a:t>超音波</a:t>
            </a:r>
            <a:r>
              <a:rPr sz="900" spc="450" dirty="0">
                <a:solidFill>
                  <a:srgbClr val="231F20"/>
                </a:solidFill>
                <a:latin typeface="BIZ UDPゴシック"/>
                <a:cs typeface="BIZ UDPゴシック"/>
              </a:rPr>
              <a:t>（</a:t>
            </a:r>
            <a:r>
              <a:rPr sz="900" spc="-5" dirty="0">
                <a:solidFill>
                  <a:srgbClr val="231F20"/>
                </a:solidFill>
                <a:latin typeface="BIZ UDPゴシック"/>
                <a:cs typeface="BIZ UDPゴシック"/>
              </a:rPr>
              <a:t>男性 </a:t>
            </a:r>
            <a:r>
              <a:rPr sz="950" spc="-30" dirty="0">
                <a:solidFill>
                  <a:srgbClr val="231F20"/>
                </a:solidFill>
                <a:latin typeface="Arial"/>
                <a:cs typeface="Arial"/>
              </a:rPr>
              <a:t>6.0mm</a:t>
            </a:r>
            <a:r>
              <a:rPr sz="900" spc="-30" dirty="0">
                <a:solidFill>
                  <a:srgbClr val="231F20"/>
                </a:solidFill>
                <a:latin typeface="BIZ UDPゴシック"/>
                <a:cs typeface="BIZ UDPゴシック"/>
              </a:rPr>
              <a:t>、女性 </a:t>
            </a:r>
            <a:r>
              <a:rPr sz="950" spc="45" dirty="0">
                <a:solidFill>
                  <a:srgbClr val="231F20"/>
                </a:solidFill>
                <a:latin typeface="Arial"/>
                <a:cs typeface="Arial"/>
              </a:rPr>
              <a:t>5.5mm</a:t>
            </a:r>
            <a:r>
              <a:rPr sz="900" spc="45" dirty="0">
                <a:solidFill>
                  <a:srgbClr val="231F20"/>
                </a:solidFill>
                <a:latin typeface="BIZ UDPゴシック"/>
                <a:cs typeface="BIZ UDPゴシック"/>
              </a:rPr>
              <a:t>）</a:t>
            </a:r>
            <a:endParaRPr sz="900">
              <a:latin typeface="BIZ UDPゴシック"/>
              <a:cs typeface="BIZ UDPゴシック"/>
            </a:endParaRPr>
          </a:p>
          <a:p>
            <a:pPr marL="311785">
              <a:lnSpc>
                <a:spcPct val="100000"/>
              </a:lnSpc>
              <a:spcBef>
                <a:spcPts val="190"/>
              </a:spcBef>
            </a:pPr>
            <a:r>
              <a:rPr sz="900" spc="-15" dirty="0">
                <a:solidFill>
                  <a:srgbClr val="231F20"/>
                </a:solidFill>
                <a:latin typeface="BIZ UDPゴシック"/>
                <a:cs typeface="BIZ UDPゴシック"/>
              </a:rPr>
              <a:t>□家族歴</a:t>
            </a:r>
            <a:endParaRPr sz="900">
              <a:latin typeface="BIZ UDPゴシック"/>
              <a:cs typeface="BIZ UDPゴシック"/>
            </a:endParaRPr>
          </a:p>
          <a:p>
            <a:pPr marL="89535">
              <a:lnSpc>
                <a:spcPct val="100000"/>
              </a:lnSpc>
              <a:spcBef>
                <a:spcPts val="800"/>
              </a:spcBef>
            </a:pPr>
            <a:r>
              <a:rPr sz="1200" b="1" spc="-25" dirty="0">
                <a:solidFill>
                  <a:srgbClr val="231F20"/>
                </a:solidFill>
                <a:latin typeface="Microsoft JhengHei"/>
                <a:cs typeface="Microsoft JhengHei"/>
              </a:rPr>
              <a:t>フォロー時の注意事項</a:t>
            </a:r>
            <a:endParaRPr sz="1200">
              <a:latin typeface="Microsoft JhengHei"/>
              <a:cs typeface="Microsoft JhengHei"/>
            </a:endParaRPr>
          </a:p>
          <a:p>
            <a:pPr marL="197485">
              <a:lnSpc>
                <a:spcPct val="100000"/>
              </a:lnSpc>
              <a:spcBef>
                <a:spcPts val="330"/>
              </a:spcBef>
            </a:pPr>
            <a:r>
              <a:rPr sz="950" dirty="0">
                <a:solidFill>
                  <a:srgbClr val="231F20"/>
                </a:solidFill>
                <a:latin typeface="Arial"/>
                <a:cs typeface="Arial"/>
              </a:rPr>
              <a:t>LH</a:t>
            </a:r>
            <a:r>
              <a:rPr sz="900" spc="-160" dirty="0">
                <a:solidFill>
                  <a:srgbClr val="231F20"/>
                </a:solidFill>
                <a:latin typeface="BIZ UDPゴシック"/>
                <a:cs typeface="BIZ UDPゴシック"/>
              </a:rPr>
              <a:t>比</a:t>
            </a:r>
            <a:r>
              <a:rPr sz="900" dirty="0">
                <a:solidFill>
                  <a:srgbClr val="231F20"/>
                </a:solidFill>
                <a:latin typeface="BIZ UDPゴシック"/>
                <a:cs typeface="BIZ UDPゴシック"/>
              </a:rPr>
              <a:t>（</a:t>
            </a:r>
            <a:r>
              <a:rPr sz="950" dirty="0">
                <a:solidFill>
                  <a:srgbClr val="231F20"/>
                </a:solidFill>
                <a:latin typeface="Arial"/>
                <a:cs typeface="Arial"/>
              </a:rPr>
              <a:t>LDL-C</a:t>
            </a:r>
            <a:r>
              <a:rPr sz="900" spc="40" dirty="0">
                <a:solidFill>
                  <a:srgbClr val="231F20"/>
                </a:solidFill>
                <a:latin typeface="BIZ UDPゴシック"/>
                <a:cs typeface="BIZ UDPゴシック"/>
              </a:rPr>
              <a:t>値÷</a:t>
            </a:r>
            <a:r>
              <a:rPr sz="950" dirty="0">
                <a:solidFill>
                  <a:srgbClr val="231F20"/>
                </a:solidFill>
                <a:latin typeface="Arial"/>
                <a:cs typeface="Arial"/>
              </a:rPr>
              <a:t>HDL-C</a:t>
            </a:r>
            <a:r>
              <a:rPr sz="900" spc="295" dirty="0">
                <a:solidFill>
                  <a:srgbClr val="231F20"/>
                </a:solidFill>
                <a:latin typeface="BIZ UDPゴシック"/>
                <a:cs typeface="BIZ UDPゴシック"/>
              </a:rPr>
              <a:t>値</a:t>
            </a:r>
            <a:r>
              <a:rPr sz="900" spc="95" dirty="0">
                <a:solidFill>
                  <a:srgbClr val="231F20"/>
                </a:solidFill>
                <a:latin typeface="BIZ UDPゴシック"/>
                <a:cs typeface="BIZ UDPゴシック"/>
              </a:rPr>
              <a:t>）</a:t>
            </a:r>
            <a:endParaRPr sz="900">
              <a:latin typeface="BIZ UDPゴシック"/>
              <a:cs typeface="BIZ UDPゴシック"/>
            </a:endParaRPr>
          </a:p>
          <a:p>
            <a:pPr marL="311785">
              <a:lnSpc>
                <a:spcPct val="100000"/>
              </a:lnSpc>
              <a:spcBef>
                <a:spcPts val="160"/>
              </a:spcBef>
            </a:pPr>
            <a:r>
              <a:rPr sz="900" dirty="0">
                <a:solidFill>
                  <a:srgbClr val="231F20"/>
                </a:solidFill>
                <a:latin typeface="BIZ UDPゴシック"/>
                <a:cs typeface="BIZ UDPゴシック"/>
              </a:rPr>
              <a:t>□</a:t>
            </a:r>
            <a:r>
              <a:rPr sz="950" dirty="0">
                <a:solidFill>
                  <a:srgbClr val="231F20"/>
                </a:solidFill>
                <a:latin typeface="Arial"/>
                <a:cs typeface="Arial"/>
              </a:rPr>
              <a:t>2.0</a:t>
            </a:r>
            <a:r>
              <a:rPr sz="900" dirty="0">
                <a:solidFill>
                  <a:srgbClr val="231F20"/>
                </a:solidFill>
                <a:latin typeface="BIZ UDPゴシック"/>
                <a:cs typeface="BIZ UDPゴシック"/>
              </a:rPr>
              <a:t>～</a:t>
            </a:r>
            <a:r>
              <a:rPr sz="900" spc="-10" dirty="0">
                <a:solidFill>
                  <a:srgbClr val="231F20"/>
                </a:solidFill>
                <a:latin typeface="BIZ UDPゴシック"/>
                <a:cs typeface="BIZ UDPゴシック"/>
              </a:rPr>
              <a:t>：動脈硬化の疑い</a:t>
            </a:r>
            <a:endParaRPr sz="900">
              <a:latin typeface="BIZ UDPゴシック"/>
              <a:cs typeface="BIZ UDPゴシック"/>
            </a:endParaRPr>
          </a:p>
          <a:p>
            <a:pPr marL="311785">
              <a:lnSpc>
                <a:spcPct val="100000"/>
              </a:lnSpc>
              <a:spcBef>
                <a:spcPts val="160"/>
              </a:spcBef>
            </a:pPr>
            <a:r>
              <a:rPr sz="900" dirty="0">
                <a:solidFill>
                  <a:srgbClr val="231F20"/>
                </a:solidFill>
                <a:latin typeface="BIZ UDPゴシック"/>
                <a:cs typeface="BIZ UDPゴシック"/>
              </a:rPr>
              <a:t>□</a:t>
            </a:r>
            <a:r>
              <a:rPr sz="950" dirty="0">
                <a:solidFill>
                  <a:srgbClr val="231F20"/>
                </a:solidFill>
                <a:latin typeface="Arial"/>
                <a:cs typeface="Arial"/>
              </a:rPr>
              <a:t>2.5</a:t>
            </a:r>
            <a:r>
              <a:rPr sz="900" dirty="0">
                <a:solidFill>
                  <a:srgbClr val="231F20"/>
                </a:solidFill>
                <a:latin typeface="BIZ UDPゴシック"/>
                <a:cs typeface="BIZ UDPゴシック"/>
              </a:rPr>
              <a:t>～</a:t>
            </a:r>
            <a:r>
              <a:rPr sz="900" spc="-5" dirty="0">
                <a:solidFill>
                  <a:srgbClr val="231F20"/>
                </a:solidFill>
                <a:latin typeface="BIZ UDPゴシック"/>
                <a:cs typeface="BIZ UDPゴシック"/>
              </a:rPr>
              <a:t>：心筋梗塞のリスクあり</a:t>
            </a:r>
            <a:endParaRPr sz="900">
              <a:latin typeface="BIZ UDPゴシック"/>
              <a:cs typeface="BIZ UDPゴシック"/>
            </a:endParaRPr>
          </a:p>
        </p:txBody>
      </p:sp>
      <p:sp>
        <p:nvSpPr>
          <p:cNvPr id="57" name="object 57"/>
          <p:cNvSpPr txBox="1"/>
          <p:nvPr/>
        </p:nvSpPr>
        <p:spPr>
          <a:xfrm>
            <a:off x="3960000" y="1907999"/>
            <a:ext cx="1008380" cy="540385"/>
          </a:xfrm>
          <a:prstGeom prst="rect">
            <a:avLst/>
          </a:prstGeom>
          <a:solidFill>
            <a:srgbClr val="DAF0F0"/>
          </a:solidFill>
          <a:ln w="12700">
            <a:solidFill>
              <a:srgbClr val="88BECF"/>
            </a:solidFill>
          </a:ln>
        </p:spPr>
        <p:txBody>
          <a:bodyPr vert="horz" wrap="square" lIns="0" tIns="86995" rIns="0" bIns="0" rtlCol="0">
            <a:spAutoFit/>
          </a:bodyPr>
          <a:lstStyle/>
          <a:p>
            <a:pPr marL="71755">
              <a:lnSpc>
                <a:spcPts val="1460"/>
              </a:lnSpc>
              <a:spcBef>
                <a:spcPts val="685"/>
              </a:spcBef>
            </a:pPr>
            <a:r>
              <a:rPr sz="1250" b="1" spc="135" dirty="0">
                <a:solidFill>
                  <a:srgbClr val="231F20"/>
                </a:solidFill>
                <a:latin typeface="Calibri"/>
                <a:cs typeface="Calibri"/>
              </a:rPr>
              <a:t>LDL-</a:t>
            </a:r>
            <a:r>
              <a:rPr sz="1250" b="1" spc="114" dirty="0">
                <a:solidFill>
                  <a:srgbClr val="231F20"/>
                </a:solidFill>
                <a:latin typeface="Calibri"/>
                <a:cs typeface="Calibri"/>
              </a:rPr>
              <a:t>C</a:t>
            </a:r>
            <a:endParaRPr sz="1250">
              <a:latin typeface="Calibri"/>
              <a:cs typeface="Calibri"/>
            </a:endParaRPr>
          </a:p>
          <a:p>
            <a:pPr marL="71755">
              <a:lnSpc>
                <a:spcPts val="1460"/>
              </a:lnSpc>
            </a:pPr>
            <a:r>
              <a:rPr sz="1250" b="1" dirty="0">
                <a:solidFill>
                  <a:srgbClr val="231F20"/>
                </a:solidFill>
                <a:latin typeface="Calibri"/>
                <a:cs typeface="Calibri"/>
              </a:rPr>
              <a:t>70mg/dL</a:t>
            </a:r>
            <a:r>
              <a:rPr sz="1650" b="1" spc="-37" baseline="2525" dirty="0">
                <a:solidFill>
                  <a:srgbClr val="231F20"/>
                </a:solidFill>
                <a:latin typeface="Microsoft JhengHei"/>
                <a:cs typeface="Microsoft JhengHei"/>
              </a:rPr>
              <a:t>以上</a:t>
            </a:r>
            <a:endParaRPr sz="1650" baseline="2525">
              <a:latin typeface="Microsoft JhengHei"/>
              <a:cs typeface="Microsoft JhengHei"/>
            </a:endParaRPr>
          </a:p>
        </p:txBody>
      </p:sp>
      <p:sp>
        <p:nvSpPr>
          <p:cNvPr id="58" name="object 58"/>
          <p:cNvSpPr txBox="1"/>
          <p:nvPr/>
        </p:nvSpPr>
        <p:spPr>
          <a:xfrm>
            <a:off x="4019302" y="2701168"/>
            <a:ext cx="484505" cy="215265"/>
          </a:xfrm>
          <a:prstGeom prst="rect">
            <a:avLst/>
          </a:prstGeom>
        </p:spPr>
        <p:txBody>
          <a:bodyPr vert="horz" wrap="square" lIns="0" tIns="11430" rIns="0" bIns="0" rtlCol="0">
            <a:spAutoFit/>
          </a:bodyPr>
          <a:lstStyle/>
          <a:p>
            <a:pPr marL="12700">
              <a:lnSpc>
                <a:spcPct val="100000"/>
              </a:lnSpc>
              <a:spcBef>
                <a:spcPts val="90"/>
              </a:spcBef>
            </a:pPr>
            <a:r>
              <a:rPr sz="1250" b="1" spc="135" dirty="0">
                <a:solidFill>
                  <a:srgbClr val="231F20"/>
                </a:solidFill>
                <a:latin typeface="Calibri"/>
                <a:cs typeface="Calibri"/>
              </a:rPr>
              <a:t>LDL-</a:t>
            </a:r>
            <a:r>
              <a:rPr sz="1250" b="1" spc="114" dirty="0">
                <a:solidFill>
                  <a:srgbClr val="231F20"/>
                </a:solidFill>
                <a:latin typeface="Calibri"/>
                <a:cs typeface="Calibri"/>
              </a:rPr>
              <a:t>C</a:t>
            </a:r>
            <a:endParaRPr sz="1250">
              <a:latin typeface="Calibri"/>
              <a:cs typeface="Calibri"/>
            </a:endParaRPr>
          </a:p>
        </p:txBody>
      </p:sp>
      <p:sp>
        <p:nvSpPr>
          <p:cNvPr id="59" name="object 59"/>
          <p:cNvSpPr txBox="1"/>
          <p:nvPr/>
        </p:nvSpPr>
        <p:spPr>
          <a:xfrm>
            <a:off x="4019302" y="2881170"/>
            <a:ext cx="902335" cy="215265"/>
          </a:xfrm>
          <a:prstGeom prst="rect">
            <a:avLst/>
          </a:prstGeom>
        </p:spPr>
        <p:txBody>
          <a:bodyPr vert="horz" wrap="square" lIns="0" tIns="11430" rIns="0" bIns="0" rtlCol="0">
            <a:spAutoFit/>
          </a:bodyPr>
          <a:lstStyle/>
          <a:p>
            <a:pPr marL="12700">
              <a:lnSpc>
                <a:spcPct val="100000"/>
              </a:lnSpc>
              <a:spcBef>
                <a:spcPts val="90"/>
              </a:spcBef>
            </a:pPr>
            <a:r>
              <a:rPr sz="1250" b="1" dirty="0">
                <a:solidFill>
                  <a:srgbClr val="231F20"/>
                </a:solidFill>
                <a:latin typeface="Calibri"/>
                <a:cs typeface="Calibri"/>
              </a:rPr>
              <a:t>70mg/dL</a:t>
            </a:r>
            <a:r>
              <a:rPr sz="1650" b="1" spc="-37" baseline="2525" dirty="0">
                <a:solidFill>
                  <a:srgbClr val="231F20"/>
                </a:solidFill>
                <a:latin typeface="Microsoft JhengHei"/>
                <a:cs typeface="Microsoft JhengHei"/>
              </a:rPr>
              <a:t>未満</a:t>
            </a:r>
            <a:endParaRPr sz="1650" baseline="2525">
              <a:latin typeface="Microsoft JhengHei"/>
              <a:cs typeface="Microsoft JhengHei"/>
            </a:endParaRPr>
          </a:p>
        </p:txBody>
      </p:sp>
      <p:sp>
        <p:nvSpPr>
          <p:cNvPr id="60" name="object 60"/>
          <p:cNvSpPr txBox="1"/>
          <p:nvPr/>
        </p:nvSpPr>
        <p:spPr>
          <a:xfrm>
            <a:off x="2015999" y="4032646"/>
            <a:ext cx="1728470" cy="287020"/>
          </a:xfrm>
          <a:prstGeom prst="rect">
            <a:avLst/>
          </a:prstGeom>
          <a:solidFill>
            <a:srgbClr val="DAF0F0"/>
          </a:solidFill>
          <a:ln w="12700">
            <a:solidFill>
              <a:srgbClr val="88BECF"/>
            </a:solidFill>
          </a:ln>
        </p:spPr>
        <p:txBody>
          <a:bodyPr vert="horz" wrap="square" lIns="0" tIns="57785" rIns="0" bIns="0" rtlCol="0">
            <a:spAutoFit/>
          </a:bodyPr>
          <a:lstStyle/>
          <a:p>
            <a:pPr marL="89535">
              <a:lnSpc>
                <a:spcPct val="100000"/>
              </a:lnSpc>
              <a:spcBef>
                <a:spcPts val="455"/>
              </a:spcBef>
            </a:pPr>
            <a:r>
              <a:rPr sz="1100" b="1" spc="-70" dirty="0">
                <a:solidFill>
                  <a:srgbClr val="231F20"/>
                </a:solidFill>
                <a:latin typeface="Microsoft JhengHei"/>
                <a:cs typeface="Microsoft JhengHei"/>
              </a:rPr>
              <a:t>食事療法・運動療法</a:t>
            </a:r>
            <a:endParaRPr sz="1100">
              <a:latin typeface="Microsoft JhengHei"/>
              <a:cs typeface="Microsoft JhengHei"/>
            </a:endParaRPr>
          </a:p>
        </p:txBody>
      </p:sp>
      <p:sp>
        <p:nvSpPr>
          <p:cNvPr id="61" name="object 61"/>
          <p:cNvSpPr txBox="1"/>
          <p:nvPr/>
        </p:nvSpPr>
        <p:spPr>
          <a:xfrm>
            <a:off x="3960000" y="4032646"/>
            <a:ext cx="1008380" cy="287020"/>
          </a:xfrm>
          <a:prstGeom prst="rect">
            <a:avLst/>
          </a:prstGeom>
          <a:solidFill>
            <a:srgbClr val="DAF0F0"/>
          </a:solidFill>
          <a:ln w="12700">
            <a:solidFill>
              <a:srgbClr val="88BECF"/>
            </a:solidFill>
          </a:ln>
        </p:spPr>
        <p:txBody>
          <a:bodyPr vert="horz" wrap="square" lIns="0" tIns="56515" rIns="0" bIns="0" rtlCol="0">
            <a:spAutoFit/>
          </a:bodyPr>
          <a:lstStyle/>
          <a:p>
            <a:pPr marL="71755">
              <a:lnSpc>
                <a:spcPct val="100000"/>
              </a:lnSpc>
              <a:spcBef>
                <a:spcPts val="445"/>
              </a:spcBef>
            </a:pPr>
            <a:r>
              <a:rPr sz="1100" b="1" spc="-15" dirty="0">
                <a:solidFill>
                  <a:srgbClr val="231F20"/>
                </a:solidFill>
                <a:latin typeface="Microsoft JhengHei"/>
                <a:cs typeface="Microsoft JhengHei"/>
              </a:rPr>
              <a:t>禁煙指導</a:t>
            </a:r>
            <a:endParaRPr sz="1100">
              <a:latin typeface="Microsoft JhengHei"/>
              <a:cs typeface="Microsoft JhengHei"/>
            </a:endParaRPr>
          </a:p>
        </p:txBody>
      </p:sp>
      <p:sp>
        <p:nvSpPr>
          <p:cNvPr id="62" name="object 62"/>
          <p:cNvSpPr txBox="1"/>
          <p:nvPr/>
        </p:nvSpPr>
        <p:spPr>
          <a:xfrm>
            <a:off x="2015999" y="3401995"/>
            <a:ext cx="1728470" cy="540385"/>
          </a:xfrm>
          <a:prstGeom prst="rect">
            <a:avLst/>
          </a:prstGeom>
          <a:solidFill>
            <a:srgbClr val="DAF0F0"/>
          </a:solidFill>
          <a:ln w="12700">
            <a:solidFill>
              <a:srgbClr val="88BECF"/>
            </a:solidFill>
          </a:ln>
        </p:spPr>
        <p:txBody>
          <a:bodyPr vert="horz" wrap="square" lIns="0" tIns="98425" rIns="0" bIns="0" rtlCol="0">
            <a:spAutoFit/>
          </a:bodyPr>
          <a:lstStyle/>
          <a:p>
            <a:pPr marL="89535">
              <a:lnSpc>
                <a:spcPct val="100000"/>
              </a:lnSpc>
              <a:spcBef>
                <a:spcPts val="775"/>
              </a:spcBef>
            </a:pPr>
            <a:r>
              <a:rPr sz="1250" b="1" spc="155" dirty="0">
                <a:solidFill>
                  <a:srgbClr val="231F20"/>
                </a:solidFill>
                <a:latin typeface="Calibri"/>
                <a:cs typeface="Calibri"/>
              </a:rPr>
              <a:t>LDL-</a:t>
            </a:r>
            <a:r>
              <a:rPr sz="1250" b="1" spc="185" dirty="0">
                <a:solidFill>
                  <a:srgbClr val="231F20"/>
                </a:solidFill>
                <a:latin typeface="Calibri"/>
                <a:cs typeface="Calibri"/>
              </a:rPr>
              <a:t>C</a:t>
            </a:r>
            <a:r>
              <a:rPr sz="1250" b="1" spc="65" dirty="0">
                <a:solidFill>
                  <a:srgbClr val="231F20"/>
                </a:solidFill>
                <a:latin typeface="Calibri"/>
                <a:cs typeface="Calibri"/>
              </a:rPr>
              <a:t> </a:t>
            </a:r>
            <a:r>
              <a:rPr sz="1250" b="1" spc="70" dirty="0">
                <a:solidFill>
                  <a:srgbClr val="231F20"/>
                </a:solidFill>
                <a:latin typeface="Calibri"/>
                <a:cs typeface="Calibri"/>
              </a:rPr>
              <a:t>70mg/dL</a:t>
            </a:r>
            <a:r>
              <a:rPr sz="1650" b="1" spc="-37" baseline="2525" dirty="0">
                <a:solidFill>
                  <a:srgbClr val="231F20"/>
                </a:solidFill>
                <a:latin typeface="Microsoft JhengHei"/>
                <a:cs typeface="Microsoft JhengHei"/>
              </a:rPr>
              <a:t>未満</a:t>
            </a:r>
            <a:endParaRPr sz="1650" baseline="2525">
              <a:latin typeface="Microsoft JhengHei"/>
              <a:cs typeface="Microsoft JhengHei"/>
            </a:endParaRPr>
          </a:p>
          <a:p>
            <a:pPr marL="89535">
              <a:lnSpc>
                <a:spcPct val="100000"/>
              </a:lnSpc>
              <a:spcBef>
                <a:spcPts val="170"/>
              </a:spcBef>
            </a:pPr>
            <a:r>
              <a:rPr sz="900" spc="-15" dirty="0">
                <a:solidFill>
                  <a:srgbClr val="231F20"/>
                </a:solidFill>
                <a:latin typeface="BIZ UDPゴシック"/>
                <a:cs typeface="BIZ UDPゴシック"/>
              </a:rPr>
              <a:t>継続治療</a:t>
            </a:r>
            <a:endParaRPr sz="900">
              <a:latin typeface="BIZ UDPゴシック"/>
              <a:cs typeface="BIZ UDPゴシック"/>
            </a:endParaRPr>
          </a:p>
        </p:txBody>
      </p:sp>
      <p:sp>
        <p:nvSpPr>
          <p:cNvPr id="63" name="object 63"/>
          <p:cNvSpPr txBox="1"/>
          <p:nvPr/>
        </p:nvSpPr>
        <p:spPr>
          <a:xfrm>
            <a:off x="2015999" y="1908006"/>
            <a:ext cx="1728470" cy="1332230"/>
          </a:xfrm>
          <a:prstGeom prst="rect">
            <a:avLst/>
          </a:prstGeom>
          <a:solidFill>
            <a:srgbClr val="DAF0F0"/>
          </a:solidFill>
          <a:ln w="12700">
            <a:solidFill>
              <a:srgbClr val="88BECF"/>
            </a:solidFill>
          </a:ln>
        </p:spPr>
        <p:txBody>
          <a:bodyPr vert="horz" wrap="square" lIns="0" tIns="128905" rIns="0" bIns="0" rtlCol="0">
            <a:spAutoFit/>
          </a:bodyPr>
          <a:lstStyle/>
          <a:p>
            <a:pPr marL="89535">
              <a:lnSpc>
                <a:spcPct val="100000"/>
              </a:lnSpc>
              <a:spcBef>
                <a:spcPts val="1015"/>
              </a:spcBef>
            </a:pPr>
            <a:r>
              <a:rPr sz="1250" b="1" spc="135" dirty="0">
                <a:solidFill>
                  <a:srgbClr val="231F20"/>
                </a:solidFill>
                <a:latin typeface="Calibri"/>
                <a:cs typeface="Calibri"/>
              </a:rPr>
              <a:t>LDL-</a:t>
            </a:r>
            <a:r>
              <a:rPr sz="1250" b="1" spc="165" dirty="0">
                <a:solidFill>
                  <a:srgbClr val="231F20"/>
                </a:solidFill>
                <a:latin typeface="Calibri"/>
                <a:cs typeface="Calibri"/>
              </a:rPr>
              <a:t>C</a:t>
            </a:r>
            <a:r>
              <a:rPr sz="1250" b="1" spc="25" dirty="0">
                <a:solidFill>
                  <a:srgbClr val="231F20"/>
                </a:solidFill>
                <a:latin typeface="Calibri"/>
                <a:cs typeface="Calibri"/>
              </a:rPr>
              <a:t> </a:t>
            </a:r>
            <a:r>
              <a:rPr sz="1250" b="1" spc="50" dirty="0">
                <a:solidFill>
                  <a:srgbClr val="231F20"/>
                </a:solidFill>
                <a:latin typeface="Calibri"/>
                <a:cs typeface="Calibri"/>
              </a:rPr>
              <a:t>70mg/dL</a:t>
            </a:r>
            <a:r>
              <a:rPr sz="1650" b="1" spc="-37" baseline="2525" dirty="0">
                <a:solidFill>
                  <a:srgbClr val="231F20"/>
                </a:solidFill>
                <a:latin typeface="Microsoft JhengHei"/>
                <a:cs typeface="Microsoft JhengHei"/>
              </a:rPr>
              <a:t>以上</a:t>
            </a:r>
            <a:endParaRPr sz="1650" baseline="2525">
              <a:latin typeface="Microsoft JhengHei"/>
              <a:cs typeface="Microsoft JhengHei"/>
            </a:endParaRPr>
          </a:p>
          <a:p>
            <a:pPr marL="89535">
              <a:lnSpc>
                <a:spcPct val="100000"/>
              </a:lnSpc>
              <a:spcBef>
                <a:spcPts val="265"/>
              </a:spcBef>
            </a:pPr>
            <a:r>
              <a:rPr sz="900" spc="35" dirty="0">
                <a:solidFill>
                  <a:srgbClr val="231F20"/>
                </a:solidFill>
                <a:latin typeface="BIZ UDPゴシック"/>
                <a:cs typeface="BIZ UDPゴシック"/>
              </a:rPr>
              <a:t>ストロングスタチン高用量</a:t>
            </a:r>
            <a:endParaRPr sz="900">
              <a:latin typeface="BIZ UDPゴシック"/>
              <a:cs typeface="BIZ UDPゴシック"/>
            </a:endParaRPr>
          </a:p>
          <a:p>
            <a:pPr marL="89535">
              <a:lnSpc>
                <a:spcPct val="100000"/>
              </a:lnSpc>
              <a:spcBef>
                <a:spcPts val="95"/>
              </a:spcBef>
            </a:pPr>
            <a:r>
              <a:rPr sz="900" spc="30" dirty="0">
                <a:solidFill>
                  <a:srgbClr val="231F20"/>
                </a:solidFill>
                <a:latin typeface="BIZ UDPゴシック"/>
                <a:cs typeface="BIZ UDPゴシック"/>
              </a:rPr>
              <a:t>＋ エゼチミブ</a:t>
            </a:r>
            <a:r>
              <a:rPr sz="950" spc="-20" dirty="0">
                <a:solidFill>
                  <a:srgbClr val="231F20"/>
                </a:solidFill>
                <a:latin typeface="Arial"/>
                <a:cs typeface="Arial"/>
              </a:rPr>
              <a:t>10mg</a:t>
            </a:r>
            <a:endParaRPr sz="950">
              <a:latin typeface="Arial"/>
              <a:cs typeface="Arial"/>
            </a:endParaRPr>
          </a:p>
          <a:p>
            <a:pPr marL="32384">
              <a:lnSpc>
                <a:spcPct val="100000"/>
              </a:lnSpc>
              <a:spcBef>
                <a:spcPts val="65"/>
              </a:spcBef>
            </a:pPr>
            <a:r>
              <a:rPr sz="900" spc="90" dirty="0">
                <a:solidFill>
                  <a:srgbClr val="231F20"/>
                </a:solidFill>
                <a:latin typeface="BIZ UDPゴシック"/>
                <a:cs typeface="BIZ UDPゴシック"/>
              </a:rPr>
              <a:t>（</a:t>
            </a:r>
            <a:r>
              <a:rPr sz="900" spc="160" dirty="0">
                <a:solidFill>
                  <a:srgbClr val="231F20"/>
                </a:solidFill>
                <a:latin typeface="BIZ UDPゴシック"/>
                <a:cs typeface="BIZ UDPゴシック"/>
              </a:rPr>
              <a:t>スタチン</a:t>
            </a:r>
            <a:r>
              <a:rPr sz="950" dirty="0">
                <a:solidFill>
                  <a:srgbClr val="231F20"/>
                </a:solidFill>
                <a:latin typeface="Arial"/>
                <a:cs typeface="Arial"/>
              </a:rPr>
              <a:t>/</a:t>
            </a:r>
            <a:r>
              <a:rPr sz="900" spc="75" dirty="0">
                <a:solidFill>
                  <a:srgbClr val="231F20"/>
                </a:solidFill>
                <a:latin typeface="BIZ UDPゴシック"/>
                <a:cs typeface="BIZ UDPゴシック"/>
              </a:rPr>
              <a:t>エゼチミブ配合剤</a:t>
            </a:r>
            <a:r>
              <a:rPr sz="900" spc="-50" dirty="0">
                <a:solidFill>
                  <a:srgbClr val="231F20"/>
                </a:solidFill>
                <a:latin typeface="BIZ UDPゴシック"/>
                <a:cs typeface="BIZ UDPゴシック"/>
              </a:rPr>
              <a:t>）</a:t>
            </a:r>
            <a:endParaRPr sz="900">
              <a:latin typeface="BIZ UDPゴシック"/>
              <a:cs typeface="BIZ UDPゴシック"/>
            </a:endParaRPr>
          </a:p>
          <a:p>
            <a:pPr marL="169545" marR="70485" indent="-80645">
              <a:lnSpc>
                <a:spcPct val="104000"/>
              </a:lnSpc>
              <a:spcBef>
                <a:spcPts val="290"/>
              </a:spcBef>
            </a:pPr>
            <a:r>
              <a:rPr sz="700" dirty="0">
                <a:solidFill>
                  <a:srgbClr val="231F20"/>
                </a:solidFill>
                <a:latin typeface="BIZ UDPゴシック"/>
                <a:cs typeface="BIZ UDPゴシック"/>
              </a:rPr>
              <a:t>※ハイリスク例に対する</a:t>
            </a:r>
            <a:r>
              <a:rPr sz="750" dirty="0">
                <a:solidFill>
                  <a:srgbClr val="231F20"/>
                </a:solidFill>
                <a:latin typeface="Arial"/>
                <a:cs typeface="Arial"/>
              </a:rPr>
              <a:t>PCSK9</a:t>
            </a:r>
            <a:r>
              <a:rPr sz="700" spc="-20" dirty="0">
                <a:solidFill>
                  <a:srgbClr val="231F20"/>
                </a:solidFill>
                <a:latin typeface="BIZ UDPゴシック"/>
                <a:cs typeface="BIZ UDPゴシック"/>
              </a:rPr>
              <a:t>阻害薬</a:t>
            </a:r>
            <a:r>
              <a:rPr sz="700" spc="-10" dirty="0">
                <a:solidFill>
                  <a:srgbClr val="231F20"/>
                </a:solidFill>
                <a:latin typeface="BIZ UDPゴシック"/>
                <a:cs typeface="BIZ UDPゴシック"/>
              </a:rPr>
              <a:t>の早期導入を検討</a:t>
            </a:r>
            <a:endParaRPr sz="700">
              <a:latin typeface="BIZ UDPゴシック"/>
              <a:cs typeface="BIZ UDPゴシック"/>
            </a:endParaRPr>
          </a:p>
        </p:txBody>
      </p:sp>
      <p:sp>
        <p:nvSpPr>
          <p:cNvPr id="64" name="object 64"/>
          <p:cNvSpPr txBox="1"/>
          <p:nvPr/>
        </p:nvSpPr>
        <p:spPr>
          <a:xfrm>
            <a:off x="6908496" y="6657079"/>
            <a:ext cx="1092200" cy="208279"/>
          </a:xfrm>
          <a:prstGeom prst="rect">
            <a:avLst/>
          </a:prstGeom>
        </p:spPr>
        <p:txBody>
          <a:bodyPr vert="horz" wrap="square" lIns="0" tIns="12700" rIns="0" bIns="0" rtlCol="0">
            <a:spAutoFit/>
          </a:bodyPr>
          <a:lstStyle/>
          <a:p>
            <a:pPr marL="12700">
              <a:lnSpc>
                <a:spcPct val="100000"/>
              </a:lnSpc>
              <a:spcBef>
                <a:spcPts val="100"/>
              </a:spcBef>
            </a:pPr>
            <a:r>
              <a:rPr sz="1200" b="1" spc="-10" dirty="0">
                <a:solidFill>
                  <a:srgbClr val="FFFFFF"/>
                </a:solidFill>
                <a:latin typeface="Microsoft JhengHei"/>
                <a:cs typeface="Microsoft JhengHei"/>
              </a:rPr>
              <a:t>維持期リハビリ</a:t>
            </a:r>
            <a:endParaRPr sz="1200">
              <a:latin typeface="Microsoft JhengHei"/>
              <a:cs typeface="Microsoft JhengHei"/>
            </a:endParaRPr>
          </a:p>
        </p:txBody>
      </p:sp>
      <p:sp>
        <p:nvSpPr>
          <p:cNvPr id="65" name="object 65"/>
          <p:cNvSpPr txBox="1"/>
          <p:nvPr/>
        </p:nvSpPr>
        <p:spPr>
          <a:xfrm>
            <a:off x="527356" y="6657079"/>
            <a:ext cx="4478020" cy="526415"/>
          </a:xfrm>
          <a:prstGeom prst="rect">
            <a:avLst/>
          </a:prstGeom>
        </p:spPr>
        <p:txBody>
          <a:bodyPr vert="horz" wrap="square" lIns="0" tIns="12700" rIns="0" bIns="0" rtlCol="0">
            <a:spAutoFit/>
          </a:bodyPr>
          <a:lstStyle/>
          <a:p>
            <a:pPr marL="12700">
              <a:lnSpc>
                <a:spcPct val="100000"/>
              </a:lnSpc>
              <a:spcBef>
                <a:spcPts val="100"/>
              </a:spcBef>
              <a:tabLst>
                <a:tab pos="3422015" algn="l"/>
              </a:tabLst>
            </a:pPr>
            <a:r>
              <a:rPr sz="1200" b="1" dirty="0">
                <a:solidFill>
                  <a:srgbClr val="FFFFFF"/>
                </a:solidFill>
                <a:latin typeface="Microsoft JhengHei"/>
                <a:cs typeface="Microsoft JhengHei"/>
              </a:rPr>
              <a:t>急性期リハビ</a:t>
            </a:r>
            <a:r>
              <a:rPr sz="1200" b="1" spc="-50" dirty="0">
                <a:solidFill>
                  <a:srgbClr val="FFFFFF"/>
                </a:solidFill>
                <a:latin typeface="Microsoft JhengHei"/>
                <a:cs typeface="Microsoft JhengHei"/>
              </a:rPr>
              <a:t>リ</a:t>
            </a:r>
            <a:r>
              <a:rPr sz="1200" b="1" dirty="0">
                <a:solidFill>
                  <a:srgbClr val="FFFFFF"/>
                </a:solidFill>
                <a:latin typeface="Microsoft JhengHei"/>
                <a:cs typeface="Microsoft JhengHei"/>
              </a:rPr>
              <a:t>	回復期</a:t>
            </a:r>
            <a:r>
              <a:rPr sz="1200" b="1" spc="-100" dirty="0">
                <a:solidFill>
                  <a:srgbClr val="FFFFFF"/>
                </a:solidFill>
                <a:latin typeface="Microsoft JhengHei"/>
                <a:cs typeface="Microsoft JhengHei"/>
              </a:rPr>
              <a:t>リ</a:t>
            </a:r>
            <a:r>
              <a:rPr sz="1200" b="1" dirty="0">
                <a:solidFill>
                  <a:srgbClr val="FFFFFF"/>
                </a:solidFill>
                <a:latin typeface="Microsoft JhengHei"/>
                <a:cs typeface="Microsoft JhengHei"/>
              </a:rPr>
              <a:t>ハ</a:t>
            </a:r>
            <a:r>
              <a:rPr sz="1200" b="1" spc="-100" dirty="0">
                <a:solidFill>
                  <a:srgbClr val="FFFFFF"/>
                </a:solidFill>
                <a:latin typeface="Microsoft JhengHei"/>
                <a:cs typeface="Microsoft JhengHei"/>
              </a:rPr>
              <a:t>ビ</a:t>
            </a:r>
            <a:r>
              <a:rPr sz="1200" b="1" spc="-50" dirty="0">
                <a:solidFill>
                  <a:srgbClr val="FFFFFF"/>
                </a:solidFill>
                <a:latin typeface="Microsoft JhengHei"/>
                <a:cs typeface="Microsoft JhengHei"/>
              </a:rPr>
              <a:t>リ</a:t>
            </a:r>
            <a:endParaRPr sz="1200">
              <a:latin typeface="Microsoft JhengHei"/>
              <a:cs typeface="Microsoft JhengHei"/>
            </a:endParaRPr>
          </a:p>
          <a:p>
            <a:pPr marL="12700">
              <a:lnSpc>
                <a:spcPct val="100000"/>
              </a:lnSpc>
              <a:spcBef>
                <a:spcPts val="1060"/>
              </a:spcBef>
            </a:pPr>
            <a:r>
              <a:rPr sz="1200" b="1" spc="-20" dirty="0">
                <a:solidFill>
                  <a:srgbClr val="231F20"/>
                </a:solidFill>
                <a:latin typeface="Microsoft JhengHei"/>
                <a:cs typeface="Microsoft JhengHei"/>
              </a:rPr>
              <a:t>備考欄</a:t>
            </a:r>
            <a:endParaRPr sz="1200">
              <a:latin typeface="Microsoft JhengHei"/>
              <a:cs typeface="Microsoft JhengHei"/>
            </a:endParaRPr>
          </a:p>
        </p:txBody>
      </p:sp>
      <p:sp>
        <p:nvSpPr>
          <p:cNvPr id="66" name="object 66"/>
          <p:cNvSpPr txBox="1"/>
          <p:nvPr/>
        </p:nvSpPr>
        <p:spPr>
          <a:xfrm>
            <a:off x="5724005" y="4463995"/>
            <a:ext cx="4590415" cy="2045816"/>
          </a:xfrm>
          <a:prstGeom prst="rect">
            <a:avLst/>
          </a:prstGeom>
          <a:solidFill>
            <a:srgbClr val="FFFDEC"/>
          </a:solidFill>
          <a:ln w="12700">
            <a:solidFill>
              <a:srgbClr val="FBB040"/>
            </a:solidFill>
          </a:ln>
        </p:spPr>
        <p:txBody>
          <a:bodyPr vert="horz" wrap="square" lIns="0" tIns="71755" rIns="0" bIns="0" rtlCol="0">
            <a:spAutoFit/>
          </a:bodyPr>
          <a:lstStyle/>
          <a:p>
            <a:pPr marL="125730">
              <a:lnSpc>
                <a:spcPct val="100000"/>
              </a:lnSpc>
              <a:spcBef>
                <a:spcPts val="565"/>
              </a:spcBef>
            </a:pPr>
            <a:r>
              <a:rPr sz="1200" b="1" spc="-15" dirty="0">
                <a:solidFill>
                  <a:srgbClr val="231F20"/>
                </a:solidFill>
                <a:latin typeface="Microsoft JhengHei"/>
                <a:cs typeface="Microsoft JhengHei"/>
              </a:rPr>
              <a:t>管理目標</a:t>
            </a:r>
            <a:endParaRPr sz="1200" dirty="0">
              <a:latin typeface="Microsoft JhengHei"/>
              <a:cs typeface="Microsoft JhengHei"/>
            </a:endParaRPr>
          </a:p>
          <a:p>
            <a:pPr marL="233679">
              <a:lnSpc>
                <a:spcPct val="100000"/>
              </a:lnSpc>
              <a:spcBef>
                <a:spcPts val="330"/>
              </a:spcBef>
              <a:tabLst>
                <a:tab pos="716280" algn="l"/>
              </a:tabLst>
            </a:pPr>
            <a:r>
              <a:rPr sz="900" dirty="0">
                <a:solidFill>
                  <a:srgbClr val="231F20"/>
                </a:solidFill>
                <a:latin typeface="Arial"/>
                <a:cs typeface="Arial"/>
              </a:rPr>
              <a:t>LDL-</a:t>
            </a:r>
            <a:r>
              <a:rPr sz="900" spc="-50" dirty="0">
                <a:solidFill>
                  <a:srgbClr val="231F20"/>
                </a:solidFill>
                <a:latin typeface="Arial"/>
                <a:cs typeface="Arial"/>
              </a:rPr>
              <a:t>C</a:t>
            </a:r>
            <a:r>
              <a:rPr sz="900" dirty="0">
                <a:solidFill>
                  <a:srgbClr val="231F20"/>
                </a:solidFill>
                <a:latin typeface="Arial"/>
                <a:cs typeface="Arial"/>
              </a:rPr>
              <a:t>	</a:t>
            </a:r>
            <a:r>
              <a:rPr sz="850" spc="204" dirty="0">
                <a:solidFill>
                  <a:srgbClr val="231F20"/>
                </a:solidFill>
                <a:latin typeface="BIZ UDPゴシック"/>
                <a:cs typeface="BIZ UDPゴシック"/>
              </a:rPr>
              <a:t>：＜ </a:t>
            </a:r>
            <a:r>
              <a:rPr sz="900" spc="-25" dirty="0">
                <a:solidFill>
                  <a:srgbClr val="231F20"/>
                </a:solidFill>
                <a:latin typeface="Arial"/>
                <a:cs typeface="Arial"/>
              </a:rPr>
              <a:t>70mg/dL</a:t>
            </a:r>
            <a:r>
              <a:rPr sz="975" spc="-37" baseline="8547" dirty="0">
                <a:solidFill>
                  <a:srgbClr val="231F20"/>
                </a:solidFill>
                <a:latin typeface="BIZ UDPゴシック"/>
                <a:cs typeface="BIZ UDPゴシック"/>
              </a:rPr>
              <a:t>（※≧</a:t>
            </a:r>
            <a:r>
              <a:rPr sz="1050" spc="-37" baseline="3968" dirty="0">
                <a:solidFill>
                  <a:srgbClr val="231F20"/>
                </a:solidFill>
                <a:latin typeface="Arial"/>
                <a:cs typeface="Arial"/>
              </a:rPr>
              <a:t>70mg/dL</a:t>
            </a:r>
            <a:r>
              <a:rPr sz="975" spc="22" baseline="8547" dirty="0">
                <a:solidFill>
                  <a:srgbClr val="231F20"/>
                </a:solidFill>
                <a:latin typeface="BIZ UDPゴシック"/>
                <a:cs typeface="BIZ UDPゴシック"/>
              </a:rPr>
              <a:t>になった場合に、以下を検討</a:t>
            </a:r>
            <a:r>
              <a:rPr sz="975" baseline="8547" dirty="0">
                <a:solidFill>
                  <a:srgbClr val="231F20"/>
                </a:solidFill>
                <a:latin typeface="BIZ UDPゴシック"/>
                <a:cs typeface="BIZ UDPゴシック"/>
              </a:rPr>
              <a:t>）</a:t>
            </a:r>
            <a:endParaRPr sz="975" baseline="8547" dirty="0">
              <a:latin typeface="BIZ UDPゴシック"/>
              <a:cs typeface="BIZ UDPゴシック"/>
            </a:endParaRPr>
          </a:p>
          <a:p>
            <a:pPr marL="799465">
              <a:lnSpc>
                <a:spcPct val="100000"/>
              </a:lnSpc>
              <a:spcBef>
                <a:spcPts val="20"/>
              </a:spcBef>
            </a:pPr>
            <a:r>
              <a:rPr sz="850" dirty="0">
                <a:solidFill>
                  <a:srgbClr val="231F20"/>
                </a:solidFill>
                <a:latin typeface="BIZ UDPゴシック"/>
                <a:cs typeface="BIZ UDPゴシック"/>
              </a:rPr>
              <a:t>エゼチミブ未投与：エゼチミブ</a:t>
            </a:r>
            <a:r>
              <a:rPr sz="900" spc="-25" dirty="0">
                <a:solidFill>
                  <a:srgbClr val="231F20"/>
                </a:solidFill>
                <a:latin typeface="Arial"/>
                <a:cs typeface="Arial"/>
              </a:rPr>
              <a:t>10mg</a:t>
            </a:r>
            <a:r>
              <a:rPr sz="850" spc="15" dirty="0">
                <a:solidFill>
                  <a:srgbClr val="231F20"/>
                </a:solidFill>
                <a:latin typeface="BIZ UDPゴシック"/>
                <a:cs typeface="BIZ UDPゴシック"/>
              </a:rPr>
              <a:t>の追加、もしくは</a:t>
            </a:r>
            <a:r>
              <a:rPr sz="900" dirty="0">
                <a:solidFill>
                  <a:srgbClr val="231F20"/>
                </a:solidFill>
                <a:latin typeface="Arial"/>
                <a:cs typeface="Arial"/>
              </a:rPr>
              <a:t>PCSK9</a:t>
            </a:r>
            <a:r>
              <a:rPr sz="850" spc="-10" dirty="0">
                <a:solidFill>
                  <a:srgbClr val="231F20"/>
                </a:solidFill>
                <a:latin typeface="BIZ UDPゴシック"/>
                <a:cs typeface="BIZ UDPゴシック"/>
              </a:rPr>
              <a:t>阻害薬の追加</a:t>
            </a:r>
            <a:endParaRPr sz="850" dirty="0">
              <a:latin typeface="BIZ UDPゴシック"/>
              <a:cs typeface="BIZ UDPゴシック"/>
            </a:endParaRPr>
          </a:p>
          <a:p>
            <a:pPr marR="87630" algn="ctr">
              <a:lnSpc>
                <a:spcPct val="100000"/>
              </a:lnSpc>
              <a:spcBef>
                <a:spcPts val="90"/>
              </a:spcBef>
            </a:pPr>
            <a:r>
              <a:rPr sz="650" spc="80" dirty="0">
                <a:solidFill>
                  <a:srgbClr val="231F20"/>
                </a:solidFill>
                <a:latin typeface="BIZ UDPゴシック"/>
                <a:cs typeface="BIZ UDPゴシック"/>
              </a:rPr>
              <a:t>（</a:t>
            </a:r>
            <a:r>
              <a:rPr sz="650" spc="40" dirty="0">
                <a:solidFill>
                  <a:srgbClr val="231F20"/>
                </a:solidFill>
                <a:latin typeface="BIZ UDPゴシック"/>
                <a:cs typeface="BIZ UDPゴシック"/>
              </a:rPr>
              <a:t>必要に応じて病院へ紹介</a:t>
            </a:r>
            <a:r>
              <a:rPr sz="650" spc="30" dirty="0">
                <a:solidFill>
                  <a:srgbClr val="231F20"/>
                </a:solidFill>
                <a:latin typeface="BIZ UDPゴシック"/>
                <a:cs typeface="BIZ UDPゴシック"/>
              </a:rPr>
              <a:t>）</a:t>
            </a:r>
            <a:endParaRPr sz="650" dirty="0">
              <a:latin typeface="BIZ UDPゴシック"/>
              <a:cs typeface="BIZ UDPゴシック"/>
            </a:endParaRPr>
          </a:p>
          <a:p>
            <a:pPr marL="797560">
              <a:lnSpc>
                <a:spcPct val="100000"/>
              </a:lnSpc>
              <a:spcBef>
                <a:spcPts val="250"/>
              </a:spcBef>
            </a:pPr>
            <a:r>
              <a:rPr sz="850" spc="-45" dirty="0">
                <a:solidFill>
                  <a:srgbClr val="231F20"/>
                </a:solidFill>
                <a:latin typeface="BIZ UDPゴシック"/>
                <a:cs typeface="BIZ UDPゴシック"/>
              </a:rPr>
              <a:t>エゼチミブ服用中 ：スタチン最大耐用量まで増量、もしくは</a:t>
            </a:r>
            <a:r>
              <a:rPr sz="900" dirty="0">
                <a:solidFill>
                  <a:srgbClr val="231F20"/>
                </a:solidFill>
                <a:latin typeface="Arial"/>
                <a:cs typeface="Arial"/>
              </a:rPr>
              <a:t>PCSK9</a:t>
            </a:r>
            <a:r>
              <a:rPr sz="850" spc="-25" dirty="0">
                <a:solidFill>
                  <a:srgbClr val="231F20"/>
                </a:solidFill>
                <a:latin typeface="BIZ UDPゴシック"/>
                <a:cs typeface="BIZ UDPゴシック"/>
              </a:rPr>
              <a:t>阻害薬の追加</a:t>
            </a:r>
            <a:endParaRPr sz="850" dirty="0">
              <a:latin typeface="BIZ UDPゴシック"/>
              <a:cs typeface="BIZ UDPゴシック"/>
            </a:endParaRPr>
          </a:p>
          <a:p>
            <a:pPr marR="87630" algn="ctr">
              <a:lnSpc>
                <a:spcPct val="100000"/>
              </a:lnSpc>
              <a:spcBef>
                <a:spcPts val="90"/>
              </a:spcBef>
            </a:pPr>
            <a:r>
              <a:rPr sz="650" spc="325" dirty="0">
                <a:solidFill>
                  <a:srgbClr val="231F20"/>
                </a:solidFill>
                <a:latin typeface="BIZ UDPゴシック"/>
                <a:cs typeface="BIZ UDPゴシック"/>
              </a:rPr>
              <a:t>（</a:t>
            </a:r>
            <a:r>
              <a:rPr sz="650" spc="-10" dirty="0">
                <a:solidFill>
                  <a:srgbClr val="231F20"/>
                </a:solidFill>
                <a:latin typeface="BIZ UDPゴシック"/>
                <a:cs typeface="BIZ UDPゴシック"/>
              </a:rPr>
              <a:t>必要に応じて病院へ紹介</a:t>
            </a:r>
            <a:r>
              <a:rPr sz="650" spc="300" dirty="0">
                <a:solidFill>
                  <a:srgbClr val="231F20"/>
                </a:solidFill>
                <a:latin typeface="BIZ UDPゴシック"/>
                <a:cs typeface="BIZ UDPゴシック"/>
              </a:rPr>
              <a:t>）</a:t>
            </a:r>
            <a:endParaRPr sz="650" dirty="0">
              <a:latin typeface="BIZ UDPゴシック"/>
              <a:cs typeface="BIZ UDPゴシック"/>
            </a:endParaRPr>
          </a:p>
          <a:p>
            <a:pPr marL="233679" marR="3158490">
              <a:lnSpc>
                <a:spcPct val="101899"/>
              </a:lnSpc>
              <a:spcBef>
                <a:spcPts val="30"/>
              </a:spcBef>
            </a:pPr>
            <a:r>
              <a:rPr sz="900" dirty="0">
                <a:solidFill>
                  <a:srgbClr val="231F20"/>
                </a:solidFill>
                <a:latin typeface="Arial"/>
                <a:cs typeface="Arial"/>
              </a:rPr>
              <a:t>Non-HDL</a:t>
            </a:r>
            <a:r>
              <a:rPr sz="850" dirty="0">
                <a:solidFill>
                  <a:srgbClr val="231F20"/>
                </a:solidFill>
                <a:latin typeface="BIZ UDPゴシック"/>
                <a:cs typeface="BIZ UDPゴシック"/>
              </a:rPr>
              <a:t>：＜</a:t>
            </a:r>
            <a:r>
              <a:rPr sz="850" spc="190" dirty="0">
                <a:solidFill>
                  <a:srgbClr val="231F20"/>
                </a:solidFill>
                <a:latin typeface="BIZ UDPゴシック"/>
                <a:cs typeface="BIZ UDPゴシック"/>
              </a:rPr>
              <a:t> </a:t>
            </a:r>
            <a:r>
              <a:rPr sz="900" spc="-30" dirty="0">
                <a:solidFill>
                  <a:srgbClr val="231F20"/>
                </a:solidFill>
                <a:latin typeface="Arial"/>
                <a:cs typeface="Arial"/>
              </a:rPr>
              <a:t>100mg/dL </a:t>
            </a:r>
            <a:r>
              <a:rPr sz="900" dirty="0">
                <a:solidFill>
                  <a:srgbClr val="231F20"/>
                </a:solidFill>
                <a:latin typeface="Arial"/>
                <a:cs typeface="Arial"/>
              </a:rPr>
              <a:t>HDL-C</a:t>
            </a:r>
            <a:r>
              <a:rPr sz="900" spc="260" dirty="0">
                <a:solidFill>
                  <a:srgbClr val="231F20"/>
                </a:solidFill>
                <a:latin typeface="Arial"/>
                <a:cs typeface="Arial"/>
              </a:rPr>
              <a:t>  </a:t>
            </a:r>
            <a:r>
              <a:rPr sz="850" spc="100" dirty="0">
                <a:solidFill>
                  <a:srgbClr val="231F20"/>
                </a:solidFill>
                <a:latin typeface="BIZ UDPゴシック"/>
                <a:cs typeface="BIZ UDPゴシック"/>
              </a:rPr>
              <a:t>：≧</a:t>
            </a:r>
            <a:r>
              <a:rPr sz="850" spc="-20" dirty="0">
                <a:solidFill>
                  <a:srgbClr val="231F20"/>
                </a:solidFill>
                <a:latin typeface="BIZ UDPゴシック"/>
                <a:cs typeface="BIZ UDPゴシック"/>
              </a:rPr>
              <a:t> </a:t>
            </a:r>
            <a:r>
              <a:rPr sz="900" spc="-10" dirty="0">
                <a:solidFill>
                  <a:srgbClr val="231F20"/>
                </a:solidFill>
                <a:latin typeface="Arial"/>
                <a:cs typeface="Arial"/>
              </a:rPr>
              <a:t>40mg/dL</a:t>
            </a:r>
            <a:endParaRPr sz="900" dirty="0">
              <a:latin typeface="Arial"/>
              <a:cs typeface="Arial"/>
            </a:endParaRPr>
          </a:p>
          <a:p>
            <a:pPr marL="233679" marR="1642110">
              <a:lnSpc>
                <a:spcPct val="101899"/>
              </a:lnSpc>
              <a:tabLst>
                <a:tab pos="716280" algn="l"/>
              </a:tabLst>
            </a:pPr>
            <a:r>
              <a:rPr sz="900" spc="-25" dirty="0">
                <a:solidFill>
                  <a:srgbClr val="231F20"/>
                </a:solidFill>
                <a:latin typeface="Arial"/>
                <a:cs typeface="Arial"/>
              </a:rPr>
              <a:t>TG</a:t>
            </a:r>
            <a:r>
              <a:rPr sz="900" dirty="0">
                <a:solidFill>
                  <a:srgbClr val="231F20"/>
                </a:solidFill>
                <a:latin typeface="Arial"/>
                <a:cs typeface="Arial"/>
              </a:rPr>
              <a:t>	</a:t>
            </a:r>
            <a:r>
              <a:rPr sz="850" spc="100" dirty="0">
                <a:solidFill>
                  <a:srgbClr val="231F20"/>
                </a:solidFill>
                <a:latin typeface="BIZ UDPゴシック"/>
                <a:cs typeface="BIZ UDPゴシック"/>
              </a:rPr>
              <a:t>：＜</a:t>
            </a:r>
            <a:r>
              <a:rPr sz="850" spc="-30" dirty="0">
                <a:solidFill>
                  <a:srgbClr val="231F20"/>
                </a:solidFill>
                <a:latin typeface="BIZ UDPゴシック"/>
                <a:cs typeface="BIZ UDPゴシック"/>
              </a:rPr>
              <a:t> </a:t>
            </a:r>
            <a:r>
              <a:rPr sz="900" spc="-25" dirty="0">
                <a:solidFill>
                  <a:srgbClr val="231F20"/>
                </a:solidFill>
                <a:latin typeface="Arial"/>
                <a:cs typeface="Arial"/>
              </a:rPr>
              <a:t>150mg/dL</a:t>
            </a:r>
            <a:r>
              <a:rPr sz="850" spc="-25" dirty="0">
                <a:solidFill>
                  <a:srgbClr val="231F20"/>
                </a:solidFill>
                <a:latin typeface="BIZ UDPゴシック"/>
                <a:cs typeface="BIZ UDPゴシック"/>
              </a:rPr>
              <a:t>（</a:t>
            </a:r>
            <a:r>
              <a:rPr sz="850" dirty="0">
                <a:solidFill>
                  <a:srgbClr val="231F20"/>
                </a:solidFill>
                <a:latin typeface="BIZ UDPゴシック"/>
                <a:cs typeface="BIZ UDPゴシック"/>
              </a:rPr>
              <a:t>空腹時</a:t>
            </a:r>
            <a:r>
              <a:rPr sz="850" spc="-55" dirty="0">
                <a:solidFill>
                  <a:srgbClr val="231F20"/>
                </a:solidFill>
                <a:latin typeface="BIZ UDPゴシック"/>
                <a:cs typeface="BIZ UDPゴシック"/>
              </a:rPr>
              <a:t>）</a:t>
            </a:r>
            <a:r>
              <a:rPr sz="850" spc="160" dirty="0">
                <a:solidFill>
                  <a:srgbClr val="231F20"/>
                </a:solidFill>
                <a:latin typeface="BIZ UDPゴシック"/>
                <a:cs typeface="BIZ UDPゴシック"/>
              </a:rPr>
              <a:t>、</a:t>
            </a:r>
            <a:r>
              <a:rPr sz="850" dirty="0">
                <a:solidFill>
                  <a:srgbClr val="231F20"/>
                </a:solidFill>
                <a:latin typeface="BIZ UDPゴシック"/>
                <a:cs typeface="BIZ UDPゴシック"/>
              </a:rPr>
              <a:t>＜</a:t>
            </a:r>
            <a:r>
              <a:rPr sz="850" spc="-25" dirty="0">
                <a:solidFill>
                  <a:srgbClr val="231F20"/>
                </a:solidFill>
                <a:latin typeface="BIZ UDPゴシック"/>
                <a:cs typeface="BIZ UDPゴシック"/>
              </a:rPr>
              <a:t> </a:t>
            </a:r>
            <a:r>
              <a:rPr sz="900" spc="-25" dirty="0">
                <a:solidFill>
                  <a:srgbClr val="231F20"/>
                </a:solidFill>
                <a:latin typeface="Arial"/>
                <a:cs typeface="Arial"/>
              </a:rPr>
              <a:t>175mg/dL</a:t>
            </a:r>
            <a:r>
              <a:rPr sz="850" spc="-25" dirty="0">
                <a:solidFill>
                  <a:srgbClr val="231F20"/>
                </a:solidFill>
                <a:latin typeface="BIZ UDPゴシック"/>
                <a:cs typeface="BIZ UDPゴシック"/>
              </a:rPr>
              <a:t>（</a:t>
            </a:r>
            <a:r>
              <a:rPr sz="850" spc="170" dirty="0">
                <a:solidFill>
                  <a:srgbClr val="231F20"/>
                </a:solidFill>
                <a:latin typeface="BIZ UDPゴシック"/>
                <a:cs typeface="BIZ UDPゴシック"/>
              </a:rPr>
              <a:t>随時</a:t>
            </a:r>
            <a:r>
              <a:rPr sz="850" spc="35" dirty="0">
                <a:solidFill>
                  <a:srgbClr val="231F20"/>
                </a:solidFill>
                <a:latin typeface="BIZ UDPゴシック"/>
                <a:cs typeface="BIZ UDPゴシック"/>
              </a:rPr>
              <a:t>） </a:t>
            </a:r>
            <a:r>
              <a:rPr sz="900" spc="-10" dirty="0">
                <a:solidFill>
                  <a:srgbClr val="231F20"/>
                </a:solidFill>
                <a:latin typeface="Arial"/>
                <a:cs typeface="Arial"/>
              </a:rPr>
              <a:t>HbA1c</a:t>
            </a:r>
            <a:r>
              <a:rPr sz="900" dirty="0">
                <a:solidFill>
                  <a:srgbClr val="231F20"/>
                </a:solidFill>
                <a:latin typeface="Arial"/>
                <a:cs typeface="Arial"/>
              </a:rPr>
              <a:t>	</a:t>
            </a:r>
            <a:r>
              <a:rPr sz="850" spc="100" dirty="0">
                <a:solidFill>
                  <a:srgbClr val="231F20"/>
                </a:solidFill>
                <a:latin typeface="BIZ UDPゴシック"/>
                <a:cs typeface="BIZ UDPゴシック"/>
              </a:rPr>
              <a:t>：＜</a:t>
            </a:r>
            <a:r>
              <a:rPr sz="850" spc="-25" dirty="0">
                <a:solidFill>
                  <a:srgbClr val="231F20"/>
                </a:solidFill>
                <a:latin typeface="BIZ UDPゴシック"/>
                <a:cs typeface="BIZ UDPゴシック"/>
              </a:rPr>
              <a:t> </a:t>
            </a:r>
            <a:r>
              <a:rPr sz="900" spc="-20" dirty="0">
                <a:solidFill>
                  <a:srgbClr val="231F20"/>
                </a:solidFill>
                <a:latin typeface="Arial"/>
                <a:cs typeface="Arial"/>
              </a:rPr>
              <a:t>7.0</a:t>
            </a:r>
            <a:r>
              <a:rPr sz="850" spc="-20" dirty="0">
                <a:solidFill>
                  <a:srgbClr val="231F20"/>
                </a:solidFill>
                <a:latin typeface="BIZ UDPゴシック"/>
                <a:cs typeface="BIZ UDPゴシック"/>
              </a:rPr>
              <a:t>％</a:t>
            </a:r>
            <a:endParaRPr sz="850" dirty="0">
              <a:latin typeface="BIZ UDPゴシック"/>
              <a:cs typeface="BIZ UDPゴシック"/>
            </a:endParaRPr>
          </a:p>
          <a:p>
            <a:pPr marL="799465" marR="400050" indent="-566420">
              <a:lnSpc>
                <a:spcPct val="101800"/>
              </a:lnSpc>
              <a:tabLst>
                <a:tab pos="716280" algn="l"/>
              </a:tabLst>
            </a:pPr>
            <a:r>
              <a:rPr sz="850" dirty="0">
                <a:solidFill>
                  <a:srgbClr val="231F20"/>
                </a:solidFill>
                <a:latin typeface="BIZ UDPゴシック"/>
                <a:cs typeface="BIZ UDPゴシック"/>
              </a:rPr>
              <a:t>血</a:t>
            </a:r>
            <a:r>
              <a:rPr sz="850" spc="-50" dirty="0">
                <a:solidFill>
                  <a:srgbClr val="231F20"/>
                </a:solidFill>
                <a:latin typeface="BIZ UDPゴシック"/>
                <a:cs typeface="BIZ UDPゴシック"/>
              </a:rPr>
              <a:t>圧</a:t>
            </a:r>
            <a:r>
              <a:rPr sz="850" dirty="0">
                <a:solidFill>
                  <a:srgbClr val="231F20"/>
                </a:solidFill>
                <a:latin typeface="BIZ UDPゴシック"/>
                <a:cs typeface="BIZ UDPゴシック"/>
              </a:rPr>
              <a:t>	</a:t>
            </a:r>
            <a:r>
              <a:rPr sz="850" spc="75" dirty="0">
                <a:solidFill>
                  <a:srgbClr val="231F20"/>
                </a:solidFill>
                <a:latin typeface="BIZ UDPゴシック"/>
                <a:cs typeface="BIZ UDPゴシック"/>
              </a:rPr>
              <a:t>：</a:t>
            </a:r>
            <a:r>
              <a:rPr sz="850" dirty="0" err="1">
                <a:solidFill>
                  <a:srgbClr val="231F20"/>
                </a:solidFill>
                <a:latin typeface="BIZ UDPゴシック"/>
                <a:cs typeface="BIZ UDPゴシック"/>
              </a:rPr>
              <a:t>家庭血</a:t>
            </a:r>
            <a:r>
              <a:rPr sz="850" spc="-215" dirty="0" err="1">
                <a:solidFill>
                  <a:srgbClr val="231F20"/>
                </a:solidFill>
                <a:latin typeface="BIZ UDPゴシック"/>
                <a:cs typeface="BIZ UDPゴシック"/>
              </a:rPr>
              <a:t>圧</a:t>
            </a:r>
            <a:r>
              <a:rPr sz="850" spc="229" dirty="0">
                <a:solidFill>
                  <a:srgbClr val="231F20"/>
                </a:solidFill>
                <a:latin typeface="BIZ UDPゴシック"/>
                <a:cs typeface="BIZ UDPゴシック"/>
              </a:rPr>
              <a:t>：＜</a:t>
            </a:r>
            <a:r>
              <a:rPr sz="850" spc="-15" dirty="0">
                <a:solidFill>
                  <a:srgbClr val="231F20"/>
                </a:solidFill>
                <a:latin typeface="BIZ UDPゴシック"/>
                <a:cs typeface="BIZ UDPゴシック"/>
              </a:rPr>
              <a:t> </a:t>
            </a:r>
            <a:r>
              <a:rPr sz="900" spc="-30" dirty="0">
                <a:solidFill>
                  <a:srgbClr val="231F20"/>
                </a:solidFill>
                <a:latin typeface="Arial"/>
                <a:cs typeface="Arial"/>
              </a:rPr>
              <a:t>125/75mmHg</a:t>
            </a:r>
            <a:r>
              <a:rPr sz="850" spc="55" dirty="0">
                <a:solidFill>
                  <a:srgbClr val="231F20"/>
                </a:solidFill>
                <a:latin typeface="BIZ UDPゴシック"/>
                <a:cs typeface="BIZ UDPゴシック"/>
              </a:rPr>
              <a:t>、</a:t>
            </a:r>
            <a:r>
              <a:rPr sz="850" dirty="0">
                <a:solidFill>
                  <a:srgbClr val="231F20"/>
                </a:solidFill>
                <a:latin typeface="BIZ UDPゴシック"/>
                <a:cs typeface="BIZ UDPゴシック"/>
              </a:rPr>
              <a:t>診察室血</a:t>
            </a:r>
            <a:r>
              <a:rPr sz="850" spc="-215" dirty="0">
                <a:solidFill>
                  <a:srgbClr val="231F20"/>
                </a:solidFill>
                <a:latin typeface="BIZ UDPゴシック"/>
                <a:cs typeface="BIZ UDPゴシック"/>
              </a:rPr>
              <a:t>圧</a:t>
            </a:r>
            <a:r>
              <a:rPr sz="850" spc="229" dirty="0">
                <a:solidFill>
                  <a:srgbClr val="231F20"/>
                </a:solidFill>
                <a:latin typeface="BIZ UDPゴシック"/>
                <a:cs typeface="BIZ UDPゴシック"/>
              </a:rPr>
              <a:t>：＜</a:t>
            </a:r>
            <a:r>
              <a:rPr sz="850" spc="-10" dirty="0">
                <a:solidFill>
                  <a:srgbClr val="231F20"/>
                </a:solidFill>
                <a:latin typeface="BIZ UDPゴシック"/>
                <a:cs typeface="BIZ UDPゴシック"/>
              </a:rPr>
              <a:t> </a:t>
            </a:r>
            <a:r>
              <a:rPr sz="900" spc="-10" dirty="0">
                <a:solidFill>
                  <a:srgbClr val="231F20"/>
                </a:solidFill>
                <a:latin typeface="Arial"/>
                <a:cs typeface="Arial"/>
              </a:rPr>
              <a:t>130/80mmHg </a:t>
            </a:r>
            <a:endParaRPr lang="en-US" sz="900" spc="-10" dirty="0">
              <a:solidFill>
                <a:srgbClr val="231F20"/>
              </a:solidFill>
              <a:latin typeface="Arial"/>
              <a:cs typeface="Arial"/>
            </a:endParaRPr>
          </a:p>
          <a:p>
            <a:pPr marL="799465" marR="400050" indent="-566420">
              <a:lnSpc>
                <a:spcPct val="101800"/>
              </a:lnSpc>
              <a:tabLst>
                <a:tab pos="716280" algn="l"/>
              </a:tabLst>
            </a:pPr>
            <a:endParaRPr lang="en-US" sz="900" spc="-10" dirty="0">
              <a:solidFill>
                <a:srgbClr val="231F20"/>
              </a:solidFill>
              <a:latin typeface="Arial"/>
              <a:cs typeface="Arial"/>
            </a:endParaRPr>
          </a:p>
          <a:p>
            <a:pPr marL="799465" marR="400050" indent="-566420">
              <a:lnSpc>
                <a:spcPct val="101800"/>
              </a:lnSpc>
              <a:tabLst>
                <a:tab pos="716280" algn="l"/>
              </a:tabLst>
            </a:pPr>
            <a:endParaRPr lang="en-US" sz="900" spc="-10" dirty="0">
              <a:solidFill>
                <a:srgbClr val="231F20"/>
              </a:solidFill>
              <a:latin typeface="Arial"/>
              <a:cs typeface="Arial"/>
            </a:endParaRPr>
          </a:p>
          <a:p>
            <a:pPr marL="799465" marR="400050" indent="-566420">
              <a:lnSpc>
                <a:spcPct val="101800"/>
              </a:lnSpc>
              <a:tabLst>
                <a:tab pos="716280" algn="l"/>
              </a:tabLst>
            </a:pPr>
            <a:endParaRPr sz="600" dirty="0">
              <a:latin typeface="BIZ UDPゴシック"/>
              <a:cs typeface="BIZ UDPゴシック"/>
            </a:endParaRPr>
          </a:p>
        </p:txBody>
      </p:sp>
      <p:sp>
        <p:nvSpPr>
          <p:cNvPr id="67" name="object 67"/>
          <p:cNvSpPr txBox="1"/>
          <p:nvPr/>
        </p:nvSpPr>
        <p:spPr>
          <a:xfrm>
            <a:off x="2009649" y="1613645"/>
            <a:ext cx="1741170" cy="193002"/>
          </a:xfrm>
          <a:prstGeom prst="rect">
            <a:avLst/>
          </a:prstGeom>
          <a:solidFill>
            <a:srgbClr val="9ED29A"/>
          </a:solidFill>
        </p:spPr>
        <p:txBody>
          <a:bodyPr vert="horz" wrap="square" lIns="0" tIns="31115" rIns="0" bIns="0" rtlCol="0">
            <a:spAutoFit/>
          </a:bodyPr>
          <a:lstStyle/>
          <a:p>
            <a:pPr marL="19050" algn="ctr">
              <a:lnSpc>
                <a:spcPct val="100000"/>
              </a:lnSpc>
              <a:spcBef>
                <a:spcPts val="245"/>
              </a:spcBef>
            </a:pPr>
            <a:r>
              <a:rPr sz="1050" b="1" dirty="0">
                <a:solidFill>
                  <a:srgbClr val="231F20"/>
                </a:solidFill>
                <a:latin typeface="Arial" panose="020B0604020202020204" pitchFamily="34" charset="0"/>
                <a:cs typeface="Arial" panose="020B0604020202020204" pitchFamily="34" charset="0"/>
              </a:rPr>
              <a:t>1</a:t>
            </a:r>
            <a:r>
              <a:rPr sz="1000" b="1" spc="-25" dirty="0">
                <a:solidFill>
                  <a:srgbClr val="231F20"/>
                </a:solidFill>
                <a:latin typeface="Arial" panose="020B0604020202020204" pitchFamily="34" charset="0"/>
                <a:cs typeface="Arial" panose="020B0604020202020204" pitchFamily="34" charset="0"/>
              </a:rPr>
              <a:t>週目</a:t>
            </a:r>
            <a:endParaRPr sz="1000">
              <a:latin typeface="Arial" panose="020B0604020202020204" pitchFamily="34" charset="0"/>
              <a:cs typeface="Arial" panose="020B0604020202020204" pitchFamily="34" charset="0"/>
            </a:endParaRPr>
          </a:p>
        </p:txBody>
      </p:sp>
      <p:sp>
        <p:nvSpPr>
          <p:cNvPr id="68" name="object 68"/>
          <p:cNvSpPr txBox="1"/>
          <p:nvPr/>
        </p:nvSpPr>
        <p:spPr>
          <a:xfrm>
            <a:off x="3953650" y="1613645"/>
            <a:ext cx="1021080" cy="189154"/>
          </a:xfrm>
          <a:prstGeom prst="rect">
            <a:avLst/>
          </a:prstGeom>
          <a:solidFill>
            <a:srgbClr val="9ED29A"/>
          </a:solidFill>
        </p:spPr>
        <p:txBody>
          <a:bodyPr vert="horz" wrap="square" lIns="0" tIns="34925" rIns="0" bIns="0" rtlCol="0">
            <a:spAutoFit/>
          </a:bodyPr>
          <a:lstStyle/>
          <a:p>
            <a:pPr marL="334645">
              <a:lnSpc>
                <a:spcPct val="100000"/>
              </a:lnSpc>
              <a:spcBef>
                <a:spcPts val="275"/>
              </a:spcBef>
            </a:pPr>
            <a:r>
              <a:rPr sz="1000" b="1" spc="-20" dirty="0">
                <a:solidFill>
                  <a:srgbClr val="231F20"/>
                </a:solidFill>
                <a:latin typeface="Arial" panose="020B0604020202020204" pitchFamily="34" charset="0"/>
                <a:cs typeface="Arial" panose="020B0604020202020204" pitchFamily="34" charset="0"/>
              </a:rPr>
              <a:t>退院前</a:t>
            </a:r>
            <a:endParaRPr sz="1000">
              <a:latin typeface="Arial" panose="020B0604020202020204" pitchFamily="34" charset="0"/>
              <a:cs typeface="Arial" panose="020B0604020202020204" pitchFamily="34" charset="0"/>
            </a:endParaRPr>
          </a:p>
        </p:txBody>
      </p:sp>
      <p:sp>
        <p:nvSpPr>
          <p:cNvPr id="69" name="object 69"/>
          <p:cNvSpPr txBox="1"/>
          <p:nvPr/>
        </p:nvSpPr>
        <p:spPr>
          <a:xfrm>
            <a:off x="5717654" y="1613645"/>
            <a:ext cx="2136775" cy="193002"/>
          </a:xfrm>
          <a:prstGeom prst="rect">
            <a:avLst/>
          </a:prstGeom>
          <a:solidFill>
            <a:srgbClr val="9ED29A"/>
          </a:solidFill>
        </p:spPr>
        <p:txBody>
          <a:bodyPr vert="horz" wrap="square" lIns="0" tIns="31115" rIns="0" bIns="0" rtlCol="0">
            <a:spAutoFit/>
          </a:bodyPr>
          <a:lstStyle/>
          <a:p>
            <a:pPr marL="585470">
              <a:lnSpc>
                <a:spcPct val="100000"/>
              </a:lnSpc>
              <a:spcBef>
                <a:spcPts val="245"/>
              </a:spcBef>
            </a:pPr>
            <a:r>
              <a:rPr sz="1050" b="1" dirty="0">
                <a:solidFill>
                  <a:srgbClr val="231F20"/>
                </a:solidFill>
                <a:latin typeface="Arial" panose="020B0604020202020204" pitchFamily="34" charset="0"/>
                <a:cs typeface="Arial" panose="020B0604020202020204" pitchFamily="34" charset="0"/>
              </a:rPr>
              <a:t>1</a:t>
            </a:r>
            <a:r>
              <a:rPr sz="1000" b="1" spc="-500" dirty="0">
                <a:solidFill>
                  <a:srgbClr val="231F20"/>
                </a:solidFill>
                <a:latin typeface="Arial" panose="020B0604020202020204" pitchFamily="34" charset="0"/>
                <a:cs typeface="Arial" panose="020B0604020202020204" pitchFamily="34" charset="0"/>
              </a:rPr>
              <a:t>、</a:t>
            </a:r>
            <a:r>
              <a:rPr sz="1050" b="1" dirty="0">
                <a:solidFill>
                  <a:srgbClr val="231F20"/>
                </a:solidFill>
                <a:latin typeface="Arial" panose="020B0604020202020204" pitchFamily="34" charset="0"/>
                <a:cs typeface="Arial" panose="020B0604020202020204" pitchFamily="34" charset="0"/>
              </a:rPr>
              <a:t>3</a:t>
            </a:r>
            <a:r>
              <a:rPr sz="1000" b="1" spc="-500" dirty="0">
                <a:solidFill>
                  <a:srgbClr val="231F20"/>
                </a:solidFill>
                <a:latin typeface="Arial" panose="020B0604020202020204" pitchFamily="34" charset="0"/>
                <a:cs typeface="Arial" panose="020B0604020202020204" pitchFamily="34" charset="0"/>
              </a:rPr>
              <a:t>、</a:t>
            </a:r>
            <a:r>
              <a:rPr sz="1050" b="1" dirty="0">
                <a:solidFill>
                  <a:srgbClr val="231F20"/>
                </a:solidFill>
                <a:latin typeface="Arial" panose="020B0604020202020204" pitchFamily="34" charset="0"/>
                <a:cs typeface="Arial" panose="020B0604020202020204" pitchFamily="34" charset="0"/>
              </a:rPr>
              <a:t>6</a:t>
            </a:r>
            <a:r>
              <a:rPr sz="1000" b="1" spc="-500" dirty="0">
                <a:solidFill>
                  <a:srgbClr val="231F20"/>
                </a:solidFill>
                <a:latin typeface="Arial" panose="020B0604020202020204" pitchFamily="34" charset="0"/>
                <a:cs typeface="Arial" panose="020B0604020202020204" pitchFamily="34" charset="0"/>
              </a:rPr>
              <a:t>、</a:t>
            </a:r>
            <a:r>
              <a:rPr sz="1050" b="1" dirty="0">
                <a:solidFill>
                  <a:srgbClr val="231F20"/>
                </a:solidFill>
                <a:latin typeface="Arial" panose="020B0604020202020204" pitchFamily="34" charset="0"/>
                <a:cs typeface="Arial" panose="020B0604020202020204" pitchFamily="34" charset="0"/>
              </a:rPr>
              <a:t>9</a:t>
            </a:r>
            <a:r>
              <a:rPr sz="1000" b="1" spc="-500" dirty="0">
                <a:solidFill>
                  <a:srgbClr val="231F20"/>
                </a:solidFill>
                <a:latin typeface="Arial" panose="020B0604020202020204" pitchFamily="34" charset="0"/>
                <a:cs typeface="Arial" panose="020B0604020202020204" pitchFamily="34" charset="0"/>
              </a:rPr>
              <a:t>、</a:t>
            </a:r>
            <a:r>
              <a:rPr sz="1050" b="1" dirty="0">
                <a:solidFill>
                  <a:srgbClr val="231F20"/>
                </a:solidFill>
                <a:latin typeface="Arial" panose="020B0604020202020204" pitchFamily="34" charset="0"/>
                <a:cs typeface="Arial" panose="020B0604020202020204" pitchFamily="34" charset="0"/>
              </a:rPr>
              <a:t>12</a:t>
            </a:r>
            <a:r>
              <a:rPr sz="1000" b="1" spc="-25" dirty="0">
                <a:solidFill>
                  <a:srgbClr val="231F20"/>
                </a:solidFill>
                <a:latin typeface="Arial" panose="020B0604020202020204" pitchFamily="34" charset="0"/>
                <a:cs typeface="Arial" panose="020B0604020202020204" pitchFamily="34" charset="0"/>
              </a:rPr>
              <a:t>か月</a:t>
            </a:r>
            <a:endParaRPr sz="1000">
              <a:latin typeface="Arial" panose="020B0604020202020204" pitchFamily="34" charset="0"/>
              <a:cs typeface="Arial" panose="020B0604020202020204" pitchFamily="34" charset="0"/>
            </a:endParaRPr>
          </a:p>
        </p:txBody>
      </p:sp>
      <p:sp>
        <p:nvSpPr>
          <p:cNvPr id="70" name="object 70"/>
          <p:cNvSpPr txBox="1"/>
          <p:nvPr/>
        </p:nvSpPr>
        <p:spPr>
          <a:xfrm>
            <a:off x="7985646" y="1613645"/>
            <a:ext cx="2334895" cy="193002"/>
          </a:xfrm>
          <a:prstGeom prst="rect">
            <a:avLst/>
          </a:prstGeom>
          <a:solidFill>
            <a:srgbClr val="9ED29A"/>
          </a:solidFill>
        </p:spPr>
        <p:txBody>
          <a:bodyPr vert="horz" wrap="square" lIns="0" tIns="31115" rIns="0" bIns="0" rtlCol="0">
            <a:spAutoFit/>
          </a:bodyPr>
          <a:lstStyle/>
          <a:p>
            <a:pPr marL="542925">
              <a:lnSpc>
                <a:spcPct val="100000"/>
              </a:lnSpc>
              <a:spcBef>
                <a:spcPts val="245"/>
              </a:spcBef>
            </a:pPr>
            <a:r>
              <a:rPr sz="1050" b="1" dirty="0">
                <a:solidFill>
                  <a:srgbClr val="231F20"/>
                </a:solidFill>
                <a:latin typeface="Arial" panose="020B0604020202020204" pitchFamily="34" charset="0"/>
                <a:cs typeface="Arial" panose="020B0604020202020204" pitchFamily="34" charset="0"/>
              </a:rPr>
              <a:t>1</a:t>
            </a:r>
            <a:r>
              <a:rPr sz="1000" b="1" dirty="0">
                <a:solidFill>
                  <a:srgbClr val="231F20"/>
                </a:solidFill>
                <a:latin typeface="Arial" panose="020B0604020202020204" pitchFamily="34" charset="0"/>
                <a:cs typeface="Arial" panose="020B0604020202020204" pitchFamily="34" charset="0"/>
              </a:rPr>
              <a:t>年</a:t>
            </a:r>
            <a:r>
              <a:rPr sz="1000" b="1" spc="-505" dirty="0">
                <a:solidFill>
                  <a:srgbClr val="231F20"/>
                </a:solidFill>
                <a:latin typeface="Arial" panose="020B0604020202020204" pitchFamily="34" charset="0"/>
                <a:cs typeface="Arial" panose="020B0604020202020204" pitchFamily="34" charset="0"/>
              </a:rPr>
              <a:t>～</a:t>
            </a:r>
            <a:r>
              <a:rPr sz="1000" b="1" spc="-5" dirty="0">
                <a:solidFill>
                  <a:srgbClr val="231F20"/>
                </a:solidFill>
                <a:latin typeface="Arial" panose="020B0604020202020204" pitchFamily="34" charset="0"/>
                <a:cs typeface="Arial" panose="020B0604020202020204" pitchFamily="34" charset="0"/>
              </a:rPr>
              <a:t>（</a:t>
            </a:r>
            <a:r>
              <a:rPr sz="1050" b="1" spc="-5" dirty="0">
                <a:solidFill>
                  <a:srgbClr val="231F20"/>
                </a:solidFill>
                <a:latin typeface="Arial" panose="020B0604020202020204" pitchFamily="34" charset="0"/>
                <a:cs typeface="Arial" panose="020B0604020202020204" pitchFamily="34" charset="0"/>
              </a:rPr>
              <a:t>2</a:t>
            </a:r>
            <a:r>
              <a:rPr sz="1000" b="1" spc="-500" dirty="0">
                <a:solidFill>
                  <a:srgbClr val="231F20"/>
                </a:solidFill>
                <a:latin typeface="Arial" panose="020B0604020202020204" pitchFamily="34" charset="0"/>
                <a:cs typeface="Arial" panose="020B0604020202020204" pitchFamily="34" charset="0"/>
              </a:rPr>
              <a:t>、</a:t>
            </a:r>
            <a:r>
              <a:rPr sz="1050" b="1" dirty="0">
                <a:solidFill>
                  <a:srgbClr val="231F20"/>
                </a:solidFill>
                <a:latin typeface="Arial" panose="020B0604020202020204" pitchFamily="34" charset="0"/>
                <a:cs typeface="Arial" panose="020B0604020202020204" pitchFamily="34" charset="0"/>
              </a:rPr>
              <a:t>3</a:t>
            </a:r>
            <a:r>
              <a:rPr sz="1000" b="1" spc="-500" dirty="0">
                <a:solidFill>
                  <a:srgbClr val="231F20"/>
                </a:solidFill>
                <a:latin typeface="Arial" panose="020B0604020202020204" pitchFamily="34" charset="0"/>
                <a:cs typeface="Arial" panose="020B0604020202020204" pitchFamily="34" charset="0"/>
              </a:rPr>
              <a:t>、</a:t>
            </a:r>
            <a:r>
              <a:rPr sz="1050" b="1" dirty="0">
                <a:solidFill>
                  <a:srgbClr val="231F20"/>
                </a:solidFill>
                <a:latin typeface="Arial" panose="020B0604020202020204" pitchFamily="34" charset="0"/>
                <a:cs typeface="Arial" panose="020B0604020202020204" pitchFamily="34" charset="0"/>
              </a:rPr>
              <a:t>4</a:t>
            </a:r>
            <a:r>
              <a:rPr sz="1000" b="1" spc="-500" dirty="0">
                <a:solidFill>
                  <a:srgbClr val="231F20"/>
                </a:solidFill>
                <a:latin typeface="Arial" panose="020B0604020202020204" pitchFamily="34" charset="0"/>
                <a:cs typeface="Arial" panose="020B0604020202020204" pitchFamily="34" charset="0"/>
              </a:rPr>
              <a:t>、</a:t>
            </a:r>
            <a:r>
              <a:rPr sz="1050" b="1" dirty="0">
                <a:solidFill>
                  <a:srgbClr val="231F20"/>
                </a:solidFill>
                <a:latin typeface="Arial" panose="020B0604020202020204" pitchFamily="34" charset="0"/>
                <a:cs typeface="Arial" panose="020B0604020202020204" pitchFamily="34" charset="0"/>
              </a:rPr>
              <a:t>5</a:t>
            </a:r>
            <a:r>
              <a:rPr sz="1000" b="1" dirty="0">
                <a:solidFill>
                  <a:srgbClr val="231F20"/>
                </a:solidFill>
                <a:latin typeface="Arial" panose="020B0604020202020204" pitchFamily="34" charset="0"/>
                <a:cs typeface="Arial" panose="020B0604020202020204" pitchFamily="34" charset="0"/>
              </a:rPr>
              <a:t>年</a:t>
            </a:r>
            <a:r>
              <a:rPr sz="1050" b="1" spc="-20" dirty="0">
                <a:solidFill>
                  <a:srgbClr val="231F20"/>
                </a:solidFill>
                <a:latin typeface="Arial" panose="020B0604020202020204" pitchFamily="34" charset="0"/>
                <a:cs typeface="Arial" panose="020B0604020202020204" pitchFamily="34" charset="0"/>
              </a:rPr>
              <a:t>...</a:t>
            </a:r>
            <a:r>
              <a:rPr sz="1000" b="1" spc="-20" dirty="0">
                <a:solidFill>
                  <a:srgbClr val="231F20"/>
                </a:solidFill>
                <a:latin typeface="Arial" panose="020B0604020202020204" pitchFamily="34" charset="0"/>
                <a:cs typeface="Arial" panose="020B0604020202020204" pitchFamily="34" charset="0"/>
              </a:rPr>
              <a:t>）</a:t>
            </a:r>
            <a:endParaRPr sz="1000">
              <a:latin typeface="Arial" panose="020B0604020202020204" pitchFamily="34" charset="0"/>
              <a:cs typeface="Arial" panose="020B0604020202020204" pitchFamily="34" charset="0"/>
            </a:endParaRPr>
          </a:p>
        </p:txBody>
      </p:sp>
      <p:sp>
        <p:nvSpPr>
          <p:cNvPr id="71" name="object 71"/>
          <p:cNvSpPr txBox="1"/>
          <p:nvPr/>
        </p:nvSpPr>
        <p:spPr>
          <a:xfrm>
            <a:off x="7439634" y="2873501"/>
            <a:ext cx="533400" cy="355600"/>
          </a:xfrm>
          <a:prstGeom prst="rect">
            <a:avLst/>
          </a:prstGeom>
        </p:spPr>
        <p:txBody>
          <a:bodyPr vert="horz" wrap="square" lIns="0" tIns="10160" rIns="0" bIns="0" rtlCol="0">
            <a:spAutoFit/>
          </a:bodyPr>
          <a:lstStyle/>
          <a:p>
            <a:pPr marL="12700" marR="5080" indent="20320">
              <a:lnSpc>
                <a:spcPct val="103800"/>
              </a:lnSpc>
              <a:spcBef>
                <a:spcPts val="80"/>
              </a:spcBef>
            </a:pPr>
            <a:r>
              <a:rPr sz="1100" b="1" spc="110" dirty="0">
                <a:solidFill>
                  <a:srgbClr val="231F20"/>
                </a:solidFill>
                <a:latin typeface="Calibri"/>
                <a:cs typeface="Calibri"/>
              </a:rPr>
              <a:t>1</a:t>
            </a:r>
            <a:r>
              <a:rPr sz="1500" b="1" spc="-30" baseline="2777" dirty="0">
                <a:solidFill>
                  <a:srgbClr val="231F20"/>
                </a:solidFill>
                <a:latin typeface="Microsoft JhengHei"/>
                <a:cs typeface="Microsoft JhengHei"/>
              </a:rPr>
              <a:t>年毎に</a:t>
            </a:r>
            <a:r>
              <a:rPr sz="1000" b="1" spc="-15" dirty="0">
                <a:solidFill>
                  <a:srgbClr val="231F20"/>
                </a:solidFill>
                <a:latin typeface="Microsoft JhengHei"/>
                <a:cs typeface="Microsoft JhengHei"/>
              </a:rPr>
              <a:t>紹介受診</a:t>
            </a:r>
            <a:endParaRPr sz="1000">
              <a:latin typeface="Microsoft JhengHei"/>
              <a:cs typeface="Microsoft JhengHei"/>
            </a:endParaRPr>
          </a:p>
        </p:txBody>
      </p:sp>
      <p:sp>
        <p:nvSpPr>
          <p:cNvPr id="72" name="object 72"/>
          <p:cNvSpPr txBox="1"/>
          <p:nvPr/>
        </p:nvSpPr>
        <p:spPr>
          <a:xfrm>
            <a:off x="5766916" y="780313"/>
            <a:ext cx="1999134" cy="722634"/>
          </a:xfrm>
          <a:prstGeom prst="rect">
            <a:avLst/>
          </a:prstGeom>
        </p:spPr>
        <p:txBody>
          <a:bodyPr vert="horz" wrap="square" lIns="0" tIns="123825" rIns="0" bIns="0" rtlCol="0">
            <a:spAutoFit/>
          </a:bodyPr>
          <a:lstStyle/>
          <a:p>
            <a:pPr marL="61594">
              <a:lnSpc>
                <a:spcPct val="100000"/>
              </a:lnSpc>
              <a:spcBef>
                <a:spcPts val="975"/>
              </a:spcBef>
            </a:pPr>
            <a:r>
              <a:rPr sz="1300" b="1" spc="-20" dirty="0">
                <a:solidFill>
                  <a:srgbClr val="FFFFFF"/>
                </a:solidFill>
                <a:latin typeface="Arial" panose="020B0604020202020204" pitchFamily="34" charset="0"/>
                <a:cs typeface="Arial" panose="020B0604020202020204" pitchFamily="34" charset="0"/>
              </a:rPr>
              <a:t>退院後</a:t>
            </a:r>
            <a:endParaRPr sz="1300" dirty="0">
              <a:latin typeface="Arial" panose="020B0604020202020204" pitchFamily="34" charset="0"/>
              <a:cs typeface="Arial" panose="020B0604020202020204" pitchFamily="34" charset="0"/>
            </a:endParaRPr>
          </a:p>
          <a:p>
            <a:pPr marL="61594">
              <a:lnSpc>
                <a:spcPts val="1285"/>
              </a:lnSpc>
              <a:spcBef>
                <a:spcPts val="800"/>
              </a:spcBef>
            </a:pPr>
            <a:r>
              <a:rPr sz="1100" b="1" spc="-15" dirty="0">
                <a:solidFill>
                  <a:srgbClr val="231F20"/>
                </a:solidFill>
                <a:latin typeface="Arial" panose="020B0604020202020204" pitchFamily="34" charset="0"/>
                <a:cs typeface="Arial" panose="020B0604020202020204" pitchFamily="34" charset="0"/>
              </a:rPr>
              <a:t>血液検査</a:t>
            </a:r>
            <a:endParaRPr sz="1100" dirty="0">
              <a:latin typeface="Arial" panose="020B0604020202020204" pitchFamily="34" charset="0"/>
              <a:cs typeface="Arial" panose="020B0604020202020204" pitchFamily="34" charset="0"/>
            </a:endParaRPr>
          </a:p>
          <a:p>
            <a:pPr marL="12700">
              <a:lnSpc>
                <a:spcPts val="985"/>
              </a:lnSpc>
            </a:pPr>
            <a:r>
              <a:rPr sz="750" spc="65" dirty="0">
                <a:solidFill>
                  <a:srgbClr val="231F20"/>
                </a:solidFill>
                <a:latin typeface="Arial" panose="020B0604020202020204" pitchFamily="34" charset="0"/>
                <a:cs typeface="Arial" panose="020B0604020202020204" pitchFamily="34" charset="0"/>
              </a:rPr>
              <a:t>（</a:t>
            </a:r>
            <a:r>
              <a:rPr sz="750" spc="135" dirty="0">
                <a:solidFill>
                  <a:srgbClr val="231F20"/>
                </a:solidFill>
                <a:latin typeface="Arial" panose="020B0604020202020204" pitchFamily="34" charset="0"/>
                <a:cs typeface="Arial" panose="020B0604020202020204" pitchFamily="34" charset="0"/>
              </a:rPr>
              <a:t>退院後</a:t>
            </a:r>
            <a:r>
              <a:rPr sz="850" spc="-10" dirty="0">
                <a:solidFill>
                  <a:srgbClr val="231F20"/>
                </a:solidFill>
                <a:latin typeface="Arial" panose="020B0604020202020204" pitchFamily="34" charset="0"/>
                <a:cs typeface="Arial" panose="020B0604020202020204" pitchFamily="34" charset="0"/>
              </a:rPr>
              <a:t>1</a:t>
            </a:r>
            <a:r>
              <a:rPr sz="750" spc="-70" dirty="0">
                <a:solidFill>
                  <a:srgbClr val="231F20"/>
                </a:solidFill>
                <a:latin typeface="Arial" panose="020B0604020202020204" pitchFamily="34" charset="0"/>
                <a:cs typeface="Arial" panose="020B0604020202020204" pitchFamily="34" charset="0"/>
              </a:rPr>
              <a:t>、</a:t>
            </a:r>
            <a:r>
              <a:rPr sz="850" spc="-10" dirty="0">
                <a:solidFill>
                  <a:srgbClr val="231F20"/>
                </a:solidFill>
                <a:latin typeface="Arial" panose="020B0604020202020204" pitchFamily="34" charset="0"/>
                <a:cs typeface="Arial" panose="020B0604020202020204" pitchFamily="34" charset="0"/>
              </a:rPr>
              <a:t>3</a:t>
            </a:r>
            <a:r>
              <a:rPr sz="750" spc="-70" dirty="0">
                <a:solidFill>
                  <a:srgbClr val="231F20"/>
                </a:solidFill>
                <a:latin typeface="Arial" panose="020B0604020202020204" pitchFamily="34" charset="0"/>
                <a:cs typeface="Arial" panose="020B0604020202020204" pitchFamily="34" charset="0"/>
              </a:rPr>
              <a:t>、</a:t>
            </a:r>
            <a:r>
              <a:rPr sz="850" spc="-10" dirty="0">
                <a:solidFill>
                  <a:srgbClr val="231F20"/>
                </a:solidFill>
                <a:latin typeface="Arial" panose="020B0604020202020204" pitchFamily="34" charset="0"/>
                <a:cs typeface="Arial" panose="020B0604020202020204" pitchFamily="34" charset="0"/>
              </a:rPr>
              <a:t>6</a:t>
            </a:r>
            <a:r>
              <a:rPr sz="750" spc="-70" dirty="0">
                <a:solidFill>
                  <a:srgbClr val="231F20"/>
                </a:solidFill>
                <a:latin typeface="Arial" panose="020B0604020202020204" pitchFamily="34" charset="0"/>
                <a:cs typeface="Arial" panose="020B0604020202020204" pitchFamily="34" charset="0"/>
              </a:rPr>
              <a:t>、</a:t>
            </a:r>
            <a:r>
              <a:rPr sz="850" spc="-10" dirty="0">
                <a:solidFill>
                  <a:srgbClr val="231F20"/>
                </a:solidFill>
                <a:latin typeface="Arial" panose="020B0604020202020204" pitchFamily="34" charset="0"/>
                <a:cs typeface="Arial" panose="020B0604020202020204" pitchFamily="34" charset="0"/>
              </a:rPr>
              <a:t>9</a:t>
            </a:r>
            <a:r>
              <a:rPr sz="750" spc="-70" dirty="0">
                <a:solidFill>
                  <a:srgbClr val="231F20"/>
                </a:solidFill>
                <a:latin typeface="Arial" panose="020B0604020202020204" pitchFamily="34" charset="0"/>
                <a:cs typeface="Arial" panose="020B0604020202020204" pitchFamily="34" charset="0"/>
              </a:rPr>
              <a:t>、</a:t>
            </a:r>
            <a:r>
              <a:rPr sz="850" spc="-20" dirty="0">
                <a:solidFill>
                  <a:srgbClr val="231F20"/>
                </a:solidFill>
                <a:latin typeface="Arial" panose="020B0604020202020204" pitchFamily="34" charset="0"/>
                <a:cs typeface="Arial" panose="020B0604020202020204" pitchFamily="34" charset="0"/>
              </a:rPr>
              <a:t>12</a:t>
            </a:r>
            <a:r>
              <a:rPr sz="750" spc="85" dirty="0">
                <a:solidFill>
                  <a:srgbClr val="231F20"/>
                </a:solidFill>
                <a:latin typeface="Arial" panose="020B0604020202020204" pitchFamily="34" charset="0"/>
                <a:cs typeface="Arial" panose="020B0604020202020204" pitchFamily="34" charset="0"/>
              </a:rPr>
              <a:t>か月後を目安</a:t>
            </a:r>
            <a:r>
              <a:rPr sz="750" spc="-50" dirty="0">
                <a:solidFill>
                  <a:srgbClr val="231F20"/>
                </a:solidFill>
                <a:latin typeface="Arial" panose="020B0604020202020204" pitchFamily="34" charset="0"/>
                <a:cs typeface="Arial" panose="020B0604020202020204" pitchFamily="34" charset="0"/>
              </a:rPr>
              <a:t>）</a:t>
            </a:r>
            <a:endParaRPr sz="750" dirty="0">
              <a:latin typeface="Arial" panose="020B0604020202020204" pitchFamily="34" charset="0"/>
              <a:cs typeface="Arial" panose="020B0604020202020204" pitchFamily="34" charset="0"/>
            </a:endParaRPr>
          </a:p>
        </p:txBody>
      </p:sp>
      <p:sp>
        <p:nvSpPr>
          <p:cNvPr id="73" name="object 73"/>
          <p:cNvSpPr txBox="1"/>
          <p:nvPr/>
        </p:nvSpPr>
        <p:spPr>
          <a:xfrm>
            <a:off x="473298" y="1238386"/>
            <a:ext cx="2235200" cy="208279"/>
          </a:xfrm>
          <a:prstGeom prst="rect">
            <a:avLst/>
          </a:prstGeom>
        </p:spPr>
        <p:txBody>
          <a:bodyPr vert="horz" wrap="square" lIns="0" tIns="12700" rIns="0" bIns="0" rtlCol="0">
            <a:spAutoFit/>
          </a:bodyPr>
          <a:lstStyle/>
          <a:p>
            <a:pPr marL="12700">
              <a:lnSpc>
                <a:spcPct val="100000"/>
              </a:lnSpc>
              <a:spcBef>
                <a:spcPts val="100"/>
              </a:spcBef>
            </a:pPr>
            <a:r>
              <a:rPr sz="1200" b="1" spc="-150" dirty="0">
                <a:solidFill>
                  <a:srgbClr val="231F20"/>
                </a:solidFill>
                <a:latin typeface="Microsoft JhengHei"/>
                <a:cs typeface="Microsoft JhengHei"/>
              </a:rPr>
              <a:t>血液検査</a:t>
            </a:r>
            <a:r>
              <a:rPr sz="1200" b="1" dirty="0">
                <a:solidFill>
                  <a:srgbClr val="231F20"/>
                </a:solidFill>
                <a:latin typeface="Microsoft JhengHei"/>
                <a:cs typeface="Microsoft JhengHei"/>
              </a:rPr>
              <a:t>（</a:t>
            </a:r>
            <a:r>
              <a:rPr sz="1200" b="1" spc="-130" dirty="0">
                <a:solidFill>
                  <a:srgbClr val="231F20"/>
                </a:solidFill>
                <a:latin typeface="Microsoft JhengHei"/>
                <a:cs typeface="Microsoft JhengHei"/>
              </a:rPr>
              <a:t>入院時、翌週、退院前</a:t>
            </a:r>
            <a:r>
              <a:rPr sz="1200" b="1" spc="-50" dirty="0">
                <a:solidFill>
                  <a:srgbClr val="231F20"/>
                </a:solidFill>
                <a:latin typeface="Microsoft JhengHei"/>
                <a:cs typeface="Microsoft JhengHei"/>
              </a:rPr>
              <a:t>）</a:t>
            </a:r>
            <a:endParaRPr sz="1200">
              <a:latin typeface="Microsoft JhengHei"/>
              <a:cs typeface="Microsoft JhengHei"/>
            </a:endParaRPr>
          </a:p>
        </p:txBody>
      </p:sp>
      <p:sp>
        <p:nvSpPr>
          <p:cNvPr id="74" name="object 74"/>
          <p:cNvSpPr txBox="1"/>
          <p:nvPr/>
        </p:nvSpPr>
        <p:spPr>
          <a:xfrm>
            <a:off x="8037803" y="780313"/>
            <a:ext cx="2193290" cy="721360"/>
          </a:xfrm>
          <a:prstGeom prst="rect">
            <a:avLst/>
          </a:prstGeom>
        </p:spPr>
        <p:txBody>
          <a:bodyPr vert="horz" wrap="square" lIns="0" tIns="123825" rIns="0" bIns="0" rtlCol="0">
            <a:spAutoFit/>
          </a:bodyPr>
          <a:lstStyle/>
          <a:p>
            <a:pPr marL="61594">
              <a:lnSpc>
                <a:spcPct val="100000"/>
              </a:lnSpc>
              <a:spcBef>
                <a:spcPts val="975"/>
              </a:spcBef>
            </a:pPr>
            <a:r>
              <a:rPr sz="1300" b="1" spc="-65" dirty="0">
                <a:solidFill>
                  <a:srgbClr val="FFFFFF"/>
                </a:solidFill>
                <a:latin typeface="Arial" panose="020B0604020202020204" pitchFamily="34" charset="0"/>
                <a:cs typeface="Arial" panose="020B0604020202020204" pitchFamily="34" charset="0"/>
              </a:rPr>
              <a:t>慢性期の管理</a:t>
            </a:r>
            <a:r>
              <a:rPr sz="1650" b="1" spc="-390" baseline="5050" dirty="0">
                <a:solidFill>
                  <a:srgbClr val="FFFFFF"/>
                </a:solidFill>
                <a:latin typeface="Arial" panose="020B0604020202020204" pitchFamily="34" charset="0"/>
                <a:cs typeface="Arial" panose="020B0604020202020204" pitchFamily="34" charset="0"/>
              </a:rPr>
              <a:t>（</a:t>
            </a:r>
            <a:r>
              <a:rPr sz="1650" b="1" spc="-419" baseline="5050" dirty="0">
                <a:solidFill>
                  <a:srgbClr val="FFFFFF"/>
                </a:solidFill>
                <a:latin typeface="Arial" panose="020B0604020202020204" pitchFamily="34" charset="0"/>
                <a:cs typeface="Arial" panose="020B0604020202020204" pitchFamily="34" charset="0"/>
              </a:rPr>
              <a:t>心血管イベント予防</a:t>
            </a:r>
            <a:r>
              <a:rPr sz="1650" b="1" spc="-465" baseline="5050" dirty="0">
                <a:solidFill>
                  <a:srgbClr val="FFFFFF"/>
                </a:solidFill>
                <a:latin typeface="Arial" panose="020B0604020202020204" pitchFamily="34" charset="0"/>
                <a:cs typeface="Arial" panose="020B0604020202020204" pitchFamily="34" charset="0"/>
              </a:rPr>
              <a:t>）</a:t>
            </a:r>
            <a:endParaRPr sz="1650" baseline="5050">
              <a:latin typeface="Arial" panose="020B0604020202020204" pitchFamily="34" charset="0"/>
              <a:cs typeface="Arial" panose="020B0604020202020204" pitchFamily="34" charset="0"/>
            </a:endParaRPr>
          </a:p>
          <a:p>
            <a:pPr marL="61594">
              <a:lnSpc>
                <a:spcPct val="100000"/>
              </a:lnSpc>
              <a:spcBef>
                <a:spcPts val="800"/>
              </a:spcBef>
            </a:pPr>
            <a:r>
              <a:rPr sz="1100" b="1" spc="-15" dirty="0">
                <a:solidFill>
                  <a:srgbClr val="231F20"/>
                </a:solidFill>
                <a:latin typeface="Arial" panose="020B0604020202020204" pitchFamily="34" charset="0"/>
                <a:cs typeface="Arial" panose="020B0604020202020204" pitchFamily="34" charset="0"/>
              </a:rPr>
              <a:t>血液検査</a:t>
            </a:r>
            <a:endParaRPr sz="1100">
              <a:latin typeface="Arial" panose="020B0604020202020204" pitchFamily="34" charset="0"/>
              <a:cs typeface="Arial" panose="020B0604020202020204" pitchFamily="34" charset="0"/>
            </a:endParaRPr>
          </a:p>
          <a:p>
            <a:pPr marL="12700">
              <a:lnSpc>
                <a:spcPct val="100000"/>
              </a:lnSpc>
              <a:spcBef>
                <a:spcPts val="15"/>
              </a:spcBef>
            </a:pPr>
            <a:r>
              <a:rPr sz="750" spc="50" dirty="0">
                <a:solidFill>
                  <a:srgbClr val="231F20"/>
                </a:solidFill>
                <a:latin typeface="Arial" panose="020B0604020202020204" pitchFamily="34" charset="0"/>
                <a:cs typeface="Arial" panose="020B0604020202020204" pitchFamily="34" charset="0"/>
              </a:rPr>
              <a:t>（</a:t>
            </a:r>
            <a:r>
              <a:rPr sz="750" spc="85" dirty="0">
                <a:solidFill>
                  <a:srgbClr val="231F20"/>
                </a:solidFill>
                <a:latin typeface="Arial" panose="020B0604020202020204" pitchFamily="34" charset="0"/>
                <a:cs typeface="Arial" panose="020B0604020202020204" pitchFamily="34" charset="0"/>
              </a:rPr>
              <a:t>定期的にかかりつけ医でフォローアップ</a:t>
            </a:r>
            <a:r>
              <a:rPr sz="750" dirty="0">
                <a:solidFill>
                  <a:srgbClr val="231F20"/>
                </a:solidFill>
                <a:latin typeface="Arial" panose="020B0604020202020204" pitchFamily="34" charset="0"/>
                <a:cs typeface="Arial" panose="020B0604020202020204" pitchFamily="34" charset="0"/>
              </a:rPr>
              <a:t>）</a:t>
            </a:r>
            <a:endParaRPr sz="750">
              <a:latin typeface="Arial" panose="020B0604020202020204" pitchFamily="34" charset="0"/>
              <a:cs typeface="Arial" panose="020B0604020202020204" pitchFamily="34" charset="0"/>
            </a:endParaRPr>
          </a:p>
        </p:txBody>
      </p:sp>
      <p:sp>
        <p:nvSpPr>
          <p:cNvPr id="75" name="object 75"/>
          <p:cNvSpPr txBox="1"/>
          <p:nvPr/>
        </p:nvSpPr>
        <p:spPr>
          <a:xfrm>
            <a:off x="8237797" y="1961131"/>
            <a:ext cx="1986914" cy="861060"/>
          </a:xfrm>
          <a:prstGeom prst="rect">
            <a:avLst/>
          </a:prstGeom>
        </p:spPr>
        <p:txBody>
          <a:bodyPr vert="horz" wrap="square" lIns="0" tIns="12700" rIns="0" bIns="0" rtlCol="0">
            <a:spAutoFit/>
          </a:bodyPr>
          <a:lstStyle/>
          <a:p>
            <a:pPr marL="12700">
              <a:lnSpc>
                <a:spcPct val="100000"/>
              </a:lnSpc>
              <a:spcBef>
                <a:spcPts val="100"/>
              </a:spcBef>
            </a:pPr>
            <a:r>
              <a:rPr sz="1000" b="1" spc="-15" dirty="0">
                <a:solidFill>
                  <a:srgbClr val="231F20"/>
                </a:solidFill>
                <a:latin typeface="Microsoft JhengHei"/>
                <a:cs typeface="Microsoft JhengHei"/>
              </a:rPr>
              <a:t>管理目標</a:t>
            </a:r>
            <a:endParaRPr sz="1000">
              <a:latin typeface="Microsoft JhengHei"/>
              <a:cs typeface="Microsoft JhengHei"/>
            </a:endParaRPr>
          </a:p>
          <a:p>
            <a:pPr marL="12700">
              <a:lnSpc>
                <a:spcPct val="100000"/>
              </a:lnSpc>
              <a:spcBef>
                <a:spcPts val="45"/>
              </a:spcBef>
            </a:pPr>
            <a:r>
              <a:rPr sz="900" b="1" spc="105" dirty="0">
                <a:solidFill>
                  <a:srgbClr val="231F20"/>
                </a:solidFill>
                <a:latin typeface="Calibri"/>
                <a:cs typeface="Calibri"/>
              </a:rPr>
              <a:t>LDL-</a:t>
            </a:r>
            <a:r>
              <a:rPr sz="900" b="1" spc="110" dirty="0">
                <a:solidFill>
                  <a:srgbClr val="231F20"/>
                </a:solidFill>
                <a:latin typeface="Calibri"/>
                <a:cs typeface="Calibri"/>
              </a:rPr>
              <a:t>C</a:t>
            </a:r>
            <a:r>
              <a:rPr sz="900" b="1" spc="135" dirty="0">
                <a:solidFill>
                  <a:srgbClr val="231F20"/>
                </a:solidFill>
                <a:latin typeface="Calibri"/>
                <a:cs typeface="Calibri"/>
              </a:rPr>
              <a:t> </a:t>
            </a:r>
            <a:r>
              <a:rPr sz="900" b="1" spc="90" dirty="0">
                <a:solidFill>
                  <a:srgbClr val="231F20"/>
                </a:solidFill>
                <a:latin typeface="Calibri"/>
                <a:cs typeface="Calibri"/>
              </a:rPr>
              <a:t>70mg/dL</a:t>
            </a:r>
            <a:r>
              <a:rPr sz="800" b="1" spc="-195" dirty="0">
                <a:solidFill>
                  <a:srgbClr val="231F20"/>
                </a:solidFill>
                <a:latin typeface="Microsoft JhengHei"/>
                <a:cs typeface="Microsoft JhengHei"/>
              </a:rPr>
              <a:t>未満</a:t>
            </a:r>
            <a:r>
              <a:rPr sz="800" b="1" dirty="0">
                <a:solidFill>
                  <a:srgbClr val="231F20"/>
                </a:solidFill>
                <a:latin typeface="Microsoft JhengHei"/>
                <a:cs typeface="Microsoft JhengHei"/>
              </a:rPr>
              <a:t>（</a:t>
            </a:r>
            <a:r>
              <a:rPr sz="800" b="1" spc="-10" dirty="0">
                <a:solidFill>
                  <a:srgbClr val="231F20"/>
                </a:solidFill>
                <a:latin typeface="Microsoft JhengHei"/>
                <a:cs typeface="Microsoft JhengHei"/>
              </a:rPr>
              <a:t>および治療前から</a:t>
            </a:r>
            <a:endParaRPr sz="800">
              <a:latin typeface="Microsoft JhengHei"/>
              <a:cs typeface="Microsoft JhengHei"/>
            </a:endParaRPr>
          </a:p>
          <a:p>
            <a:pPr marL="12700" marR="5080" indent="-635">
              <a:lnSpc>
                <a:spcPts val="1080"/>
              </a:lnSpc>
              <a:spcBef>
                <a:spcPts val="60"/>
              </a:spcBef>
            </a:pPr>
            <a:r>
              <a:rPr sz="900" b="1" spc="150" dirty="0">
                <a:solidFill>
                  <a:srgbClr val="231F20"/>
                </a:solidFill>
                <a:latin typeface="Calibri"/>
                <a:cs typeface="Calibri"/>
              </a:rPr>
              <a:t>50%</a:t>
            </a:r>
            <a:r>
              <a:rPr sz="800" b="1" dirty="0">
                <a:solidFill>
                  <a:srgbClr val="231F20"/>
                </a:solidFill>
                <a:latin typeface="Microsoft JhengHei"/>
                <a:cs typeface="Microsoft JhengHei"/>
              </a:rPr>
              <a:t>以上の減少</a:t>
            </a:r>
            <a:r>
              <a:rPr sz="800" b="1" spc="-365" dirty="0">
                <a:solidFill>
                  <a:srgbClr val="231F20"/>
                </a:solidFill>
                <a:latin typeface="Microsoft JhengHei"/>
                <a:cs typeface="Microsoft JhengHei"/>
              </a:rPr>
              <a:t>）</a:t>
            </a:r>
            <a:r>
              <a:rPr sz="800" b="1" spc="-50" dirty="0">
                <a:solidFill>
                  <a:srgbClr val="231F20"/>
                </a:solidFill>
                <a:latin typeface="Microsoft JhengHei"/>
                <a:cs typeface="Microsoft JhengHei"/>
              </a:rPr>
              <a:t>を目指し、脂質低下療法</a:t>
            </a:r>
            <a:r>
              <a:rPr sz="800" b="1" spc="-65" dirty="0">
                <a:solidFill>
                  <a:srgbClr val="231F20"/>
                </a:solidFill>
                <a:latin typeface="Microsoft JhengHei"/>
                <a:cs typeface="Microsoft JhengHei"/>
              </a:rPr>
              <a:t>を維持・強化する</a:t>
            </a:r>
            <a:endParaRPr sz="800">
              <a:latin typeface="Microsoft JhengHei"/>
              <a:cs typeface="Microsoft JhengHei"/>
            </a:endParaRPr>
          </a:p>
          <a:p>
            <a:pPr marL="88265" marR="8890" indent="-76200">
              <a:lnSpc>
                <a:spcPct val="104000"/>
              </a:lnSpc>
              <a:spcBef>
                <a:spcPts val="219"/>
              </a:spcBef>
            </a:pPr>
            <a:r>
              <a:rPr sz="700" dirty="0">
                <a:solidFill>
                  <a:srgbClr val="231F20"/>
                </a:solidFill>
                <a:latin typeface="BIZ UDPゴシック"/>
                <a:cs typeface="BIZ UDPゴシック"/>
              </a:rPr>
              <a:t>※</a:t>
            </a:r>
            <a:r>
              <a:rPr sz="750" dirty="0">
                <a:solidFill>
                  <a:srgbClr val="231F20"/>
                </a:solidFill>
                <a:latin typeface="Arial"/>
                <a:cs typeface="Arial"/>
              </a:rPr>
              <a:t>PCSK9</a:t>
            </a:r>
            <a:r>
              <a:rPr sz="700" spc="-20" dirty="0">
                <a:solidFill>
                  <a:srgbClr val="231F20"/>
                </a:solidFill>
                <a:latin typeface="BIZ UDPゴシック"/>
                <a:cs typeface="BIZ UDPゴシック"/>
              </a:rPr>
              <a:t>阻害薬の追加など、必要に応じて病院へ紹介する</a:t>
            </a:r>
            <a:endParaRPr sz="700">
              <a:latin typeface="BIZ UDPゴシック"/>
              <a:cs typeface="BIZ UDPゴシック"/>
            </a:endParaRPr>
          </a:p>
        </p:txBody>
      </p:sp>
      <p:sp>
        <p:nvSpPr>
          <p:cNvPr id="76" name="object 76"/>
          <p:cNvSpPr txBox="1"/>
          <p:nvPr/>
        </p:nvSpPr>
        <p:spPr>
          <a:xfrm>
            <a:off x="8237797" y="2836791"/>
            <a:ext cx="1858645" cy="535940"/>
          </a:xfrm>
          <a:prstGeom prst="rect">
            <a:avLst/>
          </a:prstGeom>
        </p:spPr>
        <p:txBody>
          <a:bodyPr vert="horz" wrap="square" lIns="0" tIns="64135" rIns="0" bIns="0" rtlCol="0">
            <a:spAutoFit/>
          </a:bodyPr>
          <a:lstStyle/>
          <a:p>
            <a:pPr marL="12700">
              <a:lnSpc>
                <a:spcPct val="100000"/>
              </a:lnSpc>
              <a:spcBef>
                <a:spcPts val="505"/>
              </a:spcBef>
            </a:pPr>
            <a:r>
              <a:rPr sz="1000" b="1" spc="-15" dirty="0">
                <a:solidFill>
                  <a:srgbClr val="231F20"/>
                </a:solidFill>
                <a:latin typeface="Microsoft JhengHei"/>
                <a:cs typeface="Microsoft JhengHei"/>
              </a:rPr>
              <a:t>紹介基準</a:t>
            </a:r>
            <a:endParaRPr sz="1000">
              <a:latin typeface="Microsoft JhengHei"/>
              <a:cs typeface="Microsoft JhengHei"/>
            </a:endParaRPr>
          </a:p>
          <a:p>
            <a:pPr marL="12700">
              <a:lnSpc>
                <a:spcPct val="100000"/>
              </a:lnSpc>
              <a:spcBef>
                <a:spcPts val="325"/>
              </a:spcBef>
            </a:pPr>
            <a:r>
              <a:rPr sz="800" spc="-5" dirty="0">
                <a:solidFill>
                  <a:srgbClr val="231F20"/>
                </a:solidFill>
                <a:latin typeface="BIZ UDPゴシック"/>
                <a:cs typeface="BIZ UDPゴシック"/>
              </a:rPr>
              <a:t>□脂質•合併疾患の管理不良</a:t>
            </a:r>
            <a:endParaRPr sz="800">
              <a:latin typeface="BIZ UDPゴシック"/>
              <a:cs typeface="BIZ UDPゴシック"/>
            </a:endParaRPr>
          </a:p>
          <a:p>
            <a:pPr marL="12700">
              <a:lnSpc>
                <a:spcPct val="100000"/>
              </a:lnSpc>
              <a:spcBef>
                <a:spcPts val="105"/>
              </a:spcBef>
            </a:pPr>
            <a:r>
              <a:rPr sz="800" spc="-65" dirty="0">
                <a:solidFill>
                  <a:srgbClr val="231F20"/>
                </a:solidFill>
                <a:latin typeface="BIZ UDPゴシック"/>
                <a:cs typeface="BIZ UDPゴシック"/>
              </a:rPr>
              <a:t>□症状あり</a:t>
            </a:r>
            <a:r>
              <a:rPr sz="800" spc="400" dirty="0">
                <a:solidFill>
                  <a:srgbClr val="231F20"/>
                </a:solidFill>
                <a:latin typeface="BIZ UDPゴシック"/>
                <a:cs typeface="BIZ UDPゴシック"/>
              </a:rPr>
              <a:t>（</a:t>
            </a:r>
            <a:r>
              <a:rPr sz="800" spc="-20" dirty="0">
                <a:solidFill>
                  <a:srgbClr val="231F20"/>
                </a:solidFill>
                <a:latin typeface="BIZ UDPゴシック"/>
                <a:cs typeface="BIZ UDPゴシック"/>
              </a:rPr>
              <a:t>労作性の胸痛、息切れ </a:t>
            </a:r>
            <a:r>
              <a:rPr sz="850" spc="70" dirty="0">
                <a:solidFill>
                  <a:srgbClr val="231F20"/>
                </a:solidFill>
                <a:latin typeface="Arial"/>
                <a:cs typeface="Arial"/>
              </a:rPr>
              <a:t>etc.</a:t>
            </a:r>
            <a:r>
              <a:rPr sz="800" spc="70" dirty="0">
                <a:solidFill>
                  <a:srgbClr val="231F20"/>
                </a:solidFill>
                <a:latin typeface="BIZ UDPゴシック"/>
                <a:cs typeface="BIZ UDPゴシック"/>
              </a:rPr>
              <a:t>）</a:t>
            </a:r>
            <a:endParaRPr sz="800">
              <a:latin typeface="BIZ UDPゴシック"/>
              <a:cs typeface="BIZ UDPゴシック"/>
            </a:endParaRPr>
          </a:p>
        </p:txBody>
      </p:sp>
      <p:sp>
        <p:nvSpPr>
          <p:cNvPr id="77" name="object 77"/>
          <p:cNvSpPr txBox="1"/>
          <p:nvPr/>
        </p:nvSpPr>
        <p:spPr>
          <a:xfrm>
            <a:off x="8237754" y="3395591"/>
            <a:ext cx="1543685" cy="811530"/>
          </a:xfrm>
          <a:prstGeom prst="rect">
            <a:avLst/>
          </a:prstGeom>
        </p:spPr>
        <p:txBody>
          <a:bodyPr vert="horz" wrap="square" lIns="0" tIns="64135" rIns="0" bIns="0" rtlCol="0">
            <a:spAutoFit/>
          </a:bodyPr>
          <a:lstStyle/>
          <a:p>
            <a:pPr marL="12700">
              <a:lnSpc>
                <a:spcPct val="100000"/>
              </a:lnSpc>
              <a:spcBef>
                <a:spcPts val="505"/>
              </a:spcBef>
            </a:pPr>
            <a:r>
              <a:rPr sz="1000" b="1" spc="-15" dirty="0">
                <a:solidFill>
                  <a:srgbClr val="231F20"/>
                </a:solidFill>
                <a:latin typeface="Microsoft JhengHei"/>
                <a:cs typeface="Microsoft JhengHei"/>
              </a:rPr>
              <a:t>管理希望</a:t>
            </a:r>
            <a:endParaRPr sz="1000">
              <a:latin typeface="Microsoft JhengHei"/>
              <a:cs typeface="Microsoft JhengHei"/>
            </a:endParaRPr>
          </a:p>
          <a:p>
            <a:pPr marL="12700">
              <a:lnSpc>
                <a:spcPct val="100000"/>
              </a:lnSpc>
              <a:spcBef>
                <a:spcPts val="325"/>
              </a:spcBef>
            </a:pPr>
            <a:r>
              <a:rPr sz="800" spc="-5" dirty="0">
                <a:solidFill>
                  <a:srgbClr val="231F20"/>
                </a:solidFill>
                <a:latin typeface="BIZ UDPゴシック"/>
                <a:cs typeface="BIZ UDPゴシック"/>
              </a:rPr>
              <a:t>□病態•プラークの進展把握</a:t>
            </a:r>
            <a:endParaRPr sz="800">
              <a:latin typeface="BIZ UDPゴシック"/>
              <a:cs typeface="BIZ UDPゴシック"/>
            </a:endParaRPr>
          </a:p>
          <a:p>
            <a:pPr marL="63500">
              <a:lnSpc>
                <a:spcPct val="100000"/>
              </a:lnSpc>
              <a:spcBef>
                <a:spcPts val="105"/>
              </a:spcBef>
            </a:pPr>
            <a:r>
              <a:rPr sz="800" spc="114" dirty="0">
                <a:solidFill>
                  <a:srgbClr val="231F20"/>
                </a:solidFill>
                <a:latin typeface="BIZ UDPゴシック"/>
                <a:cs typeface="BIZ UDPゴシック"/>
              </a:rPr>
              <a:t>（</a:t>
            </a:r>
            <a:r>
              <a:rPr sz="850" spc="114" dirty="0">
                <a:solidFill>
                  <a:srgbClr val="231F20"/>
                </a:solidFill>
                <a:latin typeface="Arial"/>
                <a:cs typeface="Arial"/>
              </a:rPr>
              <a:t>CT</a:t>
            </a:r>
            <a:r>
              <a:rPr sz="800" spc="25" dirty="0">
                <a:solidFill>
                  <a:srgbClr val="231F20"/>
                </a:solidFill>
                <a:latin typeface="BIZ UDPゴシック"/>
                <a:cs typeface="BIZ UDPゴシック"/>
              </a:rPr>
              <a:t>•心電図•心胸郭比の変化</a:t>
            </a:r>
            <a:r>
              <a:rPr sz="800" spc="-50" dirty="0">
                <a:solidFill>
                  <a:srgbClr val="231F20"/>
                </a:solidFill>
                <a:latin typeface="BIZ UDPゴシック"/>
                <a:cs typeface="BIZ UDPゴシック"/>
              </a:rPr>
              <a:t>）</a:t>
            </a:r>
            <a:endParaRPr sz="800">
              <a:latin typeface="BIZ UDPゴシック"/>
              <a:cs typeface="BIZ UDPゴシック"/>
            </a:endParaRPr>
          </a:p>
          <a:p>
            <a:pPr marL="12700">
              <a:lnSpc>
                <a:spcPct val="100000"/>
              </a:lnSpc>
              <a:spcBef>
                <a:spcPts val="115"/>
              </a:spcBef>
            </a:pPr>
            <a:r>
              <a:rPr sz="800" spc="-10" dirty="0">
                <a:solidFill>
                  <a:srgbClr val="231F20"/>
                </a:solidFill>
                <a:latin typeface="BIZ UDPゴシック"/>
                <a:cs typeface="BIZ UDPゴシック"/>
              </a:rPr>
              <a:t>□食事•運動指導</a:t>
            </a:r>
            <a:endParaRPr sz="800">
              <a:latin typeface="BIZ UDPゴシック"/>
              <a:cs typeface="BIZ UDPゴシック"/>
            </a:endParaRPr>
          </a:p>
          <a:p>
            <a:pPr marL="12700">
              <a:lnSpc>
                <a:spcPct val="100000"/>
              </a:lnSpc>
              <a:spcBef>
                <a:spcPts val="140"/>
              </a:spcBef>
            </a:pPr>
            <a:r>
              <a:rPr sz="800" spc="-10" dirty="0">
                <a:solidFill>
                  <a:srgbClr val="231F20"/>
                </a:solidFill>
                <a:latin typeface="BIZ UDPゴシック"/>
                <a:cs typeface="BIZ UDPゴシック"/>
              </a:rPr>
              <a:t>□薬剤適正化</a:t>
            </a:r>
            <a:endParaRPr sz="800">
              <a:latin typeface="BIZ UDPゴシック"/>
              <a:cs typeface="BIZ UDPゴシック"/>
            </a:endParaRPr>
          </a:p>
        </p:txBody>
      </p:sp>
      <p:sp>
        <p:nvSpPr>
          <p:cNvPr id="78" name="object 78"/>
          <p:cNvSpPr txBox="1"/>
          <p:nvPr/>
        </p:nvSpPr>
        <p:spPr>
          <a:xfrm>
            <a:off x="5730347" y="1943666"/>
            <a:ext cx="2111375" cy="724535"/>
          </a:xfrm>
          <a:prstGeom prst="rect">
            <a:avLst/>
          </a:prstGeom>
        </p:spPr>
        <p:txBody>
          <a:bodyPr vert="horz" wrap="square" lIns="0" tIns="15240" rIns="0" bIns="0" rtlCol="0">
            <a:spAutoFit/>
          </a:bodyPr>
          <a:lstStyle/>
          <a:p>
            <a:pPr marL="65405">
              <a:lnSpc>
                <a:spcPct val="100000"/>
              </a:lnSpc>
              <a:spcBef>
                <a:spcPts val="120"/>
              </a:spcBef>
            </a:pPr>
            <a:r>
              <a:rPr sz="900" b="1" spc="-150" dirty="0">
                <a:solidFill>
                  <a:srgbClr val="231F20"/>
                </a:solidFill>
                <a:latin typeface="Microsoft JhengHei"/>
                <a:cs typeface="Microsoft JhengHei"/>
              </a:rPr>
              <a:t>原則、</a:t>
            </a:r>
            <a:r>
              <a:rPr sz="950" b="1" dirty="0">
                <a:solidFill>
                  <a:srgbClr val="231F20"/>
                </a:solidFill>
                <a:latin typeface="Arial"/>
                <a:cs typeface="Arial"/>
              </a:rPr>
              <a:t>PCSK9</a:t>
            </a:r>
            <a:r>
              <a:rPr sz="900" b="1" spc="-10" dirty="0">
                <a:solidFill>
                  <a:srgbClr val="231F20"/>
                </a:solidFill>
                <a:latin typeface="Microsoft JhengHei"/>
                <a:cs typeface="Microsoft JhengHei"/>
              </a:rPr>
              <a:t>阻害薬を導入</a:t>
            </a:r>
            <a:endParaRPr sz="900">
              <a:latin typeface="Microsoft JhengHei"/>
              <a:cs typeface="Microsoft JhengHei"/>
            </a:endParaRPr>
          </a:p>
          <a:p>
            <a:pPr marL="65405" marR="248285">
              <a:lnSpc>
                <a:spcPts val="1130"/>
              </a:lnSpc>
              <a:spcBef>
                <a:spcPts val="55"/>
              </a:spcBef>
            </a:pPr>
            <a:r>
              <a:rPr sz="900" b="1" spc="-5" dirty="0">
                <a:solidFill>
                  <a:srgbClr val="231F20"/>
                </a:solidFill>
                <a:latin typeface="Microsoft JhengHei"/>
                <a:cs typeface="Microsoft JhengHei"/>
              </a:rPr>
              <a:t>病院外来にて</a:t>
            </a:r>
            <a:r>
              <a:rPr sz="950" b="1" dirty="0">
                <a:solidFill>
                  <a:srgbClr val="231F20"/>
                </a:solidFill>
                <a:latin typeface="Arial"/>
                <a:cs typeface="Arial"/>
              </a:rPr>
              <a:t>LDL-C </a:t>
            </a:r>
            <a:r>
              <a:rPr sz="950" b="1" spc="-40" dirty="0">
                <a:solidFill>
                  <a:srgbClr val="231F20"/>
                </a:solidFill>
                <a:latin typeface="Arial"/>
                <a:cs typeface="Arial"/>
              </a:rPr>
              <a:t>70mg/dL</a:t>
            </a:r>
            <a:r>
              <a:rPr sz="900" b="1" spc="-25" dirty="0">
                <a:solidFill>
                  <a:srgbClr val="231F20"/>
                </a:solidFill>
                <a:latin typeface="Microsoft JhengHei"/>
                <a:cs typeface="Microsoft JhengHei"/>
              </a:rPr>
              <a:t>未満</a:t>
            </a:r>
            <a:r>
              <a:rPr sz="900" b="1" spc="-15" dirty="0">
                <a:solidFill>
                  <a:srgbClr val="231F20"/>
                </a:solidFill>
                <a:latin typeface="Microsoft JhengHei"/>
                <a:cs typeface="Microsoft JhengHei"/>
              </a:rPr>
              <a:t>を目指す</a:t>
            </a:r>
            <a:endParaRPr sz="900">
              <a:latin typeface="Microsoft JhengHei"/>
              <a:cs typeface="Microsoft JhengHei"/>
            </a:endParaRPr>
          </a:p>
          <a:p>
            <a:pPr marL="65405" marR="426084">
              <a:lnSpc>
                <a:spcPct val="100000"/>
              </a:lnSpc>
              <a:spcBef>
                <a:spcPts val="40"/>
              </a:spcBef>
            </a:pPr>
            <a:r>
              <a:rPr sz="800" spc="20" dirty="0">
                <a:solidFill>
                  <a:srgbClr val="231F20"/>
                </a:solidFill>
                <a:latin typeface="BIZ UDPゴシック"/>
                <a:cs typeface="BIZ UDPゴシック"/>
              </a:rPr>
              <a:t>患者希望や社会的背景を考慮し、</a:t>
            </a:r>
            <a:r>
              <a:rPr sz="800" spc="-30" dirty="0">
                <a:solidFill>
                  <a:srgbClr val="231F20"/>
                </a:solidFill>
                <a:latin typeface="BIZ UDPゴシック"/>
                <a:cs typeface="BIZ UDPゴシック"/>
              </a:rPr>
              <a:t>スタチン増量</a:t>
            </a:r>
            <a:r>
              <a:rPr sz="800" spc="100" dirty="0">
                <a:solidFill>
                  <a:srgbClr val="231F20"/>
                </a:solidFill>
                <a:latin typeface="BIZ UDPゴシック"/>
                <a:cs typeface="BIZ UDPゴシック"/>
              </a:rPr>
              <a:t>（</a:t>
            </a:r>
            <a:r>
              <a:rPr sz="850" spc="100" dirty="0">
                <a:solidFill>
                  <a:srgbClr val="231F20"/>
                </a:solidFill>
                <a:latin typeface="Arial"/>
                <a:cs typeface="Arial"/>
              </a:rPr>
              <a:t>*FH</a:t>
            </a:r>
            <a:r>
              <a:rPr sz="800" dirty="0">
                <a:solidFill>
                  <a:srgbClr val="231F20"/>
                </a:solidFill>
                <a:latin typeface="BIZ UDPゴシック"/>
                <a:cs typeface="BIZ UDPゴシック"/>
              </a:rPr>
              <a:t>用量）</a:t>
            </a:r>
            <a:r>
              <a:rPr sz="800" spc="5" dirty="0">
                <a:solidFill>
                  <a:srgbClr val="231F20"/>
                </a:solidFill>
                <a:latin typeface="BIZ UDPゴシック"/>
                <a:cs typeface="BIZ UDPゴシック"/>
              </a:rPr>
              <a:t>でも対応可</a:t>
            </a:r>
            <a:endParaRPr sz="800">
              <a:latin typeface="BIZ UDPゴシック"/>
              <a:cs typeface="BIZ UDPゴシック"/>
            </a:endParaRPr>
          </a:p>
        </p:txBody>
      </p:sp>
      <p:sp>
        <p:nvSpPr>
          <p:cNvPr id="79" name="object 79"/>
          <p:cNvSpPr txBox="1"/>
          <p:nvPr/>
        </p:nvSpPr>
        <p:spPr>
          <a:xfrm>
            <a:off x="5723997" y="2871012"/>
            <a:ext cx="1652905" cy="369570"/>
          </a:xfrm>
          <a:prstGeom prst="rect">
            <a:avLst/>
          </a:prstGeom>
          <a:solidFill>
            <a:srgbClr val="FDC689"/>
          </a:solidFill>
        </p:spPr>
        <p:txBody>
          <a:bodyPr vert="horz" wrap="square" lIns="0" tIns="24130" rIns="0" bIns="0" rtlCol="0">
            <a:spAutoFit/>
          </a:bodyPr>
          <a:lstStyle/>
          <a:p>
            <a:pPr marL="82550" marR="76200">
              <a:lnSpc>
                <a:spcPct val="111100"/>
              </a:lnSpc>
              <a:spcBef>
                <a:spcPts val="190"/>
              </a:spcBef>
            </a:pPr>
            <a:r>
              <a:rPr sz="900" b="1" spc="-5" dirty="0">
                <a:solidFill>
                  <a:srgbClr val="231F20"/>
                </a:solidFill>
                <a:latin typeface="Microsoft JhengHei"/>
                <a:cs typeface="Microsoft JhengHei"/>
              </a:rPr>
              <a:t>かかりつけ医への紹介時は、連携パスおよび連絡票を同封</a:t>
            </a:r>
            <a:endParaRPr sz="900">
              <a:latin typeface="Microsoft JhengHei"/>
              <a:cs typeface="Microsoft JhengHei"/>
            </a:endParaRPr>
          </a:p>
        </p:txBody>
      </p:sp>
      <p:sp>
        <p:nvSpPr>
          <p:cNvPr id="80" name="object 80"/>
          <p:cNvSpPr txBox="1"/>
          <p:nvPr/>
        </p:nvSpPr>
        <p:spPr>
          <a:xfrm>
            <a:off x="5730342" y="3436310"/>
            <a:ext cx="1751330" cy="441959"/>
          </a:xfrm>
          <a:prstGeom prst="rect">
            <a:avLst/>
          </a:prstGeom>
        </p:spPr>
        <p:txBody>
          <a:bodyPr vert="horz" wrap="square" lIns="0" tIns="13970" rIns="0" bIns="0" rtlCol="0">
            <a:spAutoFit/>
          </a:bodyPr>
          <a:lstStyle/>
          <a:p>
            <a:pPr marL="65405" marR="80645" algn="just">
              <a:lnSpc>
                <a:spcPct val="99100"/>
              </a:lnSpc>
              <a:spcBef>
                <a:spcPts val="110"/>
              </a:spcBef>
            </a:pPr>
            <a:r>
              <a:rPr sz="900" b="1" spc="-70" dirty="0">
                <a:solidFill>
                  <a:srgbClr val="231F20"/>
                </a:solidFill>
                <a:latin typeface="Microsoft JhengHei"/>
                <a:cs typeface="Microsoft JhengHei"/>
              </a:rPr>
              <a:t>かかりつけ医でのフォローアップ</a:t>
            </a:r>
            <a:r>
              <a:rPr sz="900" b="1" spc="500" dirty="0">
                <a:solidFill>
                  <a:srgbClr val="231F20"/>
                </a:solidFill>
                <a:latin typeface="Microsoft JhengHei"/>
                <a:cs typeface="Microsoft JhengHei"/>
              </a:rPr>
              <a:t> </a:t>
            </a:r>
            <a:r>
              <a:rPr sz="950" b="1" spc="-30" dirty="0">
                <a:solidFill>
                  <a:srgbClr val="231F20"/>
                </a:solidFill>
                <a:latin typeface="Arial"/>
                <a:cs typeface="Arial"/>
              </a:rPr>
              <a:t>LDL-</a:t>
            </a:r>
            <a:r>
              <a:rPr sz="950" b="1" dirty="0">
                <a:solidFill>
                  <a:srgbClr val="231F20"/>
                </a:solidFill>
                <a:latin typeface="Arial"/>
                <a:cs typeface="Arial"/>
              </a:rPr>
              <a:t>C</a:t>
            </a:r>
            <a:r>
              <a:rPr sz="950" b="1" spc="-55" dirty="0">
                <a:solidFill>
                  <a:srgbClr val="231F20"/>
                </a:solidFill>
                <a:latin typeface="Arial"/>
                <a:cs typeface="Arial"/>
              </a:rPr>
              <a:t> </a:t>
            </a:r>
            <a:r>
              <a:rPr sz="950" b="1" spc="-45" dirty="0">
                <a:solidFill>
                  <a:srgbClr val="231F20"/>
                </a:solidFill>
                <a:latin typeface="Arial"/>
                <a:cs typeface="Arial"/>
              </a:rPr>
              <a:t>70mg/dL</a:t>
            </a:r>
            <a:r>
              <a:rPr sz="900" b="1" spc="-60" dirty="0">
                <a:solidFill>
                  <a:srgbClr val="231F20"/>
                </a:solidFill>
                <a:latin typeface="Microsoft JhengHei"/>
                <a:cs typeface="Microsoft JhengHei"/>
              </a:rPr>
              <a:t>以上へ再上昇し</a:t>
            </a:r>
            <a:r>
              <a:rPr sz="900" b="1" spc="-120" dirty="0">
                <a:solidFill>
                  <a:srgbClr val="231F20"/>
                </a:solidFill>
                <a:latin typeface="Microsoft JhengHei"/>
                <a:cs typeface="Microsoft JhengHei"/>
              </a:rPr>
              <a:t>た際は、脂質低下療法を強化する</a:t>
            </a:r>
            <a:endParaRPr sz="900">
              <a:latin typeface="Microsoft JhengHei"/>
              <a:cs typeface="Microsoft JhengHei"/>
            </a:endParaRPr>
          </a:p>
        </p:txBody>
      </p:sp>
      <p:grpSp>
        <p:nvGrpSpPr>
          <p:cNvPr id="81" name="object 81"/>
          <p:cNvGrpSpPr/>
          <p:nvPr/>
        </p:nvGrpSpPr>
        <p:grpSpPr>
          <a:xfrm>
            <a:off x="7396919" y="2245362"/>
            <a:ext cx="788035" cy="1528445"/>
            <a:chOff x="7396919" y="2245362"/>
            <a:chExt cx="788035" cy="1528445"/>
          </a:xfrm>
        </p:grpSpPr>
        <p:sp>
          <p:nvSpPr>
            <p:cNvPr id="82" name="object 82"/>
            <p:cNvSpPr/>
            <p:nvPr/>
          </p:nvSpPr>
          <p:spPr>
            <a:xfrm>
              <a:off x="7432919" y="2475972"/>
              <a:ext cx="213360" cy="200660"/>
            </a:xfrm>
            <a:custGeom>
              <a:avLst/>
              <a:gdLst/>
              <a:ahLst/>
              <a:cxnLst/>
              <a:rect l="l" t="t" r="r" b="b"/>
              <a:pathLst>
                <a:path w="213359" h="200660">
                  <a:moveTo>
                    <a:pt x="0" y="0"/>
                  </a:moveTo>
                  <a:lnTo>
                    <a:pt x="68033" y="200355"/>
                  </a:lnTo>
                  <a:lnTo>
                    <a:pt x="212928" y="43053"/>
                  </a:lnTo>
                  <a:lnTo>
                    <a:pt x="159867" y="32321"/>
                  </a:lnTo>
                  <a:lnTo>
                    <a:pt x="0" y="0"/>
                  </a:lnTo>
                  <a:close/>
                </a:path>
              </a:pathLst>
            </a:custGeom>
            <a:solidFill>
              <a:srgbClr val="ED1C24"/>
            </a:solidFill>
          </p:spPr>
          <p:txBody>
            <a:bodyPr wrap="square" lIns="0" tIns="0" rIns="0" bIns="0" rtlCol="0"/>
            <a:lstStyle/>
            <a:p>
              <a:endParaRPr/>
            </a:p>
          </p:txBody>
        </p:sp>
        <p:sp>
          <p:nvSpPr>
            <p:cNvPr id="83" name="object 83"/>
            <p:cNvSpPr/>
            <p:nvPr/>
          </p:nvSpPr>
          <p:spPr>
            <a:xfrm>
              <a:off x="7523828" y="2281360"/>
              <a:ext cx="624840" cy="310515"/>
            </a:xfrm>
            <a:custGeom>
              <a:avLst/>
              <a:gdLst/>
              <a:ahLst/>
              <a:cxnLst/>
              <a:rect l="l" t="t" r="r" b="b"/>
              <a:pathLst>
                <a:path w="624840" h="310514">
                  <a:moveTo>
                    <a:pt x="0" y="310235"/>
                  </a:moveTo>
                  <a:lnTo>
                    <a:pt x="3386" y="264391"/>
                  </a:lnTo>
                  <a:lnTo>
                    <a:pt x="13224" y="220636"/>
                  </a:lnTo>
                  <a:lnTo>
                    <a:pt x="29029" y="179449"/>
                  </a:lnTo>
                  <a:lnTo>
                    <a:pt x="50319" y="141310"/>
                  </a:lnTo>
                  <a:lnTo>
                    <a:pt x="76611" y="106699"/>
                  </a:lnTo>
                  <a:lnTo>
                    <a:pt x="107420" y="76096"/>
                  </a:lnTo>
                  <a:lnTo>
                    <a:pt x="142265" y="49981"/>
                  </a:lnTo>
                  <a:lnTo>
                    <a:pt x="180662" y="28834"/>
                  </a:lnTo>
                  <a:lnTo>
                    <a:pt x="222127" y="13135"/>
                  </a:lnTo>
                  <a:lnTo>
                    <a:pt x="266178" y="3363"/>
                  </a:lnTo>
                  <a:lnTo>
                    <a:pt x="312331" y="0"/>
                  </a:lnTo>
                  <a:lnTo>
                    <a:pt x="358484" y="3363"/>
                  </a:lnTo>
                  <a:lnTo>
                    <a:pt x="402534" y="13135"/>
                  </a:lnTo>
                  <a:lnTo>
                    <a:pt x="444000" y="28834"/>
                  </a:lnTo>
                  <a:lnTo>
                    <a:pt x="482396" y="49981"/>
                  </a:lnTo>
                  <a:lnTo>
                    <a:pt x="517241" y="76096"/>
                  </a:lnTo>
                  <a:lnTo>
                    <a:pt x="548051" y="106699"/>
                  </a:lnTo>
                  <a:lnTo>
                    <a:pt x="574342" y="141310"/>
                  </a:lnTo>
                  <a:lnTo>
                    <a:pt x="595632" y="179449"/>
                  </a:lnTo>
                  <a:lnTo>
                    <a:pt x="611438" y="220636"/>
                  </a:lnTo>
                  <a:lnTo>
                    <a:pt x="621275" y="264391"/>
                  </a:lnTo>
                  <a:lnTo>
                    <a:pt x="624662" y="310235"/>
                  </a:lnTo>
                </a:path>
              </a:pathLst>
            </a:custGeom>
            <a:ln w="71996">
              <a:solidFill>
                <a:srgbClr val="ED1C24"/>
              </a:solidFill>
            </a:ln>
          </p:spPr>
          <p:txBody>
            <a:bodyPr wrap="square" lIns="0" tIns="0" rIns="0" bIns="0" rtlCol="0"/>
            <a:lstStyle/>
            <a:p>
              <a:endParaRPr/>
            </a:p>
          </p:txBody>
        </p:sp>
        <p:sp>
          <p:nvSpPr>
            <p:cNvPr id="84" name="object 84"/>
            <p:cNvSpPr/>
            <p:nvPr/>
          </p:nvSpPr>
          <p:spPr>
            <a:xfrm>
              <a:off x="7935561" y="3342772"/>
              <a:ext cx="213360" cy="200660"/>
            </a:xfrm>
            <a:custGeom>
              <a:avLst/>
              <a:gdLst/>
              <a:ahLst/>
              <a:cxnLst/>
              <a:rect l="l" t="t" r="r" b="b"/>
              <a:pathLst>
                <a:path w="213359" h="200660">
                  <a:moveTo>
                    <a:pt x="144894" y="0"/>
                  </a:moveTo>
                  <a:lnTo>
                    <a:pt x="0" y="157302"/>
                  </a:lnTo>
                  <a:lnTo>
                    <a:pt x="53060" y="168033"/>
                  </a:lnTo>
                  <a:lnTo>
                    <a:pt x="212928" y="200355"/>
                  </a:lnTo>
                  <a:lnTo>
                    <a:pt x="144894" y="0"/>
                  </a:lnTo>
                  <a:close/>
                </a:path>
              </a:pathLst>
            </a:custGeom>
            <a:solidFill>
              <a:srgbClr val="ED1C24"/>
            </a:solidFill>
          </p:spPr>
          <p:txBody>
            <a:bodyPr wrap="square" lIns="0" tIns="0" rIns="0" bIns="0" rtlCol="0"/>
            <a:lstStyle/>
            <a:p>
              <a:endParaRPr/>
            </a:p>
          </p:txBody>
        </p:sp>
        <p:sp>
          <p:nvSpPr>
            <p:cNvPr id="85" name="object 85"/>
            <p:cNvSpPr/>
            <p:nvPr/>
          </p:nvSpPr>
          <p:spPr>
            <a:xfrm>
              <a:off x="7432917" y="3427505"/>
              <a:ext cx="624840" cy="310515"/>
            </a:xfrm>
            <a:custGeom>
              <a:avLst/>
              <a:gdLst/>
              <a:ahLst/>
              <a:cxnLst/>
              <a:rect l="l" t="t" r="r" b="b"/>
              <a:pathLst>
                <a:path w="624840" h="310514">
                  <a:moveTo>
                    <a:pt x="624662" y="0"/>
                  </a:moveTo>
                  <a:lnTo>
                    <a:pt x="621275" y="45843"/>
                  </a:lnTo>
                  <a:lnTo>
                    <a:pt x="611438" y="89599"/>
                  </a:lnTo>
                  <a:lnTo>
                    <a:pt x="595632" y="130786"/>
                  </a:lnTo>
                  <a:lnTo>
                    <a:pt x="574342" y="168925"/>
                  </a:lnTo>
                  <a:lnTo>
                    <a:pt x="548051" y="203536"/>
                  </a:lnTo>
                  <a:lnTo>
                    <a:pt x="517241" y="234139"/>
                  </a:lnTo>
                  <a:lnTo>
                    <a:pt x="482396" y="260254"/>
                  </a:lnTo>
                  <a:lnTo>
                    <a:pt x="444000" y="281401"/>
                  </a:lnTo>
                  <a:lnTo>
                    <a:pt x="402534" y="297100"/>
                  </a:lnTo>
                  <a:lnTo>
                    <a:pt x="358484" y="306871"/>
                  </a:lnTo>
                  <a:lnTo>
                    <a:pt x="312331" y="310235"/>
                  </a:lnTo>
                  <a:lnTo>
                    <a:pt x="266178" y="306871"/>
                  </a:lnTo>
                  <a:lnTo>
                    <a:pt x="222127" y="297100"/>
                  </a:lnTo>
                  <a:lnTo>
                    <a:pt x="180662" y="281401"/>
                  </a:lnTo>
                  <a:lnTo>
                    <a:pt x="142265" y="260254"/>
                  </a:lnTo>
                  <a:lnTo>
                    <a:pt x="107420" y="234139"/>
                  </a:lnTo>
                  <a:lnTo>
                    <a:pt x="76611" y="203536"/>
                  </a:lnTo>
                  <a:lnTo>
                    <a:pt x="50319" y="168925"/>
                  </a:lnTo>
                  <a:lnTo>
                    <a:pt x="29029" y="130786"/>
                  </a:lnTo>
                  <a:lnTo>
                    <a:pt x="13224" y="89599"/>
                  </a:lnTo>
                  <a:lnTo>
                    <a:pt x="3386" y="45843"/>
                  </a:lnTo>
                  <a:lnTo>
                    <a:pt x="0" y="0"/>
                  </a:lnTo>
                </a:path>
              </a:pathLst>
            </a:custGeom>
            <a:ln w="71996">
              <a:solidFill>
                <a:srgbClr val="ED1C24"/>
              </a:solidFill>
            </a:ln>
          </p:spPr>
          <p:txBody>
            <a:bodyPr wrap="square" lIns="0" tIns="0" rIns="0" bIns="0" rtlCol="0"/>
            <a:lstStyle/>
            <a:p>
              <a:endParaRPr/>
            </a:p>
          </p:txBody>
        </p:sp>
      </p:grpSp>
      <p:sp>
        <p:nvSpPr>
          <p:cNvPr id="86" name="object 86"/>
          <p:cNvSpPr txBox="1">
            <a:spLocks noGrp="1"/>
          </p:cNvSpPr>
          <p:nvPr>
            <p:ph type="title"/>
          </p:nvPr>
        </p:nvSpPr>
        <p:spPr>
          <a:xfrm>
            <a:off x="887299" y="172826"/>
            <a:ext cx="4045585" cy="330200"/>
          </a:xfrm>
          <a:prstGeom prst="rect">
            <a:avLst/>
          </a:prstGeom>
        </p:spPr>
        <p:txBody>
          <a:bodyPr vert="horz" wrap="square" lIns="0" tIns="12700" rIns="0" bIns="0" rtlCol="0">
            <a:spAutoFit/>
          </a:bodyPr>
          <a:lstStyle/>
          <a:p>
            <a:pPr marL="12700">
              <a:lnSpc>
                <a:spcPct val="100000"/>
              </a:lnSpc>
              <a:spcBef>
                <a:spcPts val="100"/>
              </a:spcBef>
            </a:pPr>
            <a:r>
              <a:rPr dirty="0"/>
              <a:t>群馬県ACS-CCS</a:t>
            </a:r>
            <a:r>
              <a:rPr spc="-10" dirty="0"/>
              <a:t>地域医療連携パス</a:t>
            </a:r>
          </a:p>
        </p:txBody>
      </p:sp>
      <p:sp>
        <p:nvSpPr>
          <p:cNvPr id="88" name="object 88"/>
          <p:cNvSpPr txBox="1"/>
          <p:nvPr/>
        </p:nvSpPr>
        <p:spPr>
          <a:xfrm>
            <a:off x="175381"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18</a:t>
            </a:r>
            <a:endParaRPr sz="1200">
              <a:latin typeface="Arial Rounded MT Bold"/>
              <a:cs typeface="Arial Rounded MT Bold"/>
            </a:endParaRPr>
          </a:p>
        </p:txBody>
      </p:sp>
      <p:sp>
        <p:nvSpPr>
          <p:cNvPr id="89" name="object 89"/>
          <p:cNvSpPr txBox="1"/>
          <p:nvPr/>
        </p:nvSpPr>
        <p:spPr>
          <a:xfrm>
            <a:off x="10273345"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19</a:t>
            </a:r>
            <a:endParaRPr sz="1200">
              <a:latin typeface="Arial Rounded MT Bold"/>
              <a:cs typeface="Arial Rounded MT Bold"/>
            </a:endParaRPr>
          </a:p>
        </p:txBody>
      </p:sp>
      <p:sp>
        <p:nvSpPr>
          <p:cNvPr id="87" name="object 87"/>
          <p:cNvSpPr txBox="1"/>
          <p:nvPr/>
        </p:nvSpPr>
        <p:spPr>
          <a:xfrm>
            <a:off x="5499552" y="172826"/>
            <a:ext cx="1803400" cy="330200"/>
          </a:xfrm>
          <a:prstGeom prst="rect">
            <a:avLst/>
          </a:prstGeom>
        </p:spPr>
        <p:txBody>
          <a:bodyPr vert="horz" wrap="square" lIns="0" tIns="12700" rIns="0" bIns="0" rtlCol="0">
            <a:spAutoFit/>
          </a:bodyPr>
          <a:lstStyle/>
          <a:p>
            <a:pPr marL="12700">
              <a:lnSpc>
                <a:spcPct val="100000"/>
              </a:lnSpc>
              <a:spcBef>
                <a:spcPts val="100"/>
              </a:spcBef>
            </a:pPr>
            <a:r>
              <a:rPr sz="2000" b="1" dirty="0">
                <a:solidFill>
                  <a:srgbClr val="FFFFFF"/>
                </a:solidFill>
                <a:latin typeface="Microsoft YaHei UI"/>
                <a:cs typeface="Microsoft YaHei UI"/>
              </a:rPr>
              <a:t>（運用フロー</a:t>
            </a:r>
            <a:r>
              <a:rPr sz="2000" b="1" spc="-50" dirty="0">
                <a:solidFill>
                  <a:srgbClr val="FFFFFF"/>
                </a:solidFill>
                <a:latin typeface="Microsoft YaHei UI"/>
                <a:cs typeface="Microsoft YaHei UI"/>
              </a:rPr>
              <a:t>）</a:t>
            </a:r>
            <a:endParaRPr sz="2000">
              <a:latin typeface="Microsoft YaHei UI"/>
              <a:cs typeface="Microsoft YaHei U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194571" y="5619953"/>
            <a:ext cx="1461770" cy="695960"/>
          </a:xfrm>
          <a:custGeom>
            <a:avLst/>
            <a:gdLst/>
            <a:ahLst/>
            <a:cxnLst/>
            <a:rect l="l" t="t" r="r" b="b"/>
            <a:pathLst>
              <a:path w="1461770" h="695960">
                <a:moveTo>
                  <a:pt x="380390" y="190207"/>
                </a:moveTo>
                <a:lnTo>
                  <a:pt x="375361" y="146596"/>
                </a:lnTo>
                <a:lnTo>
                  <a:pt x="361048" y="106565"/>
                </a:lnTo>
                <a:lnTo>
                  <a:pt x="338607" y="71247"/>
                </a:lnTo>
                <a:lnTo>
                  <a:pt x="309143" y="41795"/>
                </a:lnTo>
                <a:lnTo>
                  <a:pt x="273837" y="19342"/>
                </a:lnTo>
                <a:lnTo>
                  <a:pt x="233794" y="5029"/>
                </a:lnTo>
                <a:lnTo>
                  <a:pt x="190195" y="0"/>
                </a:lnTo>
                <a:lnTo>
                  <a:pt x="146583" y="5029"/>
                </a:lnTo>
                <a:lnTo>
                  <a:pt x="106553" y="19342"/>
                </a:lnTo>
                <a:lnTo>
                  <a:pt x="71234" y="41795"/>
                </a:lnTo>
                <a:lnTo>
                  <a:pt x="41783" y="71247"/>
                </a:lnTo>
                <a:lnTo>
                  <a:pt x="19329" y="106565"/>
                </a:lnTo>
                <a:lnTo>
                  <a:pt x="5016" y="146596"/>
                </a:lnTo>
                <a:lnTo>
                  <a:pt x="0" y="190207"/>
                </a:lnTo>
                <a:lnTo>
                  <a:pt x="5016" y="233819"/>
                </a:lnTo>
                <a:lnTo>
                  <a:pt x="19329" y="273850"/>
                </a:lnTo>
                <a:lnTo>
                  <a:pt x="41783" y="309168"/>
                </a:lnTo>
                <a:lnTo>
                  <a:pt x="71234" y="338632"/>
                </a:lnTo>
                <a:lnTo>
                  <a:pt x="106553" y="361086"/>
                </a:lnTo>
                <a:lnTo>
                  <a:pt x="146583" y="375399"/>
                </a:lnTo>
                <a:lnTo>
                  <a:pt x="190195" y="380415"/>
                </a:lnTo>
                <a:lnTo>
                  <a:pt x="233794" y="375399"/>
                </a:lnTo>
                <a:lnTo>
                  <a:pt x="273837" y="361086"/>
                </a:lnTo>
                <a:lnTo>
                  <a:pt x="309143" y="338632"/>
                </a:lnTo>
                <a:lnTo>
                  <a:pt x="338607" y="309168"/>
                </a:lnTo>
                <a:lnTo>
                  <a:pt x="361048" y="273850"/>
                </a:lnTo>
                <a:lnTo>
                  <a:pt x="375361" y="233819"/>
                </a:lnTo>
                <a:lnTo>
                  <a:pt x="380390" y="190207"/>
                </a:lnTo>
                <a:close/>
              </a:path>
              <a:path w="1461770" h="695960">
                <a:moveTo>
                  <a:pt x="1039050" y="511949"/>
                </a:moveTo>
                <a:lnTo>
                  <a:pt x="1022591" y="450278"/>
                </a:lnTo>
                <a:lnTo>
                  <a:pt x="987463" y="423011"/>
                </a:lnTo>
                <a:lnTo>
                  <a:pt x="955027" y="416572"/>
                </a:lnTo>
                <a:lnTo>
                  <a:pt x="932942" y="419519"/>
                </a:lnTo>
                <a:lnTo>
                  <a:pt x="912672" y="427939"/>
                </a:lnTo>
                <a:lnTo>
                  <a:pt x="895235" y="441248"/>
                </a:lnTo>
                <a:lnTo>
                  <a:pt x="859955" y="486918"/>
                </a:lnTo>
                <a:lnTo>
                  <a:pt x="832142" y="508127"/>
                </a:lnTo>
                <a:lnTo>
                  <a:pt x="799871" y="521538"/>
                </a:lnTo>
                <a:lnTo>
                  <a:pt x="764794" y="526224"/>
                </a:lnTo>
                <a:lnTo>
                  <a:pt x="729691" y="521538"/>
                </a:lnTo>
                <a:lnTo>
                  <a:pt x="697407" y="508101"/>
                </a:lnTo>
                <a:lnTo>
                  <a:pt x="669607" y="486892"/>
                </a:lnTo>
                <a:lnTo>
                  <a:pt x="634339" y="441185"/>
                </a:lnTo>
                <a:lnTo>
                  <a:pt x="616915" y="427837"/>
                </a:lnTo>
                <a:lnTo>
                  <a:pt x="596646" y="419404"/>
                </a:lnTo>
                <a:lnTo>
                  <a:pt x="574573" y="416458"/>
                </a:lnTo>
                <a:lnTo>
                  <a:pt x="563460" y="417195"/>
                </a:lnTo>
                <a:lnTo>
                  <a:pt x="518502" y="437642"/>
                </a:lnTo>
                <a:lnTo>
                  <a:pt x="492696" y="479399"/>
                </a:lnTo>
                <a:lnTo>
                  <a:pt x="489978" y="495935"/>
                </a:lnTo>
                <a:lnTo>
                  <a:pt x="490524" y="512419"/>
                </a:lnTo>
                <a:lnTo>
                  <a:pt x="527240" y="581672"/>
                </a:lnTo>
                <a:lnTo>
                  <a:pt x="558292" y="614883"/>
                </a:lnTo>
                <a:lnTo>
                  <a:pt x="593674" y="642937"/>
                </a:lnTo>
                <a:lnTo>
                  <a:pt x="632701" y="665454"/>
                </a:lnTo>
                <a:lnTo>
                  <a:pt x="674687" y="682028"/>
                </a:lnTo>
                <a:lnTo>
                  <a:pt x="718959" y="692264"/>
                </a:lnTo>
                <a:lnTo>
                  <a:pt x="764794" y="695769"/>
                </a:lnTo>
                <a:lnTo>
                  <a:pt x="810615" y="692264"/>
                </a:lnTo>
                <a:lnTo>
                  <a:pt x="854862" y="682028"/>
                </a:lnTo>
                <a:lnTo>
                  <a:pt x="896861" y="665454"/>
                </a:lnTo>
                <a:lnTo>
                  <a:pt x="935888" y="642950"/>
                </a:lnTo>
                <a:lnTo>
                  <a:pt x="971283" y="614908"/>
                </a:lnTo>
                <a:lnTo>
                  <a:pt x="1002334" y="581710"/>
                </a:lnTo>
                <a:lnTo>
                  <a:pt x="1028369" y="543788"/>
                </a:lnTo>
                <a:lnTo>
                  <a:pt x="1039050" y="511949"/>
                </a:lnTo>
                <a:close/>
              </a:path>
              <a:path w="1461770" h="695960">
                <a:moveTo>
                  <a:pt x="1461414" y="52857"/>
                </a:moveTo>
                <a:lnTo>
                  <a:pt x="1450365" y="41795"/>
                </a:lnTo>
                <a:lnTo>
                  <a:pt x="1415046" y="19342"/>
                </a:lnTo>
                <a:lnTo>
                  <a:pt x="1375003" y="5029"/>
                </a:lnTo>
                <a:lnTo>
                  <a:pt x="1331391" y="0"/>
                </a:lnTo>
                <a:lnTo>
                  <a:pt x="1287780" y="5029"/>
                </a:lnTo>
                <a:lnTo>
                  <a:pt x="1247749" y="19342"/>
                </a:lnTo>
                <a:lnTo>
                  <a:pt x="1212430" y="41795"/>
                </a:lnTo>
                <a:lnTo>
                  <a:pt x="1182979" y="71247"/>
                </a:lnTo>
                <a:lnTo>
                  <a:pt x="1160526" y="106565"/>
                </a:lnTo>
                <a:lnTo>
                  <a:pt x="1146225" y="146596"/>
                </a:lnTo>
                <a:lnTo>
                  <a:pt x="1141196" y="190207"/>
                </a:lnTo>
                <a:lnTo>
                  <a:pt x="1146225" y="233819"/>
                </a:lnTo>
                <a:lnTo>
                  <a:pt x="1160526" y="273850"/>
                </a:lnTo>
                <a:lnTo>
                  <a:pt x="1182979" y="309168"/>
                </a:lnTo>
                <a:lnTo>
                  <a:pt x="1212430" y="338632"/>
                </a:lnTo>
                <a:lnTo>
                  <a:pt x="1247749" y="361086"/>
                </a:lnTo>
                <a:lnTo>
                  <a:pt x="1287780" y="375399"/>
                </a:lnTo>
                <a:lnTo>
                  <a:pt x="1331391" y="380415"/>
                </a:lnTo>
                <a:lnTo>
                  <a:pt x="1375003" y="375399"/>
                </a:lnTo>
                <a:lnTo>
                  <a:pt x="1415046" y="361086"/>
                </a:lnTo>
                <a:lnTo>
                  <a:pt x="1450365" y="338632"/>
                </a:lnTo>
                <a:lnTo>
                  <a:pt x="1461414" y="327571"/>
                </a:lnTo>
                <a:lnTo>
                  <a:pt x="1461414" y="52857"/>
                </a:lnTo>
                <a:close/>
              </a:path>
            </a:pathLst>
          </a:custGeom>
          <a:solidFill>
            <a:srgbClr val="F05A94">
              <a:alpha val="14999"/>
            </a:srgbClr>
          </a:solidFill>
        </p:spPr>
        <p:txBody>
          <a:bodyPr wrap="square" lIns="0" tIns="0" rIns="0" bIns="0" rtlCol="0"/>
          <a:lstStyle/>
          <a:p>
            <a:endParaRPr/>
          </a:p>
        </p:txBody>
      </p:sp>
      <p:grpSp>
        <p:nvGrpSpPr>
          <p:cNvPr id="3" name="object 3"/>
          <p:cNvGrpSpPr/>
          <p:nvPr/>
        </p:nvGrpSpPr>
        <p:grpSpPr>
          <a:xfrm>
            <a:off x="384810"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sp>
        <p:nvSpPr>
          <p:cNvPr id="7" name="object 7"/>
          <p:cNvSpPr/>
          <p:nvPr/>
        </p:nvSpPr>
        <p:spPr>
          <a:xfrm>
            <a:off x="5687986" y="756005"/>
            <a:ext cx="4626610" cy="756285"/>
          </a:xfrm>
          <a:custGeom>
            <a:avLst/>
            <a:gdLst/>
            <a:ahLst/>
            <a:cxnLst/>
            <a:rect l="l" t="t" r="r" b="b"/>
            <a:pathLst>
              <a:path w="4626609" h="756285">
                <a:moveTo>
                  <a:pt x="4626000" y="0"/>
                </a:moveTo>
                <a:lnTo>
                  <a:pt x="0" y="0"/>
                </a:lnTo>
                <a:lnTo>
                  <a:pt x="0" y="756005"/>
                </a:lnTo>
                <a:lnTo>
                  <a:pt x="4626000" y="756005"/>
                </a:lnTo>
                <a:lnTo>
                  <a:pt x="4626000" y="0"/>
                </a:lnTo>
                <a:close/>
              </a:path>
            </a:pathLst>
          </a:custGeom>
          <a:solidFill>
            <a:srgbClr val="E7DFEF"/>
          </a:solidFill>
        </p:spPr>
        <p:txBody>
          <a:bodyPr wrap="square" lIns="0" tIns="0" rIns="0" bIns="0" rtlCol="0"/>
          <a:lstStyle/>
          <a:p>
            <a:endParaRPr/>
          </a:p>
        </p:txBody>
      </p:sp>
      <p:sp>
        <p:nvSpPr>
          <p:cNvPr id="8" name="object 8"/>
          <p:cNvSpPr/>
          <p:nvPr/>
        </p:nvSpPr>
        <p:spPr>
          <a:xfrm>
            <a:off x="341985" y="756005"/>
            <a:ext cx="4626610" cy="900430"/>
          </a:xfrm>
          <a:custGeom>
            <a:avLst/>
            <a:gdLst/>
            <a:ahLst/>
            <a:cxnLst/>
            <a:rect l="l" t="t" r="r" b="b"/>
            <a:pathLst>
              <a:path w="4626610" h="900430">
                <a:moveTo>
                  <a:pt x="4626000" y="0"/>
                </a:moveTo>
                <a:lnTo>
                  <a:pt x="0" y="0"/>
                </a:lnTo>
                <a:lnTo>
                  <a:pt x="0" y="899998"/>
                </a:lnTo>
                <a:lnTo>
                  <a:pt x="4626000" y="899998"/>
                </a:lnTo>
                <a:lnTo>
                  <a:pt x="4626000" y="0"/>
                </a:lnTo>
                <a:close/>
              </a:path>
            </a:pathLst>
          </a:custGeom>
          <a:solidFill>
            <a:srgbClr val="CEEBEC"/>
          </a:solidFill>
        </p:spPr>
        <p:txBody>
          <a:bodyPr wrap="square" lIns="0" tIns="0" rIns="0" bIns="0" rtlCol="0"/>
          <a:lstStyle/>
          <a:p>
            <a:endParaRPr/>
          </a:p>
        </p:txBody>
      </p:sp>
      <p:sp>
        <p:nvSpPr>
          <p:cNvPr id="9" name="object 9"/>
          <p:cNvSpPr/>
          <p:nvPr/>
        </p:nvSpPr>
        <p:spPr>
          <a:xfrm>
            <a:off x="341985" y="2581198"/>
            <a:ext cx="4626610" cy="648335"/>
          </a:xfrm>
          <a:custGeom>
            <a:avLst/>
            <a:gdLst/>
            <a:ahLst/>
            <a:cxnLst/>
            <a:rect l="l" t="t" r="r" b="b"/>
            <a:pathLst>
              <a:path w="4626610" h="648335">
                <a:moveTo>
                  <a:pt x="4626000" y="0"/>
                </a:moveTo>
                <a:lnTo>
                  <a:pt x="0" y="0"/>
                </a:lnTo>
                <a:lnTo>
                  <a:pt x="0" y="648004"/>
                </a:lnTo>
                <a:lnTo>
                  <a:pt x="4626000" y="648004"/>
                </a:lnTo>
                <a:lnTo>
                  <a:pt x="4626000" y="0"/>
                </a:lnTo>
                <a:close/>
              </a:path>
            </a:pathLst>
          </a:custGeom>
          <a:solidFill>
            <a:srgbClr val="E7DFEF"/>
          </a:solidFill>
        </p:spPr>
        <p:txBody>
          <a:bodyPr wrap="square" lIns="0" tIns="0" rIns="0" bIns="0" rtlCol="0"/>
          <a:lstStyle/>
          <a:p>
            <a:endParaRPr/>
          </a:p>
        </p:txBody>
      </p:sp>
      <p:sp>
        <p:nvSpPr>
          <p:cNvPr id="10" name="object 10"/>
          <p:cNvSpPr/>
          <p:nvPr/>
        </p:nvSpPr>
        <p:spPr>
          <a:xfrm>
            <a:off x="341985" y="4022559"/>
            <a:ext cx="4626610" cy="648335"/>
          </a:xfrm>
          <a:custGeom>
            <a:avLst/>
            <a:gdLst/>
            <a:ahLst/>
            <a:cxnLst/>
            <a:rect l="l" t="t" r="r" b="b"/>
            <a:pathLst>
              <a:path w="4626610" h="648335">
                <a:moveTo>
                  <a:pt x="4626000" y="0"/>
                </a:moveTo>
                <a:lnTo>
                  <a:pt x="0" y="0"/>
                </a:lnTo>
                <a:lnTo>
                  <a:pt x="0" y="648004"/>
                </a:lnTo>
                <a:lnTo>
                  <a:pt x="4626000" y="648004"/>
                </a:lnTo>
                <a:lnTo>
                  <a:pt x="4626000" y="0"/>
                </a:lnTo>
                <a:close/>
              </a:path>
            </a:pathLst>
          </a:custGeom>
          <a:solidFill>
            <a:srgbClr val="CEEBEC"/>
          </a:solidFill>
        </p:spPr>
        <p:txBody>
          <a:bodyPr wrap="square" lIns="0" tIns="0" rIns="0" bIns="0" rtlCol="0"/>
          <a:lstStyle/>
          <a:p>
            <a:endParaRPr/>
          </a:p>
        </p:txBody>
      </p:sp>
      <p:grpSp>
        <p:nvGrpSpPr>
          <p:cNvPr id="11" name="object 11"/>
          <p:cNvGrpSpPr/>
          <p:nvPr/>
        </p:nvGrpSpPr>
        <p:grpSpPr>
          <a:xfrm>
            <a:off x="341985" y="5472010"/>
            <a:ext cx="4626610" cy="1332230"/>
            <a:chOff x="341985" y="5472010"/>
            <a:chExt cx="4626610" cy="1332230"/>
          </a:xfrm>
        </p:grpSpPr>
        <p:sp>
          <p:nvSpPr>
            <p:cNvPr id="12" name="object 12"/>
            <p:cNvSpPr/>
            <p:nvPr/>
          </p:nvSpPr>
          <p:spPr>
            <a:xfrm>
              <a:off x="341985" y="5472010"/>
              <a:ext cx="4626610" cy="1332230"/>
            </a:xfrm>
            <a:custGeom>
              <a:avLst/>
              <a:gdLst/>
              <a:ahLst/>
              <a:cxnLst/>
              <a:rect l="l" t="t" r="r" b="b"/>
              <a:pathLst>
                <a:path w="4626610" h="1332229">
                  <a:moveTo>
                    <a:pt x="4626000" y="0"/>
                  </a:moveTo>
                  <a:lnTo>
                    <a:pt x="0" y="0"/>
                  </a:lnTo>
                  <a:lnTo>
                    <a:pt x="0" y="1332001"/>
                  </a:lnTo>
                  <a:lnTo>
                    <a:pt x="4626000" y="1332001"/>
                  </a:lnTo>
                  <a:lnTo>
                    <a:pt x="4626000" y="0"/>
                  </a:lnTo>
                  <a:close/>
                </a:path>
              </a:pathLst>
            </a:custGeom>
            <a:solidFill>
              <a:srgbClr val="E7DFEF"/>
            </a:solidFill>
          </p:spPr>
          <p:txBody>
            <a:bodyPr wrap="square" lIns="0" tIns="0" rIns="0" bIns="0" rtlCol="0"/>
            <a:lstStyle/>
            <a:p>
              <a:endParaRPr/>
            </a:p>
          </p:txBody>
        </p:sp>
        <p:sp>
          <p:nvSpPr>
            <p:cNvPr id="13" name="object 13"/>
            <p:cNvSpPr/>
            <p:nvPr/>
          </p:nvSpPr>
          <p:spPr>
            <a:xfrm>
              <a:off x="341985" y="5529605"/>
              <a:ext cx="138430" cy="138430"/>
            </a:xfrm>
            <a:custGeom>
              <a:avLst/>
              <a:gdLst/>
              <a:ahLst/>
              <a:cxnLst/>
              <a:rect l="l" t="t" r="r" b="b"/>
              <a:pathLst>
                <a:path w="138429" h="138429">
                  <a:moveTo>
                    <a:pt x="138074" y="0"/>
                  </a:moveTo>
                  <a:lnTo>
                    <a:pt x="0" y="0"/>
                  </a:lnTo>
                  <a:lnTo>
                    <a:pt x="0" y="138074"/>
                  </a:lnTo>
                  <a:lnTo>
                    <a:pt x="138074" y="138074"/>
                  </a:lnTo>
                  <a:lnTo>
                    <a:pt x="138074" y="0"/>
                  </a:lnTo>
                  <a:close/>
                </a:path>
              </a:pathLst>
            </a:custGeom>
            <a:solidFill>
              <a:srgbClr val="144E8C"/>
            </a:solidFill>
          </p:spPr>
          <p:txBody>
            <a:bodyPr wrap="square" lIns="0" tIns="0" rIns="0" bIns="0" rtlCol="0"/>
            <a:lstStyle/>
            <a:p>
              <a:endParaRPr/>
            </a:p>
          </p:txBody>
        </p:sp>
      </p:grpSp>
      <p:sp>
        <p:nvSpPr>
          <p:cNvPr id="14" name="object 14"/>
          <p:cNvSpPr/>
          <p:nvPr/>
        </p:nvSpPr>
        <p:spPr>
          <a:xfrm>
            <a:off x="5687986" y="5226075"/>
            <a:ext cx="4626610" cy="756285"/>
          </a:xfrm>
          <a:custGeom>
            <a:avLst/>
            <a:gdLst/>
            <a:ahLst/>
            <a:cxnLst/>
            <a:rect l="l" t="t" r="r" b="b"/>
            <a:pathLst>
              <a:path w="4626609" h="756285">
                <a:moveTo>
                  <a:pt x="4626000" y="0"/>
                </a:moveTo>
                <a:lnTo>
                  <a:pt x="0" y="0"/>
                </a:lnTo>
                <a:lnTo>
                  <a:pt x="0" y="756005"/>
                </a:lnTo>
                <a:lnTo>
                  <a:pt x="4626000" y="756005"/>
                </a:lnTo>
                <a:lnTo>
                  <a:pt x="4626000" y="0"/>
                </a:lnTo>
                <a:close/>
              </a:path>
            </a:pathLst>
          </a:custGeom>
          <a:solidFill>
            <a:srgbClr val="CEEBEC"/>
          </a:solidFill>
        </p:spPr>
        <p:txBody>
          <a:bodyPr wrap="square" lIns="0" tIns="0" rIns="0" bIns="0" rtlCol="0"/>
          <a:lstStyle/>
          <a:p>
            <a:endParaRPr/>
          </a:p>
        </p:txBody>
      </p:sp>
      <p:sp>
        <p:nvSpPr>
          <p:cNvPr id="15" name="object 15"/>
          <p:cNvSpPr/>
          <p:nvPr/>
        </p:nvSpPr>
        <p:spPr>
          <a:xfrm>
            <a:off x="5687986" y="2142007"/>
            <a:ext cx="4626610" cy="1152525"/>
          </a:xfrm>
          <a:custGeom>
            <a:avLst/>
            <a:gdLst/>
            <a:ahLst/>
            <a:cxnLst/>
            <a:rect l="l" t="t" r="r" b="b"/>
            <a:pathLst>
              <a:path w="4626609" h="1152525">
                <a:moveTo>
                  <a:pt x="4626000" y="0"/>
                </a:moveTo>
                <a:lnTo>
                  <a:pt x="0" y="0"/>
                </a:lnTo>
                <a:lnTo>
                  <a:pt x="0" y="1152004"/>
                </a:lnTo>
                <a:lnTo>
                  <a:pt x="4626000" y="1152004"/>
                </a:lnTo>
                <a:lnTo>
                  <a:pt x="4626000" y="0"/>
                </a:lnTo>
                <a:close/>
              </a:path>
            </a:pathLst>
          </a:custGeom>
          <a:solidFill>
            <a:srgbClr val="CEEBEC"/>
          </a:solidFill>
        </p:spPr>
        <p:txBody>
          <a:bodyPr wrap="square" lIns="0" tIns="0" rIns="0" bIns="0" rtlCol="0"/>
          <a:lstStyle/>
          <a:p>
            <a:endParaRPr/>
          </a:p>
        </p:txBody>
      </p:sp>
      <p:sp>
        <p:nvSpPr>
          <p:cNvPr id="16" name="object 16"/>
          <p:cNvSpPr/>
          <p:nvPr/>
        </p:nvSpPr>
        <p:spPr>
          <a:xfrm>
            <a:off x="5687986" y="4057218"/>
            <a:ext cx="4626610" cy="514984"/>
          </a:xfrm>
          <a:custGeom>
            <a:avLst/>
            <a:gdLst/>
            <a:ahLst/>
            <a:cxnLst/>
            <a:rect l="l" t="t" r="r" b="b"/>
            <a:pathLst>
              <a:path w="4626609" h="514985">
                <a:moveTo>
                  <a:pt x="4626000" y="0"/>
                </a:moveTo>
                <a:lnTo>
                  <a:pt x="0" y="0"/>
                </a:lnTo>
                <a:lnTo>
                  <a:pt x="0" y="514794"/>
                </a:lnTo>
                <a:lnTo>
                  <a:pt x="4626000" y="514794"/>
                </a:lnTo>
                <a:lnTo>
                  <a:pt x="4626000" y="0"/>
                </a:lnTo>
                <a:close/>
              </a:path>
            </a:pathLst>
          </a:custGeom>
          <a:solidFill>
            <a:srgbClr val="E7DFEF"/>
          </a:solidFill>
        </p:spPr>
        <p:txBody>
          <a:bodyPr wrap="square" lIns="0" tIns="0" rIns="0" bIns="0" rtlCol="0"/>
          <a:lstStyle/>
          <a:p>
            <a:endParaRPr/>
          </a:p>
        </p:txBody>
      </p:sp>
      <p:sp>
        <p:nvSpPr>
          <p:cNvPr id="17" name="object 17"/>
          <p:cNvSpPr/>
          <p:nvPr/>
        </p:nvSpPr>
        <p:spPr>
          <a:xfrm>
            <a:off x="5687986" y="6633679"/>
            <a:ext cx="4626610" cy="648335"/>
          </a:xfrm>
          <a:custGeom>
            <a:avLst/>
            <a:gdLst/>
            <a:ahLst/>
            <a:cxnLst/>
            <a:rect l="l" t="t" r="r" b="b"/>
            <a:pathLst>
              <a:path w="4626609" h="648334">
                <a:moveTo>
                  <a:pt x="4626000" y="0"/>
                </a:moveTo>
                <a:lnTo>
                  <a:pt x="0" y="0"/>
                </a:lnTo>
                <a:lnTo>
                  <a:pt x="0" y="648004"/>
                </a:lnTo>
                <a:lnTo>
                  <a:pt x="4626000" y="648004"/>
                </a:lnTo>
                <a:lnTo>
                  <a:pt x="4626000" y="0"/>
                </a:lnTo>
                <a:close/>
              </a:path>
            </a:pathLst>
          </a:custGeom>
          <a:solidFill>
            <a:srgbClr val="E7DFEF"/>
          </a:solidFill>
        </p:spPr>
        <p:txBody>
          <a:bodyPr wrap="square" lIns="0" tIns="0" rIns="0" bIns="0" rtlCol="0"/>
          <a:lstStyle/>
          <a:p>
            <a:endParaRPr/>
          </a:p>
        </p:txBody>
      </p:sp>
      <p:sp>
        <p:nvSpPr>
          <p:cNvPr id="18" name="object 18"/>
          <p:cNvSpPr txBox="1"/>
          <p:nvPr/>
        </p:nvSpPr>
        <p:spPr>
          <a:xfrm>
            <a:off x="5687986" y="810006"/>
            <a:ext cx="138430" cy="138430"/>
          </a:xfrm>
          <a:prstGeom prst="rect">
            <a:avLst/>
          </a:prstGeom>
          <a:solidFill>
            <a:srgbClr val="144E8C"/>
          </a:solidFill>
        </p:spPr>
        <p:txBody>
          <a:bodyPr vert="horz" wrap="square" lIns="0" tIns="0" rIns="0" bIns="0" rtlCol="0">
            <a:spAutoFit/>
          </a:bodyPr>
          <a:lstStyle/>
          <a:p>
            <a:pPr marL="32384">
              <a:lnSpc>
                <a:spcPts val="1085"/>
              </a:lnSpc>
            </a:pPr>
            <a:r>
              <a:rPr sz="1000" spc="-50" dirty="0">
                <a:solidFill>
                  <a:srgbClr val="FFFFFF"/>
                </a:solidFill>
                <a:latin typeface="Arial"/>
                <a:cs typeface="Arial"/>
              </a:rPr>
              <a:t>8</a:t>
            </a:r>
            <a:endParaRPr sz="1000">
              <a:latin typeface="Arial"/>
              <a:cs typeface="Arial"/>
            </a:endParaRPr>
          </a:p>
        </p:txBody>
      </p:sp>
      <p:sp>
        <p:nvSpPr>
          <p:cNvPr id="62" name="object 62"/>
          <p:cNvSpPr txBox="1"/>
          <p:nvPr/>
        </p:nvSpPr>
        <p:spPr>
          <a:xfrm>
            <a:off x="175381"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26</a:t>
            </a:r>
            <a:endParaRPr sz="1200">
              <a:latin typeface="Arial Rounded MT Bold"/>
              <a:cs typeface="Arial Rounded MT Bold"/>
            </a:endParaRPr>
          </a:p>
        </p:txBody>
      </p:sp>
      <p:sp>
        <p:nvSpPr>
          <p:cNvPr id="63" name="object 63"/>
          <p:cNvSpPr txBox="1"/>
          <p:nvPr/>
        </p:nvSpPr>
        <p:spPr>
          <a:xfrm>
            <a:off x="10273345"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27</a:t>
            </a:r>
            <a:endParaRPr sz="1200">
              <a:latin typeface="Arial Rounded MT Bold"/>
              <a:cs typeface="Arial Rounded MT Bold"/>
            </a:endParaRPr>
          </a:p>
        </p:txBody>
      </p:sp>
      <p:sp>
        <p:nvSpPr>
          <p:cNvPr id="19" name="object 19"/>
          <p:cNvSpPr txBox="1"/>
          <p:nvPr/>
        </p:nvSpPr>
        <p:spPr>
          <a:xfrm>
            <a:off x="5687986" y="1562938"/>
            <a:ext cx="138430" cy="138430"/>
          </a:xfrm>
          <a:prstGeom prst="rect">
            <a:avLst/>
          </a:prstGeom>
          <a:solidFill>
            <a:srgbClr val="144E8C"/>
          </a:solidFill>
        </p:spPr>
        <p:txBody>
          <a:bodyPr vert="horz" wrap="square" lIns="0" tIns="0" rIns="0" bIns="0" rtlCol="0">
            <a:spAutoFit/>
          </a:bodyPr>
          <a:lstStyle/>
          <a:p>
            <a:pPr marL="32384">
              <a:lnSpc>
                <a:spcPts val="1085"/>
              </a:lnSpc>
            </a:pPr>
            <a:r>
              <a:rPr sz="1000" spc="-50" dirty="0">
                <a:solidFill>
                  <a:srgbClr val="FFFFFF"/>
                </a:solidFill>
                <a:latin typeface="Arial"/>
                <a:cs typeface="Arial"/>
              </a:rPr>
              <a:t>9</a:t>
            </a:r>
            <a:endParaRPr sz="1000">
              <a:latin typeface="Arial"/>
              <a:cs typeface="Arial"/>
            </a:endParaRPr>
          </a:p>
        </p:txBody>
      </p:sp>
      <p:sp>
        <p:nvSpPr>
          <p:cNvPr id="20" name="object 20"/>
          <p:cNvSpPr txBox="1"/>
          <p:nvPr/>
        </p:nvSpPr>
        <p:spPr>
          <a:xfrm>
            <a:off x="5687986" y="2196007"/>
            <a:ext cx="138430" cy="138430"/>
          </a:xfrm>
          <a:prstGeom prst="rect">
            <a:avLst/>
          </a:prstGeom>
          <a:solidFill>
            <a:srgbClr val="144E8C"/>
          </a:solidFill>
        </p:spPr>
        <p:txBody>
          <a:bodyPr vert="horz" wrap="square" lIns="0" tIns="0" rIns="0" bIns="0" rtlCol="0">
            <a:spAutoFit/>
          </a:bodyPr>
          <a:lstStyle/>
          <a:p>
            <a:pPr marL="5715">
              <a:lnSpc>
                <a:spcPts val="1085"/>
              </a:lnSpc>
            </a:pPr>
            <a:r>
              <a:rPr sz="1000" spc="-60" dirty="0">
                <a:solidFill>
                  <a:srgbClr val="FFFFFF"/>
                </a:solidFill>
                <a:latin typeface="Arial"/>
                <a:cs typeface="Arial"/>
              </a:rPr>
              <a:t>10</a:t>
            </a:r>
            <a:endParaRPr sz="1000">
              <a:latin typeface="Arial"/>
              <a:cs typeface="Arial"/>
            </a:endParaRPr>
          </a:p>
        </p:txBody>
      </p:sp>
      <p:sp>
        <p:nvSpPr>
          <p:cNvPr id="21" name="object 21"/>
          <p:cNvSpPr txBox="1"/>
          <p:nvPr/>
        </p:nvSpPr>
        <p:spPr>
          <a:xfrm>
            <a:off x="5687986" y="3350793"/>
            <a:ext cx="138430" cy="138430"/>
          </a:xfrm>
          <a:prstGeom prst="rect">
            <a:avLst/>
          </a:prstGeom>
          <a:solidFill>
            <a:srgbClr val="144E8C"/>
          </a:solidFill>
        </p:spPr>
        <p:txBody>
          <a:bodyPr vert="horz" wrap="square" lIns="0" tIns="0" rIns="0" bIns="0" rtlCol="0">
            <a:spAutoFit/>
          </a:bodyPr>
          <a:lstStyle/>
          <a:p>
            <a:pPr marL="5715">
              <a:lnSpc>
                <a:spcPts val="1085"/>
              </a:lnSpc>
            </a:pPr>
            <a:r>
              <a:rPr sz="1000" spc="-60" dirty="0">
                <a:solidFill>
                  <a:srgbClr val="FFFFFF"/>
                </a:solidFill>
                <a:latin typeface="Arial"/>
                <a:cs typeface="Arial"/>
              </a:rPr>
              <a:t>11</a:t>
            </a:r>
            <a:endParaRPr sz="1000">
              <a:latin typeface="Arial"/>
              <a:cs typeface="Arial"/>
            </a:endParaRPr>
          </a:p>
        </p:txBody>
      </p:sp>
      <p:sp>
        <p:nvSpPr>
          <p:cNvPr id="22" name="object 22"/>
          <p:cNvSpPr txBox="1"/>
          <p:nvPr/>
        </p:nvSpPr>
        <p:spPr>
          <a:xfrm>
            <a:off x="5687986" y="4113238"/>
            <a:ext cx="138430" cy="138430"/>
          </a:xfrm>
          <a:prstGeom prst="rect">
            <a:avLst/>
          </a:prstGeom>
          <a:solidFill>
            <a:srgbClr val="144E8C"/>
          </a:solidFill>
        </p:spPr>
        <p:txBody>
          <a:bodyPr vert="horz" wrap="square" lIns="0" tIns="0" rIns="0" bIns="0" rtlCol="0">
            <a:spAutoFit/>
          </a:bodyPr>
          <a:lstStyle/>
          <a:p>
            <a:pPr marL="5715">
              <a:lnSpc>
                <a:spcPts val="1085"/>
              </a:lnSpc>
            </a:pPr>
            <a:r>
              <a:rPr sz="1000" spc="-60" dirty="0">
                <a:solidFill>
                  <a:srgbClr val="FFFFFF"/>
                </a:solidFill>
                <a:latin typeface="Arial"/>
                <a:cs typeface="Arial"/>
              </a:rPr>
              <a:t>12</a:t>
            </a:r>
            <a:endParaRPr sz="1000">
              <a:latin typeface="Arial"/>
              <a:cs typeface="Arial"/>
            </a:endParaRPr>
          </a:p>
        </p:txBody>
      </p:sp>
      <p:sp>
        <p:nvSpPr>
          <p:cNvPr id="23" name="object 23"/>
          <p:cNvSpPr txBox="1"/>
          <p:nvPr/>
        </p:nvSpPr>
        <p:spPr>
          <a:xfrm>
            <a:off x="5687986" y="4633201"/>
            <a:ext cx="138430" cy="138430"/>
          </a:xfrm>
          <a:prstGeom prst="rect">
            <a:avLst/>
          </a:prstGeom>
          <a:solidFill>
            <a:srgbClr val="144E8C"/>
          </a:solidFill>
        </p:spPr>
        <p:txBody>
          <a:bodyPr vert="horz" wrap="square" lIns="0" tIns="0" rIns="0" bIns="0" rtlCol="0">
            <a:spAutoFit/>
          </a:bodyPr>
          <a:lstStyle/>
          <a:p>
            <a:pPr marL="5715">
              <a:lnSpc>
                <a:spcPts val="1085"/>
              </a:lnSpc>
            </a:pPr>
            <a:r>
              <a:rPr sz="1000" spc="-60" dirty="0">
                <a:solidFill>
                  <a:srgbClr val="FFFFFF"/>
                </a:solidFill>
                <a:latin typeface="Arial"/>
                <a:cs typeface="Arial"/>
              </a:rPr>
              <a:t>13</a:t>
            </a:r>
            <a:endParaRPr sz="1000">
              <a:latin typeface="Arial"/>
              <a:cs typeface="Arial"/>
            </a:endParaRPr>
          </a:p>
        </p:txBody>
      </p:sp>
      <p:sp>
        <p:nvSpPr>
          <p:cNvPr id="24" name="object 24"/>
          <p:cNvSpPr txBox="1"/>
          <p:nvPr/>
        </p:nvSpPr>
        <p:spPr>
          <a:xfrm>
            <a:off x="5687986" y="5226075"/>
            <a:ext cx="138430" cy="188595"/>
          </a:xfrm>
          <a:prstGeom prst="rect">
            <a:avLst/>
          </a:prstGeom>
          <a:solidFill>
            <a:srgbClr val="144E8C"/>
          </a:solidFill>
        </p:spPr>
        <p:txBody>
          <a:bodyPr vert="horz" wrap="square" lIns="0" tIns="38100" rIns="0" bIns="0" rtlCol="0">
            <a:spAutoFit/>
          </a:bodyPr>
          <a:lstStyle/>
          <a:p>
            <a:pPr marL="5715">
              <a:lnSpc>
                <a:spcPts val="1185"/>
              </a:lnSpc>
              <a:spcBef>
                <a:spcPts val="300"/>
              </a:spcBef>
            </a:pPr>
            <a:r>
              <a:rPr sz="1000" spc="-60" dirty="0">
                <a:solidFill>
                  <a:srgbClr val="FFFFFF"/>
                </a:solidFill>
                <a:latin typeface="Arial"/>
                <a:cs typeface="Arial"/>
              </a:rPr>
              <a:t>14</a:t>
            </a:r>
            <a:endParaRPr sz="1000">
              <a:latin typeface="Arial"/>
              <a:cs typeface="Arial"/>
            </a:endParaRPr>
          </a:p>
        </p:txBody>
      </p:sp>
      <p:sp>
        <p:nvSpPr>
          <p:cNvPr id="25" name="object 25"/>
          <p:cNvSpPr txBox="1"/>
          <p:nvPr/>
        </p:nvSpPr>
        <p:spPr>
          <a:xfrm>
            <a:off x="5687986" y="6044577"/>
            <a:ext cx="138430" cy="138430"/>
          </a:xfrm>
          <a:prstGeom prst="rect">
            <a:avLst/>
          </a:prstGeom>
          <a:solidFill>
            <a:srgbClr val="144E8C"/>
          </a:solidFill>
        </p:spPr>
        <p:txBody>
          <a:bodyPr vert="horz" wrap="square" lIns="0" tIns="0" rIns="0" bIns="0" rtlCol="0">
            <a:spAutoFit/>
          </a:bodyPr>
          <a:lstStyle/>
          <a:p>
            <a:pPr marL="5715">
              <a:lnSpc>
                <a:spcPts val="1085"/>
              </a:lnSpc>
            </a:pPr>
            <a:r>
              <a:rPr sz="1000" spc="-60" dirty="0">
                <a:solidFill>
                  <a:srgbClr val="FFFFFF"/>
                </a:solidFill>
                <a:latin typeface="Arial"/>
                <a:cs typeface="Arial"/>
              </a:rPr>
              <a:t>15</a:t>
            </a:r>
            <a:endParaRPr sz="1000">
              <a:latin typeface="Arial"/>
              <a:cs typeface="Arial"/>
            </a:endParaRPr>
          </a:p>
        </p:txBody>
      </p:sp>
      <p:sp>
        <p:nvSpPr>
          <p:cNvPr id="26" name="object 26"/>
          <p:cNvSpPr txBox="1"/>
          <p:nvPr/>
        </p:nvSpPr>
        <p:spPr>
          <a:xfrm>
            <a:off x="5687986" y="6633679"/>
            <a:ext cx="138430" cy="185420"/>
          </a:xfrm>
          <a:prstGeom prst="rect">
            <a:avLst/>
          </a:prstGeom>
          <a:solidFill>
            <a:srgbClr val="144E8C"/>
          </a:solidFill>
        </p:spPr>
        <p:txBody>
          <a:bodyPr vert="horz" wrap="square" lIns="0" tIns="34925" rIns="0" bIns="0" rtlCol="0">
            <a:spAutoFit/>
          </a:bodyPr>
          <a:lstStyle/>
          <a:p>
            <a:pPr marL="5715">
              <a:lnSpc>
                <a:spcPts val="1185"/>
              </a:lnSpc>
              <a:spcBef>
                <a:spcPts val="275"/>
              </a:spcBef>
            </a:pPr>
            <a:r>
              <a:rPr sz="1000" spc="-60" dirty="0">
                <a:solidFill>
                  <a:srgbClr val="FFFFFF"/>
                </a:solidFill>
                <a:latin typeface="Arial"/>
                <a:cs typeface="Arial"/>
              </a:rPr>
              <a:t>16</a:t>
            </a:r>
            <a:endParaRPr sz="1000">
              <a:latin typeface="Arial"/>
              <a:cs typeface="Arial"/>
            </a:endParaRPr>
          </a:p>
        </p:txBody>
      </p:sp>
      <p:sp>
        <p:nvSpPr>
          <p:cNvPr id="27" name="object 27"/>
          <p:cNvSpPr txBox="1"/>
          <p:nvPr/>
        </p:nvSpPr>
        <p:spPr>
          <a:xfrm>
            <a:off x="5855295" y="802943"/>
            <a:ext cx="2220595" cy="147320"/>
          </a:xfrm>
          <a:prstGeom prst="rect">
            <a:avLst/>
          </a:prstGeom>
        </p:spPr>
        <p:txBody>
          <a:bodyPr vert="horz" wrap="square" lIns="0" tIns="12700" rIns="0" bIns="0" rtlCol="0">
            <a:spAutoFit/>
          </a:bodyPr>
          <a:lstStyle/>
          <a:p>
            <a:pPr marL="12700">
              <a:lnSpc>
                <a:spcPct val="100000"/>
              </a:lnSpc>
              <a:spcBef>
                <a:spcPts val="100"/>
              </a:spcBef>
            </a:pPr>
            <a:r>
              <a:rPr sz="800" b="1" spc="-65" dirty="0">
                <a:solidFill>
                  <a:srgbClr val="144E8C"/>
                </a:solidFill>
                <a:latin typeface="Microsoft JhengHei"/>
                <a:cs typeface="Microsoft JhengHei"/>
              </a:rPr>
              <a:t>高額療養費制度とはどのような制度でしょうか？</a:t>
            </a:r>
            <a:endParaRPr sz="800">
              <a:latin typeface="Microsoft JhengHei"/>
              <a:cs typeface="Microsoft JhengHei"/>
            </a:endParaRPr>
          </a:p>
        </p:txBody>
      </p:sp>
      <p:sp>
        <p:nvSpPr>
          <p:cNvPr id="28" name="object 28"/>
          <p:cNvSpPr txBox="1"/>
          <p:nvPr/>
        </p:nvSpPr>
        <p:spPr>
          <a:xfrm>
            <a:off x="5687986" y="948080"/>
            <a:ext cx="4626610" cy="564515"/>
          </a:xfrm>
          <a:prstGeom prst="rect">
            <a:avLst/>
          </a:prstGeom>
          <a:solidFill>
            <a:srgbClr val="E7DFEF"/>
          </a:solidFill>
        </p:spPr>
        <p:txBody>
          <a:bodyPr vert="horz" wrap="square" lIns="0" tIns="3175" rIns="0" bIns="0" rtlCol="0">
            <a:spAutoFit/>
          </a:bodyPr>
          <a:lstStyle/>
          <a:p>
            <a:pPr marL="179705">
              <a:lnSpc>
                <a:spcPct val="100000"/>
              </a:lnSpc>
              <a:spcBef>
                <a:spcPts val="25"/>
              </a:spcBef>
            </a:pPr>
            <a:r>
              <a:rPr sz="800" spc="-10" dirty="0">
                <a:solidFill>
                  <a:srgbClr val="231F20"/>
                </a:solidFill>
                <a:latin typeface="Arial"/>
                <a:cs typeface="Arial"/>
              </a:rPr>
              <a:t>1</a:t>
            </a:r>
            <a:r>
              <a:rPr sz="750" spc="-60" dirty="0">
                <a:solidFill>
                  <a:srgbClr val="231F20"/>
                </a:solidFill>
                <a:latin typeface="BIZ UDPゴシック"/>
                <a:cs typeface="BIZ UDPゴシック"/>
              </a:rPr>
              <a:t>か月の医療費の支払額</a:t>
            </a:r>
            <a:r>
              <a:rPr sz="750" spc="375" dirty="0">
                <a:solidFill>
                  <a:srgbClr val="231F20"/>
                </a:solidFill>
                <a:latin typeface="BIZ UDPゴシック"/>
                <a:cs typeface="BIZ UDPゴシック"/>
              </a:rPr>
              <a:t>（</a:t>
            </a:r>
            <a:r>
              <a:rPr sz="750" spc="-10" dirty="0">
                <a:solidFill>
                  <a:srgbClr val="231F20"/>
                </a:solidFill>
                <a:latin typeface="BIZ UDPゴシック"/>
                <a:cs typeface="BIZ UDPゴシック"/>
              </a:rPr>
              <a:t>自己負担額</a:t>
            </a:r>
            <a:r>
              <a:rPr sz="750" dirty="0">
                <a:solidFill>
                  <a:srgbClr val="231F20"/>
                </a:solidFill>
                <a:latin typeface="BIZ UDPゴシック"/>
                <a:cs typeface="BIZ UDPゴシック"/>
              </a:rPr>
              <a:t>）</a:t>
            </a:r>
            <a:r>
              <a:rPr sz="750" spc="-50" dirty="0">
                <a:solidFill>
                  <a:srgbClr val="231F20"/>
                </a:solidFill>
                <a:latin typeface="BIZ UDPゴシック"/>
                <a:cs typeface="BIZ UDPゴシック"/>
              </a:rPr>
              <a:t>が限度額を超えた場合に、その超えた金額分の支給が受けられる制</a:t>
            </a:r>
            <a:endParaRPr sz="750">
              <a:latin typeface="BIZ UDPゴシック"/>
              <a:cs typeface="BIZ UDPゴシック"/>
            </a:endParaRPr>
          </a:p>
          <a:p>
            <a:pPr marL="179705" marR="34290">
              <a:lnSpc>
                <a:spcPct val="111100"/>
              </a:lnSpc>
              <a:spcBef>
                <a:spcPts val="25"/>
              </a:spcBef>
            </a:pPr>
            <a:r>
              <a:rPr sz="750" spc="-65" dirty="0">
                <a:solidFill>
                  <a:srgbClr val="231F20"/>
                </a:solidFill>
                <a:latin typeface="BIZ UDPゴシック"/>
                <a:cs typeface="BIZ UDPゴシック"/>
              </a:rPr>
              <a:t>度です。自己負担額は、年齢や所得によって異なります。全ての方が制度の対象となるわけではありませんが、医療費が高額となった月に制度を利用できる場合があります。制度の対象となった場合や自己負担限度額の詳</a:t>
            </a:r>
            <a:r>
              <a:rPr sz="750" spc="-75" dirty="0">
                <a:solidFill>
                  <a:srgbClr val="231F20"/>
                </a:solidFill>
                <a:latin typeface="BIZ UDPゴシック"/>
                <a:cs typeface="BIZ UDPゴシック"/>
              </a:rPr>
              <a:t>細については、厚生労働省</a:t>
            </a:r>
            <a:r>
              <a:rPr sz="750" spc="-30" dirty="0">
                <a:solidFill>
                  <a:srgbClr val="231F20"/>
                </a:solidFill>
                <a:latin typeface="BIZ UDPゴシック"/>
                <a:cs typeface="BIZ UDPゴシック"/>
              </a:rPr>
              <a:t>「高額療養費制度を利用される皆さまへ」をご確認ください。</a:t>
            </a:r>
            <a:endParaRPr sz="750">
              <a:latin typeface="BIZ UDPゴシック"/>
              <a:cs typeface="BIZ UDPゴシック"/>
            </a:endParaRPr>
          </a:p>
        </p:txBody>
      </p:sp>
      <p:sp>
        <p:nvSpPr>
          <p:cNvPr id="29" name="object 29"/>
          <p:cNvSpPr txBox="1"/>
          <p:nvPr/>
        </p:nvSpPr>
        <p:spPr>
          <a:xfrm>
            <a:off x="5851390" y="1539334"/>
            <a:ext cx="4395470" cy="554355"/>
          </a:xfrm>
          <a:prstGeom prst="rect">
            <a:avLst/>
          </a:prstGeom>
        </p:spPr>
        <p:txBody>
          <a:bodyPr vert="horz" wrap="square" lIns="0" tIns="32384" rIns="0" bIns="0" rtlCol="0">
            <a:spAutoFit/>
          </a:bodyPr>
          <a:lstStyle/>
          <a:p>
            <a:pPr marL="16510">
              <a:lnSpc>
                <a:spcPct val="100000"/>
              </a:lnSpc>
              <a:spcBef>
                <a:spcPts val="254"/>
              </a:spcBef>
            </a:pPr>
            <a:r>
              <a:rPr sz="800" b="1" spc="-80" dirty="0">
                <a:solidFill>
                  <a:srgbClr val="144E8C"/>
                </a:solidFill>
                <a:latin typeface="Microsoft JhengHei"/>
                <a:cs typeface="Microsoft JhengHei"/>
              </a:rPr>
              <a:t>高額療養費制度以外に、医療費のサポートを受けられる制度はありますか？</a:t>
            </a:r>
            <a:endParaRPr sz="800">
              <a:latin typeface="Microsoft JhengHei"/>
              <a:cs typeface="Microsoft JhengHei"/>
            </a:endParaRPr>
          </a:p>
          <a:p>
            <a:pPr marL="12700" marR="5080" indent="3810" algn="just">
              <a:lnSpc>
                <a:spcPct val="111100"/>
              </a:lnSpc>
              <a:spcBef>
                <a:spcPts val="45"/>
              </a:spcBef>
            </a:pPr>
            <a:r>
              <a:rPr sz="750" spc="-25" dirty="0">
                <a:solidFill>
                  <a:srgbClr val="231F20"/>
                </a:solidFill>
                <a:latin typeface="BIZ UDPゴシック"/>
                <a:cs typeface="BIZ UDPゴシック"/>
              </a:rPr>
              <a:t>医療費控除、付加給付</a:t>
            </a:r>
            <a:r>
              <a:rPr sz="750" spc="375" dirty="0">
                <a:solidFill>
                  <a:srgbClr val="231F20"/>
                </a:solidFill>
                <a:latin typeface="BIZ UDPゴシック"/>
                <a:cs typeface="BIZ UDPゴシック"/>
              </a:rPr>
              <a:t>（</a:t>
            </a:r>
            <a:r>
              <a:rPr sz="750" dirty="0">
                <a:solidFill>
                  <a:srgbClr val="231F20"/>
                </a:solidFill>
                <a:latin typeface="BIZ UDPゴシック"/>
                <a:cs typeface="BIZ UDPゴシック"/>
              </a:rPr>
              <a:t>高額な医療費を支払った場合に一部を給付</a:t>
            </a:r>
            <a:r>
              <a:rPr sz="750" spc="60" dirty="0">
                <a:solidFill>
                  <a:srgbClr val="231F20"/>
                </a:solidFill>
                <a:latin typeface="BIZ UDPゴシック"/>
                <a:cs typeface="BIZ UDPゴシック"/>
              </a:rPr>
              <a:t>）</a:t>
            </a:r>
            <a:r>
              <a:rPr sz="750" spc="-15" dirty="0">
                <a:solidFill>
                  <a:srgbClr val="231F20"/>
                </a:solidFill>
                <a:latin typeface="BIZ UDPゴシック"/>
                <a:cs typeface="BIZ UDPゴシック"/>
              </a:rPr>
              <a:t>などの制度があります。全ての方が</a:t>
            </a:r>
            <a:r>
              <a:rPr sz="750" spc="-55" dirty="0">
                <a:solidFill>
                  <a:srgbClr val="231F20"/>
                </a:solidFill>
                <a:latin typeface="BIZ UDPゴシック"/>
                <a:cs typeface="BIZ UDPゴシック"/>
              </a:rPr>
              <a:t>制度の対象となるわけではなく、加入している保険によって利用できる内容が異なるため、ご自身の加入し</a:t>
            </a:r>
            <a:r>
              <a:rPr sz="750" spc="-15" dirty="0">
                <a:solidFill>
                  <a:srgbClr val="231F20"/>
                </a:solidFill>
                <a:latin typeface="BIZ UDPゴシック"/>
                <a:cs typeface="BIZ UDPゴシック"/>
              </a:rPr>
              <a:t>ている医療保険にお問い合わせください。</a:t>
            </a:r>
            <a:endParaRPr sz="750">
              <a:latin typeface="BIZ UDPゴシック"/>
              <a:cs typeface="BIZ UDPゴシック"/>
            </a:endParaRPr>
          </a:p>
        </p:txBody>
      </p:sp>
      <p:sp>
        <p:nvSpPr>
          <p:cNvPr id="30" name="object 30"/>
          <p:cNvSpPr txBox="1"/>
          <p:nvPr/>
        </p:nvSpPr>
        <p:spPr>
          <a:xfrm>
            <a:off x="341985" y="810006"/>
            <a:ext cx="138430" cy="138430"/>
          </a:xfrm>
          <a:prstGeom prst="rect">
            <a:avLst/>
          </a:prstGeom>
          <a:solidFill>
            <a:srgbClr val="144E8C"/>
          </a:solidFill>
        </p:spPr>
        <p:txBody>
          <a:bodyPr vert="horz" wrap="square" lIns="0" tIns="0" rIns="0" bIns="0" rtlCol="0">
            <a:spAutoFit/>
          </a:bodyPr>
          <a:lstStyle/>
          <a:p>
            <a:pPr marL="32384">
              <a:lnSpc>
                <a:spcPts val="1085"/>
              </a:lnSpc>
            </a:pPr>
            <a:r>
              <a:rPr sz="1000" spc="-50" dirty="0">
                <a:solidFill>
                  <a:srgbClr val="FFFFFF"/>
                </a:solidFill>
                <a:latin typeface="Arial"/>
                <a:cs typeface="Arial"/>
              </a:rPr>
              <a:t>1</a:t>
            </a:r>
            <a:endParaRPr sz="1000">
              <a:latin typeface="Arial"/>
              <a:cs typeface="Arial"/>
            </a:endParaRPr>
          </a:p>
        </p:txBody>
      </p:sp>
      <p:sp>
        <p:nvSpPr>
          <p:cNvPr id="31" name="object 31"/>
          <p:cNvSpPr txBox="1"/>
          <p:nvPr/>
        </p:nvSpPr>
        <p:spPr>
          <a:xfrm>
            <a:off x="341985" y="1710004"/>
            <a:ext cx="138430" cy="138430"/>
          </a:xfrm>
          <a:prstGeom prst="rect">
            <a:avLst/>
          </a:prstGeom>
          <a:solidFill>
            <a:srgbClr val="144E8C"/>
          </a:solidFill>
        </p:spPr>
        <p:txBody>
          <a:bodyPr vert="horz" wrap="square" lIns="0" tIns="0" rIns="0" bIns="0" rtlCol="0">
            <a:spAutoFit/>
          </a:bodyPr>
          <a:lstStyle/>
          <a:p>
            <a:pPr marL="32384">
              <a:lnSpc>
                <a:spcPts val="1085"/>
              </a:lnSpc>
            </a:pPr>
            <a:r>
              <a:rPr sz="1000" spc="-50" dirty="0">
                <a:solidFill>
                  <a:srgbClr val="FFFFFF"/>
                </a:solidFill>
                <a:latin typeface="Arial"/>
                <a:cs typeface="Arial"/>
              </a:rPr>
              <a:t>2</a:t>
            </a:r>
            <a:endParaRPr sz="1000">
              <a:latin typeface="Arial"/>
              <a:cs typeface="Arial"/>
            </a:endParaRPr>
          </a:p>
        </p:txBody>
      </p:sp>
      <p:sp>
        <p:nvSpPr>
          <p:cNvPr id="32" name="object 32"/>
          <p:cNvSpPr txBox="1"/>
          <p:nvPr/>
        </p:nvSpPr>
        <p:spPr>
          <a:xfrm>
            <a:off x="508273" y="802936"/>
            <a:ext cx="1579245" cy="135935"/>
          </a:xfrm>
          <a:prstGeom prst="rect">
            <a:avLst/>
          </a:prstGeom>
        </p:spPr>
        <p:txBody>
          <a:bodyPr vert="horz" wrap="square" lIns="0" tIns="12700" rIns="0" bIns="0" rtlCol="0">
            <a:spAutoFit/>
          </a:bodyPr>
          <a:lstStyle/>
          <a:p>
            <a:pPr marL="12700">
              <a:lnSpc>
                <a:spcPct val="100000"/>
              </a:lnSpc>
              <a:spcBef>
                <a:spcPts val="100"/>
              </a:spcBef>
            </a:pPr>
            <a:r>
              <a:rPr sz="800" b="1" spc="-75" dirty="0">
                <a:solidFill>
                  <a:srgbClr val="144E8C"/>
                </a:solidFill>
                <a:latin typeface="Arial" panose="020B0604020202020204" pitchFamily="34" charset="0"/>
                <a:cs typeface="Arial" panose="020B0604020202020204" pitchFamily="34" charset="0"/>
              </a:rPr>
              <a:t>パスの管理目標を教えてください。</a:t>
            </a:r>
            <a:endParaRPr sz="800" dirty="0">
              <a:latin typeface="Arial" panose="020B0604020202020204" pitchFamily="34" charset="0"/>
              <a:cs typeface="Arial" panose="020B0604020202020204" pitchFamily="34" charset="0"/>
            </a:endParaRPr>
          </a:p>
        </p:txBody>
      </p:sp>
      <p:sp>
        <p:nvSpPr>
          <p:cNvPr id="33" name="object 33"/>
          <p:cNvSpPr txBox="1"/>
          <p:nvPr/>
        </p:nvSpPr>
        <p:spPr>
          <a:xfrm>
            <a:off x="341985" y="948080"/>
            <a:ext cx="4626610" cy="708025"/>
          </a:xfrm>
          <a:prstGeom prst="rect">
            <a:avLst/>
          </a:prstGeom>
          <a:solidFill>
            <a:srgbClr val="CEEBEC"/>
          </a:solidFill>
        </p:spPr>
        <p:txBody>
          <a:bodyPr vert="horz" wrap="square" lIns="0" tIns="3175" rIns="0" bIns="0" rtlCol="0">
            <a:spAutoFit/>
          </a:bodyPr>
          <a:lstStyle/>
          <a:p>
            <a:pPr marL="179705">
              <a:lnSpc>
                <a:spcPct val="100000"/>
              </a:lnSpc>
              <a:spcBef>
                <a:spcPts val="25"/>
              </a:spcBef>
            </a:pPr>
            <a:r>
              <a:rPr sz="750" spc="-40" dirty="0">
                <a:solidFill>
                  <a:srgbClr val="231F20"/>
                </a:solidFill>
                <a:latin typeface="BIZ UDPゴシック"/>
                <a:cs typeface="BIZ UDPゴシック"/>
              </a:rPr>
              <a:t>急性冠症候群の二次予防としては、血圧 ＜</a:t>
            </a:r>
            <a:r>
              <a:rPr sz="800" spc="-10" dirty="0">
                <a:solidFill>
                  <a:srgbClr val="231F20"/>
                </a:solidFill>
                <a:latin typeface="Arial"/>
                <a:cs typeface="Arial"/>
              </a:rPr>
              <a:t>130/80mmHg</a:t>
            </a:r>
            <a:r>
              <a:rPr sz="750" spc="-80" dirty="0">
                <a:solidFill>
                  <a:srgbClr val="231F20"/>
                </a:solidFill>
                <a:latin typeface="BIZ UDPゴシック"/>
                <a:cs typeface="BIZ UDPゴシック"/>
              </a:rPr>
              <a:t>、</a:t>
            </a:r>
            <a:r>
              <a:rPr sz="800" dirty="0">
                <a:solidFill>
                  <a:srgbClr val="231F20"/>
                </a:solidFill>
                <a:latin typeface="Arial"/>
                <a:cs typeface="Arial"/>
              </a:rPr>
              <a:t>LDL-C</a:t>
            </a:r>
            <a:r>
              <a:rPr sz="800" spc="-75" dirty="0">
                <a:solidFill>
                  <a:srgbClr val="231F20"/>
                </a:solidFill>
                <a:latin typeface="Arial"/>
                <a:cs typeface="Arial"/>
              </a:rPr>
              <a:t> </a:t>
            </a:r>
            <a:r>
              <a:rPr sz="750" spc="10" dirty="0">
                <a:solidFill>
                  <a:srgbClr val="231F20"/>
                </a:solidFill>
                <a:latin typeface="BIZ UDPゴシック"/>
                <a:cs typeface="BIZ UDPゴシック"/>
              </a:rPr>
              <a:t>＜ </a:t>
            </a:r>
            <a:r>
              <a:rPr sz="800" spc="-10" dirty="0">
                <a:solidFill>
                  <a:srgbClr val="231F20"/>
                </a:solidFill>
                <a:latin typeface="Arial"/>
                <a:cs typeface="Arial"/>
              </a:rPr>
              <a:t>70mg/dL</a:t>
            </a:r>
            <a:r>
              <a:rPr sz="750" spc="-80" dirty="0">
                <a:solidFill>
                  <a:srgbClr val="231F20"/>
                </a:solidFill>
                <a:latin typeface="BIZ UDPゴシック"/>
                <a:cs typeface="BIZ UDPゴシック"/>
              </a:rPr>
              <a:t>、</a:t>
            </a:r>
            <a:r>
              <a:rPr sz="800" spc="-10" dirty="0">
                <a:solidFill>
                  <a:srgbClr val="231F20"/>
                </a:solidFill>
                <a:latin typeface="Arial"/>
                <a:cs typeface="Arial"/>
              </a:rPr>
              <a:t>HDL-</a:t>
            </a:r>
            <a:r>
              <a:rPr sz="800" dirty="0">
                <a:solidFill>
                  <a:srgbClr val="231F20"/>
                </a:solidFill>
                <a:latin typeface="Arial"/>
                <a:cs typeface="Arial"/>
              </a:rPr>
              <a:t>C</a:t>
            </a:r>
            <a:r>
              <a:rPr sz="800" spc="55" dirty="0">
                <a:solidFill>
                  <a:srgbClr val="231F20"/>
                </a:solidFill>
                <a:latin typeface="Arial"/>
                <a:cs typeface="Arial"/>
              </a:rPr>
              <a:t> </a:t>
            </a:r>
            <a:r>
              <a:rPr sz="750" spc="15" dirty="0">
                <a:solidFill>
                  <a:srgbClr val="231F20"/>
                </a:solidFill>
                <a:latin typeface="BIZ UDPゴシック"/>
                <a:cs typeface="BIZ UDPゴシック"/>
              </a:rPr>
              <a:t>≧ </a:t>
            </a:r>
            <a:r>
              <a:rPr sz="800" spc="-10" dirty="0">
                <a:solidFill>
                  <a:srgbClr val="231F20"/>
                </a:solidFill>
                <a:latin typeface="Arial"/>
                <a:cs typeface="Arial"/>
              </a:rPr>
              <a:t>40mg/dL</a:t>
            </a:r>
            <a:r>
              <a:rPr sz="750" spc="-80" dirty="0">
                <a:solidFill>
                  <a:srgbClr val="231F20"/>
                </a:solidFill>
                <a:latin typeface="BIZ UDPゴシック"/>
                <a:cs typeface="BIZ UDPゴシック"/>
              </a:rPr>
              <a:t>、</a:t>
            </a:r>
            <a:r>
              <a:rPr sz="800" spc="-25" dirty="0">
                <a:solidFill>
                  <a:srgbClr val="231F20"/>
                </a:solidFill>
                <a:latin typeface="Arial"/>
                <a:cs typeface="Arial"/>
              </a:rPr>
              <a:t>TG</a:t>
            </a:r>
            <a:endParaRPr sz="800">
              <a:latin typeface="Arial"/>
              <a:cs typeface="Arial"/>
            </a:endParaRPr>
          </a:p>
          <a:p>
            <a:pPr marL="179705" marR="76835">
              <a:lnSpc>
                <a:spcPct val="109400"/>
              </a:lnSpc>
            </a:pPr>
            <a:r>
              <a:rPr sz="750" spc="20" dirty="0">
                <a:solidFill>
                  <a:srgbClr val="231F20"/>
                </a:solidFill>
                <a:latin typeface="BIZ UDPゴシック"/>
                <a:cs typeface="BIZ UDPゴシック"/>
              </a:rPr>
              <a:t>＜ </a:t>
            </a:r>
            <a:r>
              <a:rPr sz="800" spc="-10" dirty="0">
                <a:solidFill>
                  <a:srgbClr val="231F20"/>
                </a:solidFill>
                <a:latin typeface="Arial"/>
                <a:cs typeface="Arial"/>
              </a:rPr>
              <a:t>150mg/dL</a:t>
            </a:r>
            <a:r>
              <a:rPr sz="750" spc="-80" dirty="0">
                <a:solidFill>
                  <a:srgbClr val="231F20"/>
                </a:solidFill>
                <a:latin typeface="BIZ UDPゴシック"/>
                <a:cs typeface="BIZ UDPゴシック"/>
              </a:rPr>
              <a:t>、</a:t>
            </a:r>
            <a:r>
              <a:rPr sz="800" dirty="0">
                <a:solidFill>
                  <a:srgbClr val="231F20"/>
                </a:solidFill>
                <a:latin typeface="Arial"/>
                <a:cs typeface="Arial"/>
              </a:rPr>
              <a:t>HbA1c</a:t>
            </a:r>
            <a:r>
              <a:rPr sz="800" spc="75" dirty="0">
                <a:solidFill>
                  <a:srgbClr val="231F20"/>
                </a:solidFill>
                <a:latin typeface="Arial"/>
                <a:cs typeface="Arial"/>
              </a:rPr>
              <a:t> </a:t>
            </a:r>
            <a:r>
              <a:rPr sz="750" spc="25" dirty="0">
                <a:solidFill>
                  <a:srgbClr val="231F20"/>
                </a:solidFill>
                <a:latin typeface="BIZ UDPゴシック"/>
                <a:cs typeface="BIZ UDPゴシック"/>
              </a:rPr>
              <a:t>＜ </a:t>
            </a:r>
            <a:r>
              <a:rPr sz="800" spc="-10" dirty="0">
                <a:solidFill>
                  <a:srgbClr val="231F20"/>
                </a:solidFill>
                <a:latin typeface="Arial"/>
                <a:cs typeface="Arial"/>
              </a:rPr>
              <a:t>7.0%</a:t>
            </a:r>
            <a:r>
              <a:rPr sz="750" spc="-50" dirty="0">
                <a:solidFill>
                  <a:srgbClr val="231F20"/>
                </a:solidFill>
                <a:latin typeface="BIZ UDPゴシック"/>
                <a:cs typeface="BIZ UDPゴシック"/>
              </a:rPr>
              <a:t>が目標です。高齢者では血圧・</a:t>
            </a:r>
            <a:r>
              <a:rPr sz="800" spc="-10" dirty="0">
                <a:solidFill>
                  <a:srgbClr val="231F20"/>
                </a:solidFill>
                <a:latin typeface="Arial"/>
                <a:cs typeface="Arial"/>
              </a:rPr>
              <a:t>HbA1c</a:t>
            </a:r>
            <a:r>
              <a:rPr sz="750" spc="-20" dirty="0">
                <a:solidFill>
                  <a:srgbClr val="231F20"/>
                </a:solidFill>
                <a:latin typeface="BIZ UDPゴシック"/>
                <a:cs typeface="BIZ UDPゴシック"/>
              </a:rPr>
              <a:t>の目標は適宜ご検討ください。</a:t>
            </a:r>
            <a:r>
              <a:rPr sz="750" spc="245" dirty="0">
                <a:solidFill>
                  <a:srgbClr val="231F20"/>
                </a:solidFill>
                <a:latin typeface="BIZ UDPゴシック"/>
                <a:cs typeface="BIZ UDPゴシック"/>
              </a:rPr>
              <a:t>  </a:t>
            </a:r>
            <a:r>
              <a:rPr sz="800" dirty="0">
                <a:solidFill>
                  <a:srgbClr val="231F20"/>
                </a:solidFill>
                <a:latin typeface="Arial"/>
                <a:cs typeface="Arial"/>
              </a:rPr>
              <a:t>LDL-C</a:t>
            </a:r>
            <a:r>
              <a:rPr sz="750" spc="-55" dirty="0">
                <a:solidFill>
                  <a:srgbClr val="231F20"/>
                </a:solidFill>
                <a:latin typeface="BIZ UDPゴシック"/>
                <a:cs typeface="BIZ UDPゴシック"/>
              </a:rPr>
              <a:t>については、急性冠症候群に加え、慢性冠症候群の二次予防として、＜</a:t>
            </a:r>
            <a:r>
              <a:rPr sz="800" dirty="0">
                <a:solidFill>
                  <a:srgbClr val="231F20"/>
                </a:solidFill>
                <a:latin typeface="Arial"/>
                <a:cs typeface="Arial"/>
              </a:rPr>
              <a:t>70mg/dL</a:t>
            </a:r>
            <a:r>
              <a:rPr sz="750" dirty="0">
                <a:solidFill>
                  <a:srgbClr val="231F20"/>
                </a:solidFill>
                <a:latin typeface="BIZ UDPゴシック"/>
                <a:cs typeface="BIZ UDPゴシック"/>
              </a:rPr>
              <a:t>（</a:t>
            </a:r>
            <a:r>
              <a:rPr sz="750" spc="-30" dirty="0">
                <a:solidFill>
                  <a:srgbClr val="231F20"/>
                </a:solidFill>
                <a:latin typeface="BIZ UDPゴシック"/>
                <a:cs typeface="BIZ UDPゴシック"/>
              </a:rPr>
              <a:t>および治療前から</a:t>
            </a:r>
            <a:endParaRPr sz="750">
              <a:latin typeface="BIZ UDPゴシック"/>
              <a:cs typeface="BIZ UDPゴシック"/>
            </a:endParaRPr>
          </a:p>
          <a:p>
            <a:pPr marL="178435" marR="83185" indent="1270">
              <a:lnSpc>
                <a:spcPts val="1040"/>
              </a:lnSpc>
              <a:spcBef>
                <a:spcPts val="60"/>
              </a:spcBef>
            </a:pPr>
            <a:r>
              <a:rPr sz="800" spc="5" dirty="0">
                <a:solidFill>
                  <a:srgbClr val="231F20"/>
                </a:solidFill>
                <a:latin typeface="Arial"/>
                <a:cs typeface="Arial"/>
              </a:rPr>
              <a:t>50%</a:t>
            </a:r>
            <a:r>
              <a:rPr sz="750" spc="-25" dirty="0">
                <a:solidFill>
                  <a:srgbClr val="231F20"/>
                </a:solidFill>
                <a:latin typeface="BIZ UDPゴシック"/>
                <a:cs typeface="BIZ UDPゴシック"/>
              </a:rPr>
              <a:t>以上の減少</a:t>
            </a:r>
            <a:r>
              <a:rPr sz="750" spc="15" dirty="0">
                <a:solidFill>
                  <a:srgbClr val="231F20"/>
                </a:solidFill>
                <a:latin typeface="BIZ UDPゴシック"/>
                <a:cs typeface="BIZ UDPゴシック"/>
              </a:rPr>
              <a:t>）</a:t>
            </a:r>
            <a:r>
              <a:rPr sz="750" spc="-65" dirty="0">
                <a:solidFill>
                  <a:srgbClr val="231F20"/>
                </a:solidFill>
                <a:latin typeface="BIZ UDPゴシック"/>
                <a:cs typeface="BIZ UDPゴシック"/>
              </a:rPr>
              <a:t>を目指すことが推奨されています。抗血栓治療薬を服用中の患者さんは</a:t>
            </a:r>
            <a:r>
              <a:rPr sz="800" spc="5" dirty="0">
                <a:solidFill>
                  <a:srgbClr val="231F20"/>
                </a:solidFill>
                <a:latin typeface="Arial"/>
                <a:cs typeface="Arial"/>
              </a:rPr>
              <a:t>130/80mmH</a:t>
            </a:r>
            <a:r>
              <a:rPr sz="800" spc="10" dirty="0">
                <a:solidFill>
                  <a:srgbClr val="231F20"/>
                </a:solidFill>
                <a:latin typeface="Arial"/>
                <a:cs typeface="Arial"/>
              </a:rPr>
              <a:t>g</a:t>
            </a:r>
            <a:r>
              <a:rPr sz="750" spc="5" dirty="0">
                <a:solidFill>
                  <a:srgbClr val="231F20"/>
                </a:solidFill>
                <a:latin typeface="BIZ UDPゴシック"/>
                <a:cs typeface="BIZ UDPゴシック"/>
              </a:rPr>
              <a:t>へ</a:t>
            </a:r>
            <a:r>
              <a:rPr sz="750" spc="-10" dirty="0">
                <a:solidFill>
                  <a:srgbClr val="231F20"/>
                </a:solidFill>
                <a:latin typeface="BIZ UDPゴシック"/>
                <a:cs typeface="BIZ UDPゴシック"/>
              </a:rPr>
              <a:t>の血圧管理が重要です。</a:t>
            </a:r>
            <a:endParaRPr sz="750">
              <a:latin typeface="BIZ UDPゴシック"/>
              <a:cs typeface="BIZ UDPゴシック"/>
            </a:endParaRPr>
          </a:p>
        </p:txBody>
      </p:sp>
      <p:sp>
        <p:nvSpPr>
          <p:cNvPr id="34" name="object 34"/>
          <p:cNvSpPr txBox="1"/>
          <p:nvPr/>
        </p:nvSpPr>
        <p:spPr>
          <a:xfrm>
            <a:off x="505985" y="1668796"/>
            <a:ext cx="4433570" cy="829944"/>
          </a:xfrm>
          <a:prstGeom prst="rect">
            <a:avLst/>
          </a:prstGeom>
        </p:spPr>
        <p:txBody>
          <a:bodyPr vert="horz" wrap="square" lIns="0" tIns="24130" rIns="0" bIns="0" rtlCol="0">
            <a:spAutoFit/>
          </a:bodyPr>
          <a:lstStyle/>
          <a:p>
            <a:pPr marL="15875">
              <a:lnSpc>
                <a:spcPct val="100000"/>
              </a:lnSpc>
              <a:spcBef>
                <a:spcPts val="190"/>
              </a:spcBef>
            </a:pPr>
            <a:r>
              <a:rPr sz="850" b="1" dirty="0">
                <a:solidFill>
                  <a:srgbClr val="144E8C"/>
                </a:solidFill>
                <a:latin typeface="Arial"/>
                <a:cs typeface="Arial"/>
              </a:rPr>
              <a:t>LDL-C</a:t>
            </a:r>
            <a:r>
              <a:rPr sz="800" b="1" spc="-30" dirty="0">
                <a:solidFill>
                  <a:srgbClr val="144E8C"/>
                </a:solidFill>
                <a:latin typeface="Microsoft JhengHei"/>
                <a:cs typeface="Microsoft JhengHei"/>
              </a:rPr>
              <a:t>値の管理中の注意点はありますか？</a:t>
            </a:r>
            <a:endParaRPr sz="800">
              <a:latin typeface="Microsoft JhengHei"/>
              <a:cs typeface="Microsoft JhengHei"/>
            </a:endParaRPr>
          </a:p>
          <a:p>
            <a:pPr marL="15875">
              <a:lnSpc>
                <a:spcPct val="100000"/>
              </a:lnSpc>
              <a:spcBef>
                <a:spcPts val="85"/>
              </a:spcBef>
            </a:pPr>
            <a:r>
              <a:rPr sz="750" spc="-5" dirty="0">
                <a:solidFill>
                  <a:srgbClr val="231F20"/>
                </a:solidFill>
                <a:latin typeface="BIZ UDPゴシック"/>
                <a:cs typeface="BIZ UDPゴシック"/>
              </a:rPr>
              <a:t>急性冠症候群発症直後には、</a:t>
            </a:r>
            <a:r>
              <a:rPr sz="800" dirty="0">
                <a:solidFill>
                  <a:srgbClr val="231F20"/>
                </a:solidFill>
                <a:latin typeface="Arial"/>
                <a:cs typeface="Arial"/>
              </a:rPr>
              <a:t>LDL-C</a:t>
            </a:r>
            <a:r>
              <a:rPr sz="750" spc="-35" dirty="0">
                <a:solidFill>
                  <a:srgbClr val="231F20"/>
                </a:solidFill>
                <a:latin typeface="BIZ UDPゴシック"/>
                <a:cs typeface="BIZ UDPゴシック"/>
              </a:rPr>
              <a:t>が平時より低下するため、過小評価されてしまうケースがあります。</a:t>
            </a:r>
            <a:endParaRPr sz="750">
              <a:latin typeface="BIZ UDPゴシック"/>
              <a:cs typeface="BIZ UDPゴシック"/>
            </a:endParaRPr>
          </a:p>
          <a:p>
            <a:pPr marL="12700" marR="47625" indent="3175">
              <a:lnSpc>
                <a:spcPts val="1040"/>
              </a:lnSpc>
              <a:spcBef>
                <a:spcPts val="55"/>
              </a:spcBef>
            </a:pPr>
            <a:r>
              <a:rPr sz="750" spc="45" dirty="0">
                <a:solidFill>
                  <a:srgbClr val="231F20"/>
                </a:solidFill>
                <a:latin typeface="BIZ UDPゴシック"/>
                <a:cs typeface="BIZ UDPゴシック"/>
              </a:rPr>
              <a:t>退院後</a:t>
            </a:r>
            <a:r>
              <a:rPr sz="800" spc="45" dirty="0">
                <a:solidFill>
                  <a:srgbClr val="231F20"/>
                </a:solidFill>
                <a:latin typeface="Arial"/>
                <a:cs typeface="Arial"/>
              </a:rPr>
              <a:t>1</a:t>
            </a:r>
            <a:r>
              <a:rPr sz="750" spc="15" dirty="0">
                <a:solidFill>
                  <a:srgbClr val="231F20"/>
                </a:solidFill>
                <a:latin typeface="BIZ UDPゴシック"/>
                <a:cs typeface="BIZ UDPゴシック"/>
              </a:rPr>
              <a:t>回目の測定時は、前回の測定時と比較して</a:t>
            </a:r>
            <a:r>
              <a:rPr sz="800" spc="45" dirty="0">
                <a:solidFill>
                  <a:srgbClr val="231F20"/>
                </a:solidFill>
                <a:latin typeface="Arial"/>
                <a:cs typeface="Arial"/>
              </a:rPr>
              <a:t>LDL-C</a:t>
            </a:r>
            <a:r>
              <a:rPr sz="750" dirty="0">
                <a:solidFill>
                  <a:srgbClr val="231F20"/>
                </a:solidFill>
                <a:latin typeface="BIZ UDPゴシック"/>
                <a:cs typeface="BIZ UDPゴシック"/>
              </a:rPr>
              <a:t>が変動することがあるので特に注意が必要</a:t>
            </a:r>
            <a:r>
              <a:rPr sz="750" spc="60" dirty="0">
                <a:solidFill>
                  <a:srgbClr val="231F20"/>
                </a:solidFill>
                <a:latin typeface="BIZ UDPゴシック"/>
                <a:cs typeface="BIZ UDPゴシック"/>
              </a:rPr>
              <a:t>です。</a:t>
            </a:r>
            <a:endParaRPr sz="750">
              <a:latin typeface="BIZ UDPゴシック"/>
              <a:cs typeface="BIZ UDPゴシック"/>
            </a:endParaRPr>
          </a:p>
          <a:p>
            <a:pPr marL="15875" marR="51435" indent="-3175">
              <a:lnSpc>
                <a:spcPts val="1040"/>
              </a:lnSpc>
              <a:spcBef>
                <a:spcPts val="20"/>
              </a:spcBef>
            </a:pPr>
            <a:r>
              <a:rPr sz="750" dirty="0">
                <a:solidFill>
                  <a:srgbClr val="231F20"/>
                </a:solidFill>
                <a:latin typeface="BIZ UDPゴシック"/>
                <a:cs typeface="BIZ UDPゴシック"/>
              </a:rPr>
              <a:t>また、スタチン服用後、</a:t>
            </a:r>
            <a:r>
              <a:rPr sz="800" spc="40" dirty="0">
                <a:solidFill>
                  <a:srgbClr val="231F20"/>
                </a:solidFill>
                <a:latin typeface="Arial"/>
                <a:cs typeface="Arial"/>
              </a:rPr>
              <a:t>LDL-</a:t>
            </a:r>
            <a:r>
              <a:rPr sz="800" spc="45" dirty="0">
                <a:solidFill>
                  <a:srgbClr val="231F20"/>
                </a:solidFill>
                <a:latin typeface="Arial"/>
                <a:cs typeface="Arial"/>
              </a:rPr>
              <a:t>C</a:t>
            </a:r>
            <a:r>
              <a:rPr sz="750" spc="5" dirty="0">
                <a:solidFill>
                  <a:srgbClr val="231F20"/>
                </a:solidFill>
                <a:latin typeface="BIZ UDPゴシック"/>
                <a:cs typeface="BIZ UDPゴシック"/>
              </a:rPr>
              <a:t>が低下した後</a:t>
            </a:r>
            <a:r>
              <a:rPr sz="750" spc="135" dirty="0">
                <a:solidFill>
                  <a:srgbClr val="231F20"/>
                </a:solidFill>
                <a:latin typeface="BIZ UDPゴシック"/>
                <a:cs typeface="BIZ UDPゴシック"/>
              </a:rPr>
              <a:t>（</a:t>
            </a:r>
            <a:r>
              <a:rPr sz="750" spc="40" dirty="0">
                <a:solidFill>
                  <a:srgbClr val="231F20"/>
                </a:solidFill>
                <a:latin typeface="BIZ UDPゴシック"/>
                <a:cs typeface="BIZ UDPゴシック"/>
              </a:rPr>
              <a:t>約</a:t>
            </a:r>
            <a:r>
              <a:rPr sz="800" spc="40" dirty="0">
                <a:solidFill>
                  <a:srgbClr val="231F20"/>
                </a:solidFill>
                <a:latin typeface="Arial"/>
                <a:cs typeface="Arial"/>
              </a:rPr>
              <a:t>1-</a:t>
            </a:r>
            <a:r>
              <a:rPr sz="800" spc="30" dirty="0">
                <a:solidFill>
                  <a:srgbClr val="231F20"/>
                </a:solidFill>
                <a:latin typeface="Arial"/>
                <a:cs typeface="Arial"/>
              </a:rPr>
              <a:t>2</a:t>
            </a:r>
            <a:r>
              <a:rPr sz="750" spc="25" dirty="0">
                <a:solidFill>
                  <a:srgbClr val="231F20"/>
                </a:solidFill>
                <a:latin typeface="BIZ UDPゴシック"/>
                <a:cs typeface="BIZ UDPゴシック"/>
              </a:rPr>
              <a:t>か月後</a:t>
            </a:r>
            <a:r>
              <a:rPr sz="750" spc="-180" dirty="0">
                <a:solidFill>
                  <a:srgbClr val="231F20"/>
                </a:solidFill>
                <a:latin typeface="BIZ UDPゴシック"/>
                <a:cs typeface="BIZ UDPゴシック"/>
              </a:rPr>
              <a:t>）</a:t>
            </a:r>
            <a:r>
              <a:rPr sz="750" spc="105" dirty="0">
                <a:solidFill>
                  <a:srgbClr val="231F20"/>
                </a:solidFill>
                <a:latin typeface="BIZ UDPゴシック"/>
                <a:cs typeface="BIZ UDPゴシック"/>
              </a:rPr>
              <a:t>に、</a:t>
            </a:r>
            <a:r>
              <a:rPr sz="800" spc="40" dirty="0">
                <a:solidFill>
                  <a:srgbClr val="231F20"/>
                </a:solidFill>
                <a:latin typeface="Arial"/>
                <a:cs typeface="Arial"/>
              </a:rPr>
              <a:t>LDL-</a:t>
            </a:r>
            <a:r>
              <a:rPr sz="800" spc="45" dirty="0">
                <a:solidFill>
                  <a:srgbClr val="231F20"/>
                </a:solidFill>
                <a:latin typeface="Arial"/>
                <a:cs typeface="Arial"/>
              </a:rPr>
              <a:t>C</a:t>
            </a:r>
            <a:r>
              <a:rPr sz="750" spc="5" dirty="0">
                <a:solidFill>
                  <a:srgbClr val="231F20"/>
                </a:solidFill>
                <a:latin typeface="BIZ UDPゴシック"/>
                <a:cs typeface="BIZ UDPゴシック"/>
              </a:rPr>
              <a:t>が再上昇するエスケープ現象が</a:t>
            </a:r>
            <a:r>
              <a:rPr sz="750" spc="-20" dirty="0">
                <a:solidFill>
                  <a:srgbClr val="231F20"/>
                </a:solidFill>
                <a:latin typeface="BIZ UDPゴシック"/>
                <a:cs typeface="BIZ UDPゴシック"/>
              </a:rPr>
              <a:t>起こることがあり、その後のイベント発症の独立した因子であることが報告されています。</a:t>
            </a:r>
            <a:endParaRPr sz="750">
              <a:latin typeface="BIZ UDPゴシック"/>
              <a:cs typeface="BIZ UDPゴシック"/>
            </a:endParaRPr>
          </a:p>
        </p:txBody>
      </p:sp>
      <p:sp>
        <p:nvSpPr>
          <p:cNvPr id="35" name="object 35"/>
          <p:cNvSpPr txBox="1"/>
          <p:nvPr/>
        </p:nvSpPr>
        <p:spPr>
          <a:xfrm>
            <a:off x="341985" y="2635199"/>
            <a:ext cx="138430" cy="138430"/>
          </a:xfrm>
          <a:prstGeom prst="rect">
            <a:avLst/>
          </a:prstGeom>
          <a:solidFill>
            <a:srgbClr val="144E8C"/>
          </a:solidFill>
        </p:spPr>
        <p:txBody>
          <a:bodyPr vert="horz" wrap="square" lIns="0" tIns="0" rIns="0" bIns="0" rtlCol="0">
            <a:spAutoFit/>
          </a:bodyPr>
          <a:lstStyle/>
          <a:p>
            <a:pPr marL="32384">
              <a:lnSpc>
                <a:spcPts val="1085"/>
              </a:lnSpc>
            </a:pPr>
            <a:r>
              <a:rPr sz="1000" spc="-50" dirty="0">
                <a:solidFill>
                  <a:srgbClr val="FFFFFF"/>
                </a:solidFill>
                <a:latin typeface="Arial"/>
                <a:cs typeface="Arial"/>
              </a:rPr>
              <a:t>3</a:t>
            </a:r>
            <a:endParaRPr sz="1000">
              <a:latin typeface="Arial"/>
              <a:cs typeface="Arial"/>
            </a:endParaRPr>
          </a:p>
        </p:txBody>
      </p:sp>
      <p:sp>
        <p:nvSpPr>
          <p:cNvPr id="36" name="object 36"/>
          <p:cNvSpPr txBox="1"/>
          <p:nvPr/>
        </p:nvSpPr>
        <p:spPr>
          <a:xfrm>
            <a:off x="341985" y="3293998"/>
            <a:ext cx="138430" cy="138430"/>
          </a:xfrm>
          <a:prstGeom prst="rect">
            <a:avLst/>
          </a:prstGeom>
          <a:solidFill>
            <a:srgbClr val="144E8C"/>
          </a:solidFill>
        </p:spPr>
        <p:txBody>
          <a:bodyPr vert="horz" wrap="square" lIns="0" tIns="0" rIns="0" bIns="0" rtlCol="0">
            <a:spAutoFit/>
          </a:bodyPr>
          <a:lstStyle/>
          <a:p>
            <a:pPr marL="32384">
              <a:lnSpc>
                <a:spcPts val="1085"/>
              </a:lnSpc>
            </a:pPr>
            <a:r>
              <a:rPr sz="1000" spc="-50" dirty="0">
                <a:solidFill>
                  <a:srgbClr val="FFFFFF"/>
                </a:solidFill>
                <a:latin typeface="Arial"/>
                <a:cs typeface="Arial"/>
              </a:rPr>
              <a:t>4</a:t>
            </a:r>
            <a:endParaRPr sz="1000">
              <a:latin typeface="Arial"/>
              <a:cs typeface="Arial"/>
            </a:endParaRPr>
          </a:p>
        </p:txBody>
      </p:sp>
      <p:sp>
        <p:nvSpPr>
          <p:cNvPr id="37" name="object 37"/>
          <p:cNvSpPr txBox="1"/>
          <p:nvPr/>
        </p:nvSpPr>
        <p:spPr>
          <a:xfrm>
            <a:off x="509290" y="2622052"/>
            <a:ext cx="2353310" cy="157480"/>
          </a:xfrm>
          <a:prstGeom prst="rect">
            <a:avLst/>
          </a:prstGeom>
        </p:spPr>
        <p:txBody>
          <a:bodyPr vert="horz" wrap="square" lIns="0" tIns="14605" rIns="0" bIns="0" rtlCol="0">
            <a:spAutoFit/>
          </a:bodyPr>
          <a:lstStyle/>
          <a:p>
            <a:pPr marL="12700">
              <a:lnSpc>
                <a:spcPct val="100000"/>
              </a:lnSpc>
              <a:spcBef>
                <a:spcPts val="115"/>
              </a:spcBef>
            </a:pPr>
            <a:r>
              <a:rPr sz="850" b="1" dirty="0">
                <a:solidFill>
                  <a:srgbClr val="144E8C"/>
                </a:solidFill>
                <a:latin typeface="Arial"/>
                <a:cs typeface="Arial"/>
              </a:rPr>
              <a:t>LDL-C</a:t>
            </a:r>
            <a:r>
              <a:rPr sz="800" b="1" spc="-100" dirty="0">
                <a:solidFill>
                  <a:srgbClr val="144E8C"/>
                </a:solidFill>
                <a:latin typeface="Microsoft JhengHei"/>
                <a:cs typeface="Microsoft JhengHei"/>
              </a:rPr>
              <a:t>値が低ければ薬を減らしてもよいでしょうか？</a:t>
            </a:r>
            <a:endParaRPr sz="800">
              <a:latin typeface="Microsoft JhengHei"/>
              <a:cs typeface="Microsoft JhengHei"/>
            </a:endParaRPr>
          </a:p>
        </p:txBody>
      </p:sp>
      <p:sp>
        <p:nvSpPr>
          <p:cNvPr id="38" name="object 38"/>
          <p:cNvSpPr txBox="1"/>
          <p:nvPr/>
        </p:nvSpPr>
        <p:spPr>
          <a:xfrm>
            <a:off x="341985" y="2773273"/>
            <a:ext cx="4626610" cy="455930"/>
          </a:xfrm>
          <a:prstGeom prst="rect">
            <a:avLst/>
          </a:prstGeom>
          <a:solidFill>
            <a:srgbClr val="E7DFEF"/>
          </a:solidFill>
        </p:spPr>
        <p:txBody>
          <a:bodyPr vert="horz" wrap="square" lIns="0" tIns="3175" rIns="0" bIns="0" rtlCol="0">
            <a:spAutoFit/>
          </a:bodyPr>
          <a:lstStyle/>
          <a:p>
            <a:pPr marL="179705">
              <a:lnSpc>
                <a:spcPct val="100000"/>
              </a:lnSpc>
              <a:spcBef>
                <a:spcPts val="25"/>
              </a:spcBef>
            </a:pPr>
            <a:r>
              <a:rPr sz="750" spc="-5" dirty="0">
                <a:solidFill>
                  <a:srgbClr val="231F20"/>
                </a:solidFill>
                <a:latin typeface="BIZ UDPゴシック"/>
                <a:cs typeface="BIZ UDPゴシック"/>
              </a:rPr>
              <a:t>日本循環器ガイドラインでは、</a:t>
            </a:r>
            <a:r>
              <a:rPr sz="800" dirty="0">
                <a:solidFill>
                  <a:srgbClr val="231F20"/>
                </a:solidFill>
                <a:latin typeface="Arial"/>
                <a:cs typeface="Arial"/>
              </a:rPr>
              <a:t>LDL-</a:t>
            </a:r>
            <a:r>
              <a:rPr sz="800" spc="55" dirty="0">
                <a:solidFill>
                  <a:srgbClr val="231F20"/>
                </a:solidFill>
                <a:latin typeface="Arial"/>
                <a:cs typeface="Arial"/>
              </a:rPr>
              <a:t>C</a:t>
            </a:r>
            <a:r>
              <a:rPr sz="750" spc="-25" dirty="0">
                <a:solidFill>
                  <a:srgbClr val="231F20"/>
                </a:solidFill>
                <a:latin typeface="BIZ UDPゴシック"/>
                <a:cs typeface="BIZ UDPゴシック"/>
              </a:rPr>
              <a:t>目標値達成ではなく、ストロングスタチン最大量投与が優先して</a:t>
            </a:r>
            <a:endParaRPr sz="750">
              <a:latin typeface="BIZ UDPゴシック"/>
              <a:cs typeface="BIZ UDPゴシック"/>
            </a:endParaRPr>
          </a:p>
          <a:p>
            <a:pPr marL="179705">
              <a:lnSpc>
                <a:spcPct val="100000"/>
              </a:lnSpc>
              <a:spcBef>
                <a:spcPts val="125"/>
              </a:spcBef>
            </a:pPr>
            <a:r>
              <a:rPr sz="750" spc="5" dirty="0">
                <a:solidFill>
                  <a:srgbClr val="231F20"/>
                </a:solidFill>
                <a:latin typeface="BIZ UDPゴシック"/>
                <a:cs typeface="BIZ UDPゴシック"/>
              </a:rPr>
              <a:t>推奨されています。</a:t>
            </a:r>
            <a:endParaRPr sz="750">
              <a:latin typeface="BIZ UDPゴシック"/>
              <a:cs typeface="BIZ UDPゴシック"/>
            </a:endParaRPr>
          </a:p>
          <a:p>
            <a:pPr marL="179705">
              <a:lnSpc>
                <a:spcPct val="100000"/>
              </a:lnSpc>
              <a:spcBef>
                <a:spcPts val="150"/>
              </a:spcBef>
            </a:pPr>
            <a:r>
              <a:rPr sz="750" spc="-25" dirty="0">
                <a:solidFill>
                  <a:srgbClr val="231F20"/>
                </a:solidFill>
                <a:latin typeface="BIZ UDPゴシック"/>
                <a:cs typeface="BIZ UDPゴシック"/>
              </a:rPr>
              <a:t>有害事象に該当しない場合は原則として継続をお願いします。</a:t>
            </a:r>
            <a:endParaRPr sz="750">
              <a:latin typeface="BIZ UDPゴシック"/>
              <a:cs typeface="BIZ UDPゴシック"/>
            </a:endParaRPr>
          </a:p>
        </p:txBody>
      </p:sp>
      <p:sp>
        <p:nvSpPr>
          <p:cNvPr id="39" name="object 39"/>
          <p:cNvSpPr txBox="1"/>
          <p:nvPr/>
        </p:nvSpPr>
        <p:spPr>
          <a:xfrm>
            <a:off x="504527" y="3277508"/>
            <a:ext cx="4425950" cy="696595"/>
          </a:xfrm>
          <a:prstGeom prst="rect">
            <a:avLst/>
          </a:prstGeom>
        </p:spPr>
        <p:txBody>
          <a:bodyPr vert="horz" wrap="square" lIns="0" tIns="25400" rIns="0" bIns="0" rtlCol="0">
            <a:spAutoFit/>
          </a:bodyPr>
          <a:lstStyle/>
          <a:p>
            <a:pPr marL="12700">
              <a:lnSpc>
                <a:spcPct val="100000"/>
              </a:lnSpc>
              <a:spcBef>
                <a:spcPts val="200"/>
              </a:spcBef>
            </a:pPr>
            <a:r>
              <a:rPr sz="800" b="1" spc="-70" dirty="0">
                <a:solidFill>
                  <a:srgbClr val="144E8C"/>
                </a:solidFill>
                <a:latin typeface="Arial" panose="020B0604020202020204" pitchFamily="34" charset="0"/>
                <a:cs typeface="Arial" panose="020B0604020202020204" pitchFamily="34" charset="0"/>
              </a:rPr>
              <a:t>スタチン関連有害事象の頻度と対応を教えてください</a:t>
            </a:r>
            <a:r>
              <a:rPr sz="800" b="1" spc="-70" dirty="0">
                <a:solidFill>
                  <a:srgbClr val="144E8C"/>
                </a:solidFill>
                <a:latin typeface="Microsoft JhengHei"/>
                <a:cs typeface="Microsoft JhengHei"/>
              </a:rPr>
              <a:t>。</a:t>
            </a:r>
            <a:endParaRPr sz="800" dirty="0">
              <a:latin typeface="Microsoft JhengHei"/>
              <a:cs typeface="Microsoft JhengHei"/>
            </a:endParaRPr>
          </a:p>
          <a:p>
            <a:pPr marL="15875" marR="5080" indent="-3810">
              <a:lnSpc>
                <a:spcPct val="109400"/>
              </a:lnSpc>
              <a:spcBef>
                <a:spcPts val="20"/>
              </a:spcBef>
            </a:pPr>
            <a:r>
              <a:rPr sz="750" spc="-30" dirty="0">
                <a:solidFill>
                  <a:srgbClr val="231F20"/>
                </a:solidFill>
                <a:latin typeface="BIZ UDPゴシック"/>
                <a:cs typeface="BIZ UDPゴシック"/>
              </a:rPr>
              <a:t>スタチン関連有害事象による服薬継続困難理由は、筋障害</a:t>
            </a:r>
            <a:r>
              <a:rPr sz="750" spc="75" dirty="0">
                <a:solidFill>
                  <a:srgbClr val="231F20"/>
                </a:solidFill>
                <a:latin typeface="BIZ UDPゴシック"/>
                <a:cs typeface="BIZ UDPゴシック"/>
              </a:rPr>
              <a:t>（</a:t>
            </a:r>
            <a:r>
              <a:rPr sz="800" spc="75" dirty="0">
                <a:solidFill>
                  <a:srgbClr val="231F20"/>
                </a:solidFill>
                <a:latin typeface="Arial"/>
                <a:cs typeface="Arial"/>
              </a:rPr>
              <a:t>7.2</a:t>
            </a:r>
            <a:r>
              <a:rPr sz="750" spc="75" dirty="0">
                <a:solidFill>
                  <a:srgbClr val="231F20"/>
                </a:solidFill>
                <a:latin typeface="BIZ UDPゴシック"/>
                <a:cs typeface="BIZ UDPゴシック"/>
              </a:rPr>
              <a:t>％）</a:t>
            </a:r>
            <a:r>
              <a:rPr sz="750" spc="-70" dirty="0">
                <a:solidFill>
                  <a:srgbClr val="231F20"/>
                </a:solidFill>
                <a:latin typeface="BIZ UDPゴシック"/>
                <a:cs typeface="BIZ UDPゴシック"/>
              </a:rPr>
              <a:t>、全身症状</a:t>
            </a:r>
            <a:r>
              <a:rPr sz="750" spc="75" dirty="0">
                <a:solidFill>
                  <a:srgbClr val="231F20"/>
                </a:solidFill>
                <a:latin typeface="BIZ UDPゴシック"/>
                <a:cs typeface="BIZ UDPゴシック"/>
              </a:rPr>
              <a:t>（</a:t>
            </a:r>
            <a:r>
              <a:rPr sz="800" spc="75" dirty="0">
                <a:solidFill>
                  <a:srgbClr val="231F20"/>
                </a:solidFill>
                <a:latin typeface="Arial"/>
                <a:cs typeface="Arial"/>
              </a:rPr>
              <a:t>2.3</a:t>
            </a:r>
            <a:r>
              <a:rPr sz="750" spc="75" dirty="0">
                <a:solidFill>
                  <a:srgbClr val="231F20"/>
                </a:solidFill>
                <a:latin typeface="BIZ UDPゴシック"/>
                <a:cs typeface="BIZ UDPゴシック"/>
              </a:rPr>
              <a:t>％）</a:t>
            </a:r>
            <a:r>
              <a:rPr sz="750" spc="-90" dirty="0">
                <a:solidFill>
                  <a:srgbClr val="231F20"/>
                </a:solidFill>
                <a:latin typeface="BIZ UDPゴシック"/>
                <a:cs typeface="BIZ UDPゴシック"/>
              </a:rPr>
              <a:t>、肝障害</a:t>
            </a:r>
            <a:r>
              <a:rPr sz="750" spc="35" dirty="0">
                <a:solidFill>
                  <a:srgbClr val="231F20"/>
                </a:solidFill>
                <a:latin typeface="BIZ UDPゴシック"/>
                <a:cs typeface="BIZ UDPゴシック"/>
              </a:rPr>
              <a:t>（</a:t>
            </a:r>
            <a:r>
              <a:rPr sz="800" spc="35" dirty="0">
                <a:solidFill>
                  <a:srgbClr val="231F20"/>
                </a:solidFill>
                <a:latin typeface="Arial"/>
                <a:cs typeface="Arial"/>
              </a:rPr>
              <a:t>2.1%</a:t>
            </a:r>
            <a:r>
              <a:rPr sz="750" spc="35" dirty="0">
                <a:solidFill>
                  <a:srgbClr val="231F20"/>
                </a:solidFill>
                <a:latin typeface="BIZ UDPゴシック"/>
                <a:cs typeface="BIZ UDPゴシック"/>
              </a:rPr>
              <a:t>）</a:t>
            </a:r>
            <a:r>
              <a:rPr sz="750" spc="-30" dirty="0">
                <a:solidFill>
                  <a:srgbClr val="231F20"/>
                </a:solidFill>
                <a:latin typeface="BIZ UDPゴシック"/>
                <a:cs typeface="BIZ UDPゴシック"/>
              </a:rPr>
              <a:t>と報</a:t>
            </a:r>
            <a:r>
              <a:rPr sz="750" spc="-70" dirty="0">
                <a:solidFill>
                  <a:srgbClr val="231F20"/>
                </a:solidFill>
                <a:latin typeface="BIZ UDPゴシック"/>
                <a:cs typeface="BIZ UDPゴシック"/>
              </a:rPr>
              <a:t>告されています</a:t>
            </a:r>
            <a:r>
              <a:rPr sz="750" spc="370" dirty="0">
                <a:solidFill>
                  <a:srgbClr val="231F20"/>
                </a:solidFill>
                <a:latin typeface="BIZ UDPゴシック"/>
                <a:cs typeface="BIZ UDPゴシック"/>
              </a:rPr>
              <a:t>（</a:t>
            </a:r>
            <a:r>
              <a:rPr sz="750" spc="-5" dirty="0">
                <a:solidFill>
                  <a:srgbClr val="231F20"/>
                </a:solidFill>
                <a:latin typeface="BIZ UDPゴシック"/>
                <a:cs typeface="BIZ UDPゴシック"/>
              </a:rPr>
              <a:t>日本動脈硬化学会 スタチン不耐に関する診療指針 </a:t>
            </a:r>
            <a:r>
              <a:rPr sz="800" spc="20" dirty="0">
                <a:solidFill>
                  <a:srgbClr val="231F20"/>
                </a:solidFill>
                <a:latin typeface="Arial"/>
                <a:cs typeface="Arial"/>
              </a:rPr>
              <a:t>2018</a:t>
            </a:r>
            <a:r>
              <a:rPr sz="750" spc="20" dirty="0">
                <a:solidFill>
                  <a:srgbClr val="231F20"/>
                </a:solidFill>
                <a:latin typeface="BIZ UDPゴシック"/>
                <a:cs typeface="BIZ UDPゴシック"/>
              </a:rPr>
              <a:t>）</a:t>
            </a:r>
            <a:r>
              <a:rPr sz="750" spc="-5" dirty="0">
                <a:solidFill>
                  <a:srgbClr val="231F20"/>
                </a:solidFill>
                <a:latin typeface="BIZ UDPゴシック"/>
                <a:cs typeface="BIZ UDPゴシック"/>
              </a:rPr>
              <a:t>。有害事象が生じた際には同</a:t>
            </a:r>
            <a:r>
              <a:rPr sz="750" spc="-30" dirty="0">
                <a:solidFill>
                  <a:srgbClr val="231F20"/>
                </a:solidFill>
                <a:latin typeface="BIZ UDPゴシック"/>
                <a:cs typeface="BIZ UDPゴシック"/>
              </a:rPr>
              <a:t>診療指針のアルゴリズムに沿い、ご対応ください。スタチンによる筋有害事象の評価</a:t>
            </a:r>
            <a:r>
              <a:rPr sz="750" spc="385" dirty="0">
                <a:solidFill>
                  <a:srgbClr val="231F20"/>
                </a:solidFill>
                <a:latin typeface="BIZ UDPゴシック"/>
                <a:cs typeface="BIZ UDPゴシック"/>
              </a:rPr>
              <a:t>（</a:t>
            </a:r>
            <a:r>
              <a:rPr sz="750" spc="35" dirty="0">
                <a:solidFill>
                  <a:srgbClr val="231F20"/>
                </a:solidFill>
                <a:latin typeface="BIZ UDPゴシック"/>
                <a:cs typeface="BIZ UDPゴシック"/>
              </a:rPr>
              <a:t>血清</a:t>
            </a:r>
            <a:r>
              <a:rPr sz="800" spc="40" dirty="0">
                <a:solidFill>
                  <a:srgbClr val="231F20"/>
                </a:solidFill>
                <a:latin typeface="Arial"/>
                <a:cs typeface="Arial"/>
              </a:rPr>
              <a:t>CK</a:t>
            </a:r>
            <a:r>
              <a:rPr sz="750" spc="85" dirty="0">
                <a:solidFill>
                  <a:srgbClr val="231F20"/>
                </a:solidFill>
                <a:latin typeface="BIZ UDPゴシック"/>
                <a:cs typeface="BIZ UDPゴシック"/>
              </a:rPr>
              <a:t>値など）</a:t>
            </a:r>
            <a:r>
              <a:rPr sz="750" spc="20" dirty="0">
                <a:solidFill>
                  <a:srgbClr val="231F20"/>
                </a:solidFill>
                <a:latin typeface="BIZ UDPゴシック"/>
                <a:cs typeface="BIZ UDPゴシック"/>
              </a:rPr>
              <a:t>に</a:t>
            </a:r>
            <a:r>
              <a:rPr sz="750" spc="-20" dirty="0">
                <a:solidFill>
                  <a:srgbClr val="231F20"/>
                </a:solidFill>
                <a:latin typeface="BIZ UDPゴシック"/>
                <a:cs typeface="BIZ UDPゴシック"/>
              </a:rPr>
              <a:t>基づき、カテゴリー</a:t>
            </a:r>
            <a:r>
              <a:rPr sz="800" spc="15" dirty="0">
                <a:solidFill>
                  <a:srgbClr val="231F20"/>
                </a:solidFill>
                <a:latin typeface="Arial"/>
                <a:cs typeface="Arial"/>
              </a:rPr>
              <a:t>A</a:t>
            </a:r>
            <a:r>
              <a:rPr sz="750" spc="-55" dirty="0">
                <a:solidFill>
                  <a:srgbClr val="231F20"/>
                </a:solidFill>
                <a:latin typeface="BIZ UDPゴシック"/>
                <a:cs typeface="BIZ UDPゴシック"/>
              </a:rPr>
              <a:t>、</a:t>
            </a:r>
            <a:r>
              <a:rPr sz="800" spc="15" dirty="0">
                <a:solidFill>
                  <a:srgbClr val="231F20"/>
                </a:solidFill>
                <a:latin typeface="Arial"/>
                <a:cs typeface="Arial"/>
              </a:rPr>
              <a:t>B</a:t>
            </a:r>
            <a:r>
              <a:rPr sz="750" spc="-40" dirty="0">
                <a:solidFill>
                  <a:srgbClr val="231F20"/>
                </a:solidFill>
                <a:latin typeface="BIZ UDPゴシック"/>
                <a:cs typeface="BIZ UDPゴシック"/>
              </a:rPr>
              <a:t>に該当する方は、スタチンによる治療継続が可能であることがほとんどです。</a:t>
            </a:r>
            <a:endParaRPr sz="750" dirty="0">
              <a:latin typeface="BIZ UDPゴシック"/>
              <a:cs typeface="BIZ UDPゴシック"/>
            </a:endParaRPr>
          </a:p>
        </p:txBody>
      </p:sp>
      <p:sp>
        <p:nvSpPr>
          <p:cNvPr id="40" name="object 40"/>
          <p:cNvSpPr txBox="1"/>
          <p:nvPr/>
        </p:nvSpPr>
        <p:spPr>
          <a:xfrm>
            <a:off x="341985" y="4076560"/>
            <a:ext cx="138430" cy="138430"/>
          </a:xfrm>
          <a:prstGeom prst="rect">
            <a:avLst/>
          </a:prstGeom>
          <a:solidFill>
            <a:srgbClr val="144E8C"/>
          </a:solidFill>
        </p:spPr>
        <p:txBody>
          <a:bodyPr vert="horz" wrap="square" lIns="0" tIns="0" rIns="0" bIns="0" rtlCol="0">
            <a:spAutoFit/>
          </a:bodyPr>
          <a:lstStyle/>
          <a:p>
            <a:pPr marL="32384">
              <a:lnSpc>
                <a:spcPts val="1085"/>
              </a:lnSpc>
            </a:pPr>
            <a:r>
              <a:rPr sz="1000" spc="-50" dirty="0">
                <a:solidFill>
                  <a:srgbClr val="FFFFFF"/>
                </a:solidFill>
                <a:latin typeface="Arial"/>
                <a:cs typeface="Arial"/>
              </a:rPr>
              <a:t>5</a:t>
            </a:r>
            <a:endParaRPr sz="1000">
              <a:latin typeface="Arial"/>
              <a:cs typeface="Arial"/>
            </a:endParaRPr>
          </a:p>
        </p:txBody>
      </p:sp>
      <p:sp>
        <p:nvSpPr>
          <p:cNvPr id="41" name="object 41"/>
          <p:cNvSpPr txBox="1"/>
          <p:nvPr/>
        </p:nvSpPr>
        <p:spPr>
          <a:xfrm>
            <a:off x="509290" y="4063403"/>
            <a:ext cx="3011170" cy="145553"/>
          </a:xfrm>
          <a:prstGeom prst="rect">
            <a:avLst/>
          </a:prstGeom>
        </p:spPr>
        <p:txBody>
          <a:bodyPr vert="horz" wrap="square" lIns="0" tIns="14605" rIns="0" bIns="0" rtlCol="0">
            <a:spAutoFit/>
          </a:bodyPr>
          <a:lstStyle/>
          <a:p>
            <a:pPr marL="12700">
              <a:lnSpc>
                <a:spcPct val="100000"/>
              </a:lnSpc>
              <a:spcBef>
                <a:spcPts val="115"/>
              </a:spcBef>
            </a:pPr>
            <a:r>
              <a:rPr sz="850" b="1" dirty="0">
                <a:solidFill>
                  <a:srgbClr val="144E8C"/>
                </a:solidFill>
                <a:latin typeface="Arial"/>
                <a:cs typeface="Arial"/>
              </a:rPr>
              <a:t>LDL-C</a:t>
            </a:r>
            <a:r>
              <a:rPr sz="800" b="1" spc="-5" dirty="0">
                <a:solidFill>
                  <a:srgbClr val="144E8C"/>
                </a:solidFill>
                <a:latin typeface="Microsoft JhengHei"/>
                <a:cs typeface="Microsoft JhengHei"/>
              </a:rPr>
              <a:t>値が</a:t>
            </a:r>
            <a:r>
              <a:rPr sz="850" b="1" dirty="0">
                <a:solidFill>
                  <a:srgbClr val="144E8C"/>
                </a:solidFill>
                <a:latin typeface="Arial"/>
                <a:cs typeface="Arial"/>
              </a:rPr>
              <a:t>70</a:t>
            </a:r>
            <a:r>
              <a:rPr sz="800" b="1" dirty="0">
                <a:solidFill>
                  <a:srgbClr val="144E8C"/>
                </a:solidFill>
                <a:latin typeface="Microsoft JhengHei"/>
                <a:cs typeface="Microsoft JhengHei"/>
              </a:rPr>
              <a:t>～</a:t>
            </a:r>
            <a:r>
              <a:rPr sz="850" b="1" dirty="0">
                <a:solidFill>
                  <a:srgbClr val="144E8C"/>
                </a:solidFill>
                <a:latin typeface="Arial"/>
                <a:cs typeface="Arial"/>
              </a:rPr>
              <a:t>80mg/</a:t>
            </a:r>
            <a:r>
              <a:rPr sz="850" b="1" dirty="0" err="1">
                <a:solidFill>
                  <a:srgbClr val="144E8C"/>
                </a:solidFill>
                <a:latin typeface="Arial"/>
                <a:cs typeface="Arial"/>
              </a:rPr>
              <a:t>dL</a:t>
            </a:r>
            <a:r>
              <a:rPr sz="800" b="1" spc="-110" dirty="0" err="1">
                <a:solidFill>
                  <a:srgbClr val="144E8C"/>
                </a:solidFill>
                <a:latin typeface="Microsoft JhengHei"/>
                <a:cs typeface="Microsoft JhengHei"/>
              </a:rPr>
              <a:t>程度</a:t>
            </a:r>
            <a:r>
              <a:rPr lang="ja-JP" altLang="en-US" sz="800" b="1" spc="-110" dirty="0">
                <a:solidFill>
                  <a:srgbClr val="144E8C"/>
                </a:solidFill>
                <a:latin typeface="Microsoft JhengHei"/>
                <a:cs typeface="Microsoft JhengHei"/>
              </a:rPr>
              <a:t>でも</a:t>
            </a:r>
            <a:r>
              <a:rPr sz="800" b="1" spc="-110" dirty="0" err="1">
                <a:solidFill>
                  <a:srgbClr val="144E8C"/>
                </a:solidFill>
                <a:latin typeface="Microsoft JhengHei"/>
                <a:cs typeface="Microsoft JhengHei"/>
              </a:rPr>
              <a:t>すぐに対応が必要でしょうか</a:t>
            </a:r>
            <a:r>
              <a:rPr sz="800" b="1" spc="-110" dirty="0">
                <a:solidFill>
                  <a:srgbClr val="144E8C"/>
                </a:solidFill>
                <a:latin typeface="Microsoft JhengHei"/>
                <a:cs typeface="Microsoft JhengHei"/>
              </a:rPr>
              <a:t>？</a:t>
            </a:r>
            <a:endParaRPr sz="800" dirty="0">
              <a:latin typeface="Microsoft JhengHei"/>
              <a:cs typeface="Microsoft JhengHei"/>
            </a:endParaRPr>
          </a:p>
        </p:txBody>
      </p:sp>
      <p:sp>
        <p:nvSpPr>
          <p:cNvPr id="42" name="object 42"/>
          <p:cNvSpPr txBox="1"/>
          <p:nvPr/>
        </p:nvSpPr>
        <p:spPr>
          <a:xfrm>
            <a:off x="341985" y="4214634"/>
            <a:ext cx="4626610" cy="455930"/>
          </a:xfrm>
          <a:prstGeom prst="rect">
            <a:avLst/>
          </a:prstGeom>
          <a:solidFill>
            <a:srgbClr val="CEEBEC"/>
          </a:solidFill>
        </p:spPr>
        <p:txBody>
          <a:bodyPr vert="horz" wrap="square" lIns="0" tIns="3175" rIns="0" bIns="0" rtlCol="0">
            <a:spAutoFit/>
          </a:bodyPr>
          <a:lstStyle/>
          <a:p>
            <a:pPr marL="179705">
              <a:lnSpc>
                <a:spcPct val="100000"/>
              </a:lnSpc>
              <a:spcBef>
                <a:spcPts val="25"/>
              </a:spcBef>
            </a:pPr>
            <a:r>
              <a:rPr sz="750" spc="-25" dirty="0">
                <a:solidFill>
                  <a:srgbClr val="231F20"/>
                </a:solidFill>
                <a:latin typeface="BIZ UDPゴシック"/>
                <a:cs typeface="BIZ UDPゴシック"/>
              </a:rPr>
              <a:t>急性心筋梗塞の既往があること、ストロングスタチン最大量投与でも</a:t>
            </a:r>
            <a:r>
              <a:rPr sz="800" dirty="0">
                <a:solidFill>
                  <a:srgbClr val="231F20"/>
                </a:solidFill>
                <a:latin typeface="Arial"/>
                <a:cs typeface="Arial"/>
              </a:rPr>
              <a:t>LDL-C</a:t>
            </a:r>
            <a:r>
              <a:rPr sz="750" spc="-15" dirty="0">
                <a:solidFill>
                  <a:srgbClr val="231F20"/>
                </a:solidFill>
                <a:latin typeface="BIZ UDPゴシック"/>
                <a:cs typeface="BIZ UDPゴシック"/>
              </a:rPr>
              <a:t>値が十分低下していないこ</a:t>
            </a:r>
            <a:endParaRPr sz="750">
              <a:latin typeface="BIZ UDPゴシック"/>
              <a:cs typeface="BIZ UDPゴシック"/>
            </a:endParaRPr>
          </a:p>
          <a:p>
            <a:pPr marL="174625" marR="97155" indent="1905">
              <a:lnSpc>
                <a:spcPct val="112799"/>
              </a:lnSpc>
              <a:spcBef>
                <a:spcPts val="10"/>
              </a:spcBef>
            </a:pPr>
            <a:r>
              <a:rPr sz="750" spc="-35" dirty="0">
                <a:solidFill>
                  <a:srgbClr val="231F20"/>
                </a:solidFill>
                <a:latin typeface="BIZ UDPゴシック"/>
                <a:cs typeface="BIZ UDPゴシック"/>
              </a:rPr>
              <a:t>とから、ハイリスク患者に該当すると考えます。エゼチミブ未投与であれば速やかな追加をお願いします。</a:t>
            </a:r>
            <a:r>
              <a:rPr sz="750" spc="-25" dirty="0">
                <a:solidFill>
                  <a:srgbClr val="231F20"/>
                </a:solidFill>
                <a:latin typeface="BIZ UDPゴシック"/>
                <a:cs typeface="BIZ UDPゴシック"/>
              </a:rPr>
              <a:t>すでにエゼチミブを投与している場合は</a:t>
            </a:r>
            <a:r>
              <a:rPr sz="800" spc="20" dirty="0">
                <a:solidFill>
                  <a:srgbClr val="231F20"/>
                </a:solidFill>
                <a:latin typeface="Arial"/>
                <a:cs typeface="Arial"/>
              </a:rPr>
              <a:t>PCSK9</a:t>
            </a:r>
            <a:r>
              <a:rPr sz="750" spc="-25" dirty="0">
                <a:solidFill>
                  <a:srgbClr val="231F20"/>
                </a:solidFill>
                <a:latin typeface="BIZ UDPゴシック"/>
                <a:cs typeface="BIZ UDPゴシック"/>
              </a:rPr>
              <a:t>阻害薬を検討しますので、再度ご紹介ください。</a:t>
            </a:r>
            <a:endParaRPr sz="750">
              <a:latin typeface="BIZ UDPゴシック"/>
              <a:cs typeface="BIZ UDPゴシック"/>
            </a:endParaRPr>
          </a:p>
        </p:txBody>
      </p:sp>
      <p:sp>
        <p:nvSpPr>
          <p:cNvPr id="43" name="object 43"/>
          <p:cNvSpPr txBox="1"/>
          <p:nvPr/>
        </p:nvSpPr>
        <p:spPr>
          <a:xfrm>
            <a:off x="341985" y="4730406"/>
            <a:ext cx="138430" cy="138430"/>
          </a:xfrm>
          <a:prstGeom prst="rect">
            <a:avLst/>
          </a:prstGeom>
          <a:solidFill>
            <a:srgbClr val="144E8C"/>
          </a:solidFill>
        </p:spPr>
        <p:txBody>
          <a:bodyPr vert="horz" wrap="square" lIns="0" tIns="0" rIns="0" bIns="0" rtlCol="0">
            <a:spAutoFit/>
          </a:bodyPr>
          <a:lstStyle/>
          <a:p>
            <a:pPr marL="32384">
              <a:lnSpc>
                <a:spcPts val="1085"/>
              </a:lnSpc>
            </a:pPr>
            <a:r>
              <a:rPr sz="1000" spc="-50" dirty="0">
                <a:solidFill>
                  <a:srgbClr val="FFFFFF"/>
                </a:solidFill>
                <a:latin typeface="Arial"/>
                <a:cs typeface="Arial"/>
              </a:rPr>
              <a:t>6</a:t>
            </a:r>
            <a:endParaRPr sz="1000">
              <a:latin typeface="Arial"/>
              <a:cs typeface="Arial"/>
            </a:endParaRPr>
          </a:p>
        </p:txBody>
      </p:sp>
      <p:sp>
        <p:nvSpPr>
          <p:cNvPr id="44" name="object 44"/>
          <p:cNvSpPr txBox="1"/>
          <p:nvPr/>
        </p:nvSpPr>
        <p:spPr>
          <a:xfrm>
            <a:off x="505913" y="4710686"/>
            <a:ext cx="4433570" cy="696595"/>
          </a:xfrm>
          <a:prstGeom prst="rect">
            <a:avLst/>
          </a:prstGeom>
        </p:spPr>
        <p:txBody>
          <a:bodyPr vert="horz" wrap="square" lIns="0" tIns="25400" rIns="0" bIns="0" rtlCol="0">
            <a:spAutoFit/>
          </a:bodyPr>
          <a:lstStyle/>
          <a:p>
            <a:pPr marL="14604">
              <a:lnSpc>
                <a:spcPct val="100000"/>
              </a:lnSpc>
              <a:spcBef>
                <a:spcPts val="200"/>
              </a:spcBef>
            </a:pPr>
            <a:r>
              <a:rPr sz="800" b="1" spc="-85" dirty="0">
                <a:solidFill>
                  <a:srgbClr val="144E8C"/>
                </a:solidFill>
                <a:latin typeface="Microsoft JhengHei"/>
                <a:cs typeface="Microsoft JhengHei"/>
              </a:rPr>
              <a:t>パスに基づいた薬剤投与はいつまで継続する必要があるでしょうか？</a:t>
            </a:r>
            <a:endParaRPr sz="800">
              <a:latin typeface="Microsoft JhengHei"/>
              <a:cs typeface="Microsoft JhengHei"/>
            </a:endParaRPr>
          </a:p>
          <a:p>
            <a:pPr marL="12700" marR="50165" indent="3175">
              <a:lnSpc>
                <a:spcPts val="1040"/>
              </a:lnSpc>
              <a:spcBef>
                <a:spcPts val="75"/>
              </a:spcBef>
            </a:pPr>
            <a:r>
              <a:rPr sz="750" spc="-15" dirty="0">
                <a:solidFill>
                  <a:srgbClr val="231F20"/>
                </a:solidFill>
                <a:latin typeface="BIZ UDPゴシック"/>
                <a:cs typeface="BIZ UDPゴシック"/>
              </a:rPr>
              <a:t>有害事象がなければ、少なくとも急性心筋梗塞発症後</a:t>
            </a:r>
            <a:r>
              <a:rPr sz="800" spc="25" dirty="0">
                <a:solidFill>
                  <a:srgbClr val="231F20"/>
                </a:solidFill>
                <a:latin typeface="Arial"/>
                <a:cs typeface="Arial"/>
              </a:rPr>
              <a:t>1</a:t>
            </a:r>
            <a:r>
              <a:rPr sz="750" spc="-15" dirty="0">
                <a:solidFill>
                  <a:srgbClr val="231F20"/>
                </a:solidFill>
                <a:latin typeface="BIZ UDPゴシック"/>
                <a:cs typeface="BIZ UDPゴシック"/>
              </a:rPr>
              <a:t>年間は継続ください。</a:t>
            </a:r>
            <a:r>
              <a:rPr sz="800" spc="25" dirty="0">
                <a:solidFill>
                  <a:srgbClr val="231F20"/>
                </a:solidFill>
                <a:latin typeface="Arial"/>
                <a:cs typeface="Arial"/>
              </a:rPr>
              <a:t>1</a:t>
            </a:r>
            <a:r>
              <a:rPr sz="750" spc="5" dirty="0">
                <a:solidFill>
                  <a:srgbClr val="231F20"/>
                </a:solidFill>
                <a:latin typeface="BIZ UDPゴシック"/>
                <a:cs typeface="BIZ UDPゴシック"/>
              </a:rPr>
              <a:t>年後以降も可能なら同量</a:t>
            </a:r>
            <a:r>
              <a:rPr sz="750" dirty="0">
                <a:solidFill>
                  <a:srgbClr val="231F20"/>
                </a:solidFill>
                <a:latin typeface="BIZ UDPゴシック"/>
                <a:cs typeface="BIZ UDPゴシック"/>
              </a:rPr>
              <a:t>で継続をお願いします。</a:t>
            </a:r>
            <a:endParaRPr sz="750">
              <a:latin typeface="BIZ UDPゴシック"/>
              <a:cs typeface="BIZ UDPゴシック"/>
            </a:endParaRPr>
          </a:p>
          <a:p>
            <a:pPr marL="15875">
              <a:lnSpc>
                <a:spcPct val="100000"/>
              </a:lnSpc>
              <a:spcBef>
                <a:spcPts val="55"/>
              </a:spcBef>
            </a:pPr>
            <a:r>
              <a:rPr sz="750" dirty="0">
                <a:solidFill>
                  <a:srgbClr val="231F20"/>
                </a:solidFill>
                <a:latin typeface="BIZ UDPゴシック"/>
                <a:cs typeface="BIZ UDPゴシック"/>
              </a:rPr>
              <a:t>減量した場合も</a:t>
            </a:r>
            <a:r>
              <a:rPr sz="800" dirty="0">
                <a:solidFill>
                  <a:srgbClr val="231F20"/>
                </a:solidFill>
                <a:latin typeface="Arial"/>
                <a:cs typeface="Arial"/>
              </a:rPr>
              <a:t>LDL-C</a:t>
            </a:r>
            <a:r>
              <a:rPr sz="750" spc="-25" dirty="0">
                <a:solidFill>
                  <a:srgbClr val="231F20"/>
                </a:solidFill>
                <a:latin typeface="BIZ UDPゴシック"/>
                <a:cs typeface="BIZ UDPゴシック"/>
              </a:rPr>
              <a:t>値をフォローアップいただき、</a:t>
            </a:r>
            <a:r>
              <a:rPr sz="800" dirty="0">
                <a:solidFill>
                  <a:srgbClr val="231F20"/>
                </a:solidFill>
                <a:latin typeface="Arial"/>
                <a:cs typeface="Arial"/>
              </a:rPr>
              <a:t>70mg/dL</a:t>
            </a:r>
            <a:r>
              <a:rPr sz="750" spc="-5" dirty="0">
                <a:solidFill>
                  <a:srgbClr val="231F20"/>
                </a:solidFill>
                <a:latin typeface="BIZ UDPゴシック"/>
                <a:cs typeface="BIZ UDPゴシック"/>
              </a:rPr>
              <a:t>を超えた際には再増量をお願いします。</a:t>
            </a:r>
            <a:endParaRPr sz="750">
              <a:latin typeface="BIZ UDPゴシック"/>
              <a:cs typeface="BIZ UDPゴシック"/>
            </a:endParaRPr>
          </a:p>
          <a:p>
            <a:pPr marL="15875">
              <a:lnSpc>
                <a:spcPct val="100000"/>
              </a:lnSpc>
              <a:spcBef>
                <a:spcPts val="90"/>
              </a:spcBef>
            </a:pPr>
            <a:r>
              <a:rPr sz="800" dirty="0">
                <a:solidFill>
                  <a:srgbClr val="231F20"/>
                </a:solidFill>
                <a:latin typeface="Arial"/>
                <a:cs typeface="Arial"/>
              </a:rPr>
              <a:t>PCSK9</a:t>
            </a:r>
            <a:r>
              <a:rPr sz="750" spc="-30" dirty="0">
                <a:solidFill>
                  <a:srgbClr val="231F20"/>
                </a:solidFill>
                <a:latin typeface="BIZ UDPゴシック"/>
                <a:cs typeface="BIZ UDPゴシック"/>
              </a:rPr>
              <a:t>阻害薬についても</a:t>
            </a:r>
            <a:r>
              <a:rPr sz="800" dirty="0">
                <a:solidFill>
                  <a:srgbClr val="231F20"/>
                </a:solidFill>
                <a:latin typeface="Arial"/>
                <a:cs typeface="Arial"/>
              </a:rPr>
              <a:t>LDL-C</a:t>
            </a:r>
            <a:r>
              <a:rPr sz="750" spc="-40" dirty="0">
                <a:solidFill>
                  <a:srgbClr val="231F20"/>
                </a:solidFill>
                <a:latin typeface="BIZ UDPゴシック"/>
                <a:cs typeface="BIZ UDPゴシック"/>
              </a:rPr>
              <a:t>値など確認いただいた上で、目標値に到達しなければ継続ください。</a:t>
            </a:r>
            <a:endParaRPr sz="750">
              <a:latin typeface="BIZ UDPゴシック"/>
              <a:cs typeface="BIZ UDPゴシック"/>
            </a:endParaRPr>
          </a:p>
        </p:txBody>
      </p:sp>
      <p:sp>
        <p:nvSpPr>
          <p:cNvPr id="45" name="object 45"/>
          <p:cNvSpPr txBox="1"/>
          <p:nvPr/>
        </p:nvSpPr>
        <p:spPr>
          <a:xfrm>
            <a:off x="361937" y="5521998"/>
            <a:ext cx="3373754" cy="157480"/>
          </a:xfrm>
          <a:prstGeom prst="rect">
            <a:avLst/>
          </a:prstGeom>
        </p:spPr>
        <p:txBody>
          <a:bodyPr vert="horz" wrap="square" lIns="0" tIns="0" rIns="0" bIns="0" rtlCol="0">
            <a:spAutoFit/>
          </a:bodyPr>
          <a:lstStyle/>
          <a:p>
            <a:pPr marL="12700">
              <a:lnSpc>
                <a:spcPts val="1165"/>
              </a:lnSpc>
            </a:pPr>
            <a:r>
              <a:rPr sz="1000" dirty="0">
                <a:solidFill>
                  <a:srgbClr val="FFFFFF"/>
                </a:solidFill>
                <a:latin typeface="Arial"/>
                <a:cs typeface="Arial"/>
              </a:rPr>
              <a:t>7</a:t>
            </a:r>
            <a:r>
              <a:rPr sz="1000" spc="465" dirty="0">
                <a:solidFill>
                  <a:srgbClr val="FFFFFF"/>
                </a:solidFill>
                <a:latin typeface="Arial"/>
                <a:cs typeface="Arial"/>
              </a:rPr>
              <a:t> </a:t>
            </a:r>
            <a:r>
              <a:rPr sz="850" b="1" dirty="0">
                <a:solidFill>
                  <a:srgbClr val="144E8C"/>
                </a:solidFill>
                <a:latin typeface="Arial"/>
                <a:cs typeface="Arial"/>
              </a:rPr>
              <a:t>PCSK9</a:t>
            </a:r>
            <a:r>
              <a:rPr sz="1200" b="1" spc="-202" baseline="3472" dirty="0">
                <a:solidFill>
                  <a:srgbClr val="144E8C"/>
                </a:solidFill>
                <a:latin typeface="Microsoft JhengHei"/>
                <a:cs typeface="Microsoft JhengHei"/>
              </a:rPr>
              <a:t>阻害薬</a:t>
            </a:r>
            <a:r>
              <a:rPr sz="1200" b="1" baseline="3472" dirty="0">
                <a:solidFill>
                  <a:srgbClr val="144E8C"/>
                </a:solidFill>
                <a:latin typeface="Microsoft JhengHei"/>
                <a:cs typeface="Microsoft JhengHei"/>
              </a:rPr>
              <a:t>（注射薬</a:t>
            </a:r>
            <a:r>
              <a:rPr sz="1200" b="1" spc="-592" baseline="3472" dirty="0">
                <a:solidFill>
                  <a:srgbClr val="144E8C"/>
                </a:solidFill>
                <a:latin typeface="Microsoft JhengHei"/>
                <a:cs typeface="Microsoft JhengHei"/>
              </a:rPr>
              <a:t>）</a:t>
            </a:r>
            <a:r>
              <a:rPr sz="1200" b="1" spc="-120" baseline="3472" dirty="0">
                <a:solidFill>
                  <a:srgbClr val="144E8C"/>
                </a:solidFill>
                <a:latin typeface="Microsoft JhengHei"/>
                <a:cs typeface="Microsoft JhengHei"/>
              </a:rPr>
              <a:t>の導入が必要な時はどうすればよいでしょうか？</a:t>
            </a:r>
            <a:endParaRPr sz="1200" baseline="3472">
              <a:latin typeface="Microsoft JhengHei"/>
              <a:cs typeface="Microsoft JhengHei"/>
            </a:endParaRPr>
          </a:p>
        </p:txBody>
      </p:sp>
      <p:sp>
        <p:nvSpPr>
          <p:cNvPr id="46" name="object 46"/>
          <p:cNvSpPr txBox="1"/>
          <p:nvPr/>
        </p:nvSpPr>
        <p:spPr>
          <a:xfrm>
            <a:off x="509290" y="5660550"/>
            <a:ext cx="4392295" cy="149225"/>
          </a:xfrm>
          <a:prstGeom prst="rect">
            <a:avLst/>
          </a:prstGeom>
        </p:spPr>
        <p:txBody>
          <a:bodyPr vert="horz" wrap="square" lIns="0" tIns="13970" rIns="0" bIns="0" rtlCol="0">
            <a:spAutoFit/>
          </a:bodyPr>
          <a:lstStyle/>
          <a:p>
            <a:pPr marL="12700">
              <a:lnSpc>
                <a:spcPct val="100000"/>
              </a:lnSpc>
              <a:spcBef>
                <a:spcPts val="110"/>
              </a:spcBef>
            </a:pPr>
            <a:r>
              <a:rPr sz="750" dirty="0">
                <a:solidFill>
                  <a:srgbClr val="231F20"/>
                </a:solidFill>
                <a:latin typeface="BIZ UDPゴシック"/>
                <a:cs typeface="BIZ UDPゴシック"/>
              </a:rPr>
              <a:t>慢性期に</a:t>
            </a:r>
            <a:r>
              <a:rPr sz="800" dirty="0">
                <a:solidFill>
                  <a:srgbClr val="231F20"/>
                </a:solidFill>
                <a:latin typeface="Arial"/>
                <a:cs typeface="Arial"/>
              </a:rPr>
              <a:t>LDL-C</a:t>
            </a:r>
            <a:r>
              <a:rPr sz="750" spc="-15" dirty="0">
                <a:solidFill>
                  <a:srgbClr val="231F20"/>
                </a:solidFill>
                <a:latin typeface="BIZ UDPゴシック"/>
                <a:cs typeface="BIZ UDPゴシック"/>
              </a:rPr>
              <a:t>が再上昇し導入を検討する場合は、紹介元の</a:t>
            </a:r>
            <a:r>
              <a:rPr sz="800" dirty="0">
                <a:solidFill>
                  <a:srgbClr val="231F20"/>
                </a:solidFill>
                <a:latin typeface="Arial"/>
                <a:cs typeface="Arial"/>
              </a:rPr>
              <a:t>PCI</a:t>
            </a:r>
            <a:r>
              <a:rPr sz="750" spc="-20" dirty="0">
                <a:solidFill>
                  <a:srgbClr val="231F20"/>
                </a:solidFill>
                <a:latin typeface="BIZ UDPゴシック"/>
                <a:cs typeface="BIZ UDPゴシック"/>
              </a:rPr>
              <a:t>実施病院で説明・導入および初回フォ</a:t>
            </a:r>
            <a:endParaRPr sz="750">
              <a:latin typeface="BIZ UDPゴシック"/>
              <a:cs typeface="BIZ UDPゴシック"/>
            </a:endParaRPr>
          </a:p>
        </p:txBody>
      </p:sp>
      <p:sp>
        <p:nvSpPr>
          <p:cNvPr id="47" name="object 47"/>
          <p:cNvSpPr txBox="1"/>
          <p:nvPr/>
        </p:nvSpPr>
        <p:spPr>
          <a:xfrm>
            <a:off x="502654" y="5787270"/>
            <a:ext cx="4394835" cy="952500"/>
          </a:xfrm>
          <a:prstGeom prst="rect">
            <a:avLst/>
          </a:prstGeom>
        </p:spPr>
        <p:txBody>
          <a:bodyPr vert="horz" wrap="square" lIns="0" tIns="24765" rIns="0" bIns="0" rtlCol="0">
            <a:spAutoFit/>
          </a:bodyPr>
          <a:lstStyle/>
          <a:p>
            <a:pPr marL="17780">
              <a:lnSpc>
                <a:spcPct val="100000"/>
              </a:lnSpc>
              <a:spcBef>
                <a:spcPts val="195"/>
              </a:spcBef>
            </a:pPr>
            <a:r>
              <a:rPr sz="750" spc="-40" dirty="0">
                <a:solidFill>
                  <a:srgbClr val="231F20"/>
                </a:solidFill>
                <a:latin typeface="BIZ UDPゴシック"/>
                <a:cs typeface="BIZ UDPゴシック"/>
              </a:rPr>
              <a:t>ローアップを行いますのでご紹介ください。</a:t>
            </a:r>
            <a:endParaRPr sz="750">
              <a:latin typeface="BIZ UDPゴシック"/>
              <a:cs typeface="BIZ UDPゴシック"/>
            </a:endParaRPr>
          </a:p>
          <a:p>
            <a:pPr marL="12700" marR="5080" indent="4445" algn="just">
              <a:lnSpc>
                <a:spcPct val="110100"/>
              </a:lnSpc>
              <a:spcBef>
                <a:spcPts val="20"/>
              </a:spcBef>
            </a:pPr>
            <a:r>
              <a:rPr sz="750" spc="-50" dirty="0">
                <a:solidFill>
                  <a:srgbClr val="231F20"/>
                </a:solidFill>
                <a:latin typeface="BIZ UDPゴシック"/>
                <a:cs typeface="BIZ UDPゴシック"/>
              </a:rPr>
              <a:t>エボロクマブ</a:t>
            </a:r>
            <a:r>
              <a:rPr sz="750" spc="315" dirty="0">
                <a:solidFill>
                  <a:srgbClr val="231F20"/>
                </a:solidFill>
                <a:latin typeface="BIZ UDPゴシック"/>
                <a:cs typeface="BIZ UDPゴシック"/>
              </a:rPr>
              <a:t>（</a:t>
            </a:r>
            <a:r>
              <a:rPr sz="750" dirty="0">
                <a:solidFill>
                  <a:srgbClr val="231F20"/>
                </a:solidFill>
                <a:latin typeface="BIZ UDPゴシック"/>
                <a:cs typeface="BIZ UDPゴシック"/>
              </a:rPr>
              <a:t>レパーサ</a:t>
            </a:r>
            <a:r>
              <a:rPr sz="750" spc="30" dirty="0">
                <a:solidFill>
                  <a:srgbClr val="231F20"/>
                </a:solidFill>
                <a:latin typeface="BIZ UDPゴシック"/>
                <a:cs typeface="BIZ UDPゴシック"/>
              </a:rPr>
              <a:t>）</a:t>
            </a:r>
            <a:r>
              <a:rPr sz="750" spc="-10" dirty="0">
                <a:solidFill>
                  <a:srgbClr val="231F20"/>
                </a:solidFill>
                <a:latin typeface="BIZ UDPゴシック"/>
                <a:cs typeface="BIZ UDPゴシック"/>
              </a:rPr>
              <a:t>の薬価は、</a:t>
            </a:r>
            <a:r>
              <a:rPr sz="800" spc="15" dirty="0">
                <a:solidFill>
                  <a:srgbClr val="231F20"/>
                </a:solidFill>
                <a:latin typeface="Arial"/>
                <a:cs typeface="Arial"/>
              </a:rPr>
              <a:t>3</a:t>
            </a:r>
            <a:r>
              <a:rPr sz="750" spc="-5" dirty="0">
                <a:solidFill>
                  <a:srgbClr val="231F20"/>
                </a:solidFill>
                <a:latin typeface="BIZ UDPゴシック"/>
                <a:cs typeface="BIZ UDPゴシック"/>
              </a:rPr>
              <a:t>割負担の場合、</a:t>
            </a:r>
            <a:r>
              <a:rPr sz="800" spc="15" dirty="0">
                <a:solidFill>
                  <a:srgbClr val="231F20"/>
                </a:solidFill>
                <a:latin typeface="Arial"/>
                <a:cs typeface="Arial"/>
              </a:rPr>
              <a:t>15,00</a:t>
            </a:r>
            <a:r>
              <a:rPr sz="800" spc="10" dirty="0">
                <a:solidFill>
                  <a:srgbClr val="231F20"/>
                </a:solidFill>
                <a:latin typeface="Arial"/>
                <a:cs typeface="Arial"/>
              </a:rPr>
              <a:t>0</a:t>
            </a:r>
            <a:r>
              <a:rPr sz="750" spc="15" dirty="0">
                <a:solidFill>
                  <a:srgbClr val="231F20"/>
                </a:solidFill>
                <a:latin typeface="BIZ UDPゴシック"/>
                <a:cs typeface="BIZ UDPゴシック"/>
              </a:rPr>
              <a:t>円</a:t>
            </a:r>
            <a:r>
              <a:rPr sz="800" spc="15" dirty="0">
                <a:solidFill>
                  <a:srgbClr val="231F20"/>
                </a:solidFill>
                <a:latin typeface="Arial"/>
                <a:cs typeface="Arial"/>
              </a:rPr>
              <a:t>/</a:t>
            </a:r>
            <a:r>
              <a:rPr sz="750" spc="-25" dirty="0">
                <a:solidFill>
                  <a:srgbClr val="231F20"/>
                </a:solidFill>
                <a:latin typeface="BIZ UDPゴシック"/>
                <a:cs typeface="BIZ UDPゴシック"/>
              </a:rPr>
              <a:t>月程度が目安です。高額療養費制度に該当する方は、最大で</a:t>
            </a:r>
            <a:r>
              <a:rPr sz="800" spc="5" dirty="0">
                <a:solidFill>
                  <a:srgbClr val="231F20"/>
                </a:solidFill>
                <a:latin typeface="Arial"/>
                <a:cs typeface="Arial"/>
              </a:rPr>
              <a:t>8,000</a:t>
            </a:r>
            <a:r>
              <a:rPr sz="750" spc="5" dirty="0">
                <a:solidFill>
                  <a:srgbClr val="231F20"/>
                </a:solidFill>
                <a:latin typeface="BIZ UDPゴシック"/>
                <a:cs typeface="BIZ UDPゴシック"/>
              </a:rPr>
              <a:t>円</a:t>
            </a:r>
            <a:r>
              <a:rPr sz="800" spc="5" dirty="0">
                <a:solidFill>
                  <a:srgbClr val="231F20"/>
                </a:solidFill>
                <a:latin typeface="Arial"/>
                <a:cs typeface="Arial"/>
              </a:rPr>
              <a:t>/</a:t>
            </a:r>
            <a:r>
              <a:rPr sz="750" spc="-60" dirty="0">
                <a:solidFill>
                  <a:srgbClr val="231F20"/>
                </a:solidFill>
                <a:latin typeface="BIZ UDPゴシック"/>
                <a:cs typeface="BIZ UDPゴシック"/>
              </a:rPr>
              <a:t>回の自己負担に抑えることができます</a:t>
            </a:r>
            <a:r>
              <a:rPr sz="750" spc="120" dirty="0">
                <a:solidFill>
                  <a:srgbClr val="231F20"/>
                </a:solidFill>
                <a:latin typeface="BIZ UDPゴシック"/>
                <a:cs typeface="BIZ UDPゴシック"/>
              </a:rPr>
              <a:t>（</a:t>
            </a:r>
            <a:r>
              <a:rPr sz="800" spc="120" dirty="0">
                <a:solidFill>
                  <a:srgbClr val="231F20"/>
                </a:solidFill>
                <a:latin typeface="Arial"/>
                <a:cs typeface="Arial"/>
              </a:rPr>
              <a:t>70</a:t>
            </a:r>
            <a:r>
              <a:rPr sz="750" spc="-15" dirty="0">
                <a:solidFill>
                  <a:srgbClr val="231F20"/>
                </a:solidFill>
                <a:latin typeface="BIZ UDPゴシック"/>
                <a:cs typeface="BIZ UDPゴシック"/>
              </a:rPr>
              <a:t>歳以上・住民税非課税世帯の場合</a:t>
            </a:r>
            <a:r>
              <a:rPr sz="750" spc="40" dirty="0">
                <a:solidFill>
                  <a:srgbClr val="231F20"/>
                </a:solidFill>
                <a:latin typeface="BIZ UDPゴシック"/>
                <a:cs typeface="BIZ UDPゴシック"/>
              </a:rPr>
              <a:t>）</a:t>
            </a:r>
            <a:r>
              <a:rPr sz="750" spc="295" dirty="0">
                <a:solidFill>
                  <a:srgbClr val="231F20"/>
                </a:solidFill>
                <a:latin typeface="BIZ UDPゴシック"/>
                <a:cs typeface="BIZ UDPゴシック"/>
              </a:rPr>
              <a:t>。</a:t>
            </a:r>
            <a:r>
              <a:rPr sz="750" spc="-40" dirty="0">
                <a:solidFill>
                  <a:srgbClr val="231F20"/>
                </a:solidFill>
                <a:latin typeface="BIZ UDPゴシック"/>
                <a:cs typeface="BIZ UDPゴシック"/>
              </a:rPr>
              <a:t>インクリシラン</a:t>
            </a:r>
            <a:r>
              <a:rPr sz="750" spc="320" dirty="0">
                <a:solidFill>
                  <a:srgbClr val="231F20"/>
                </a:solidFill>
                <a:latin typeface="BIZ UDPゴシック"/>
                <a:cs typeface="BIZ UDPゴシック"/>
              </a:rPr>
              <a:t>（</a:t>
            </a:r>
            <a:r>
              <a:rPr sz="750" spc="20" dirty="0">
                <a:solidFill>
                  <a:srgbClr val="231F20"/>
                </a:solidFill>
                <a:latin typeface="BIZ UDPゴシック"/>
                <a:cs typeface="BIZ UDPゴシック"/>
              </a:rPr>
              <a:t>レクビオ</a:t>
            </a:r>
            <a:r>
              <a:rPr sz="750" spc="35" dirty="0">
                <a:solidFill>
                  <a:srgbClr val="231F20"/>
                </a:solidFill>
                <a:latin typeface="BIZ UDPゴシック"/>
                <a:cs typeface="BIZ UDPゴシック"/>
              </a:rPr>
              <a:t>）</a:t>
            </a:r>
            <a:r>
              <a:rPr sz="750" spc="-5" dirty="0">
                <a:solidFill>
                  <a:srgbClr val="231F20"/>
                </a:solidFill>
                <a:latin typeface="BIZ UDPゴシック"/>
                <a:cs typeface="BIZ UDPゴシック"/>
              </a:rPr>
              <a:t>の薬価は、</a:t>
            </a:r>
            <a:r>
              <a:rPr sz="800" spc="20" dirty="0">
                <a:solidFill>
                  <a:srgbClr val="231F20"/>
                </a:solidFill>
                <a:latin typeface="Arial"/>
                <a:cs typeface="Arial"/>
              </a:rPr>
              <a:t>3</a:t>
            </a:r>
            <a:r>
              <a:rPr sz="750" dirty="0">
                <a:solidFill>
                  <a:srgbClr val="231F20"/>
                </a:solidFill>
                <a:latin typeface="BIZ UDPゴシック"/>
                <a:cs typeface="BIZ UDPゴシック"/>
              </a:rPr>
              <a:t>割負担の場合、投与</a:t>
            </a:r>
            <a:r>
              <a:rPr sz="800" spc="20" dirty="0">
                <a:solidFill>
                  <a:srgbClr val="231F20"/>
                </a:solidFill>
                <a:latin typeface="Arial"/>
                <a:cs typeface="Arial"/>
              </a:rPr>
              <a:t>1</a:t>
            </a:r>
            <a:r>
              <a:rPr sz="750" spc="20" dirty="0">
                <a:solidFill>
                  <a:srgbClr val="231F20"/>
                </a:solidFill>
                <a:latin typeface="BIZ UDPゴシック"/>
                <a:cs typeface="BIZ UDPゴシック"/>
              </a:rPr>
              <a:t>年目は</a:t>
            </a:r>
            <a:r>
              <a:rPr sz="800" spc="20" dirty="0">
                <a:solidFill>
                  <a:srgbClr val="231F20"/>
                </a:solidFill>
                <a:latin typeface="Arial"/>
                <a:cs typeface="Arial"/>
              </a:rPr>
              <a:t>33,00</a:t>
            </a:r>
            <a:r>
              <a:rPr sz="800" spc="15" dirty="0">
                <a:solidFill>
                  <a:srgbClr val="231F20"/>
                </a:solidFill>
                <a:latin typeface="Arial"/>
                <a:cs typeface="Arial"/>
              </a:rPr>
              <a:t>0</a:t>
            </a:r>
            <a:r>
              <a:rPr sz="750" spc="20" dirty="0">
                <a:solidFill>
                  <a:srgbClr val="231F20"/>
                </a:solidFill>
                <a:latin typeface="BIZ UDPゴシック"/>
                <a:cs typeface="BIZ UDPゴシック"/>
              </a:rPr>
              <a:t>円</a:t>
            </a:r>
            <a:r>
              <a:rPr sz="800" spc="20" dirty="0">
                <a:solidFill>
                  <a:srgbClr val="231F20"/>
                </a:solidFill>
                <a:latin typeface="Arial"/>
                <a:cs typeface="Arial"/>
              </a:rPr>
              <a:t>/</a:t>
            </a:r>
            <a:r>
              <a:rPr sz="750" spc="-100" dirty="0">
                <a:solidFill>
                  <a:srgbClr val="231F20"/>
                </a:solidFill>
                <a:latin typeface="BIZ UDPゴシック"/>
                <a:cs typeface="BIZ UDPゴシック"/>
              </a:rPr>
              <a:t>月換算</a:t>
            </a:r>
            <a:r>
              <a:rPr sz="750" spc="365" dirty="0">
                <a:solidFill>
                  <a:srgbClr val="231F20"/>
                </a:solidFill>
                <a:latin typeface="BIZ UDPゴシック"/>
                <a:cs typeface="BIZ UDPゴシック"/>
              </a:rPr>
              <a:t>（</a:t>
            </a:r>
            <a:r>
              <a:rPr sz="750" spc="20" dirty="0">
                <a:solidFill>
                  <a:srgbClr val="231F20"/>
                </a:solidFill>
                <a:latin typeface="BIZ UDPゴシック"/>
                <a:cs typeface="BIZ UDPゴシック"/>
              </a:rPr>
              <a:t>年</a:t>
            </a:r>
            <a:r>
              <a:rPr sz="800" spc="20" dirty="0">
                <a:solidFill>
                  <a:srgbClr val="231F20"/>
                </a:solidFill>
                <a:latin typeface="Arial"/>
                <a:cs typeface="Arial"/>
              </a:rPr>
              <a:t>3</a:t>
            </a:r>
            <a:r>
              <a:rPr sz="750" spc="10" dirty="0">
                <a:solidFill>
                  <a:srgbClr val="231F20"/>
                </a:solidFill>
                <a:latin typeface="BIZ UDPゴシック"/>
                <a:cs typeface="BIZ UDPゴシック"/>
              </a:rPr>
              <a:t>回投与</a:t>
            </a:r>
            <a:r>
              <a:rPr sz="750" spc="40" dirty="0">
                <a:solidFill>
                  <a:srgbClr val="231F20"/>
                </a:solidFill>
                <a:latin typeface="BIZ UDPゴシック"/>
                <a:cs typeface="BIZ UDPゴシック"/>
              </a:rPr>
              <a:t>）</a:t>
            </a:r>
            <a:r>
              <a:rPr sz="750" spc="-55" dirty="0">
                <a:solidFill>
                  <a:srgbClr val="231F20"/>
                </a:solidFill>
                <a:latin typeface="BIZ UDPゴシック"/>
                <a:cs typeface="BIZ UDPゴシック"/>
              </a:rPr>
              <a:t>、</a:t>
            </a:r>
            <a:r>
              <a:rPr sz="800" spc="20" dirty="0">
                <a:solidFill>
                  <a:srgbClr val="231F20"/>
                </a:solidFill>
                <a:latin typeface="Arial"/>
                <a:cs typeface="Arial"/>
              </a:rPr>
              <a:t>2</a:t>
            </a:r>
            <a:r>
              <a:rPr sz="750" spc="10" dirty="0">
                <a:solidFill>
                  <a:srgbClr val="231F20"/>
                </a:solidFill>
                <a:latin typeface="BIZ UDPゴシック"/>
                <a:cs typeface="BIZ UDPゴシック"/>
              </a:rPr>
              <a:t>年目</a:t>
            </a:r>
            <a:r>
              <a:rPr sz="750" spc="50" dirty="0">
                <a:solidFill>
                  <a:srgbClr val="231F20"/>
                </a:solidFill>
                <a:latin typeface="BIZ UDPゴシック"/>
                <a:cs typeface="BIZ UDPゴシック"/>
              </a:rPr>
              <a:t>以降は</a:t>
            </a:r>
            <a:r>
              <a:rPr sz="800" spc="50" dirty="0">
                <a:solidFill>
                  <a:srgbClr val="231F20"/>
                </a:solidFill>
                <a:latin typeface="Arial"/>
                <a:cs typeface="Arial"/>
              </a:rPr>
              <a:t>22,000</a:t>
            </a:r>
            <a:r>
              <a:rPr sz="750" spc="50" dirty="0">
                <a:solidFill>
                  <a:srgbClr val="231F20"/>
                </a:solidFill>
                <a:latin typeface="BIZ UDPゴシック"/>
                <a:cs typeface="BIZ UDPゴシック"/>
              </a:rPr>
              <a:t>円</a:t>
            </a:r>
            <a:r>
              <a:rPr sz="800" spc="50" dirty="0">
                <a:solidFill>
                  <a:srgbClr val="231F20"/>
                </a:solidFill>
                <a:latin typeface="Arial"/>
                <a:cs typeface="Arial"/>
              </a:rPr>
              <a:t>/</a:t>
            </a:r>
            <a:r>
              <a:rPr sz="750" spc="-70" dirty="0">
                <a:solidFill>
                  <a:srgbClr val="231F20"/>
                </a:solidFill>
                <a:latin typeface="BIZ UDPゴシック"/>
                <a:cs typeface="BIZ UDPゴシック"/>
              </a:rPr>
              <a:t>月換算</a:t>
            </a:r>
            <a:r>
              <a:rPr sz="750" spc="395" dirty="0">
                <a:solidFill>
                  <a:srgbClr val="231F20"/>
                </a:solidFill>
                <a:latin typeface="BIZ UDPゴシック"/>
                <a:cs typeface="BIZ UDPゴシック"/>
              </a:rPr>
              <a:t>（</a:t>
            </a:r>
            <a:r>
              <a:rPr sz="750" spc="50" dirty="0">
                <a:solidFill>
                  <a:srgbClr val="231F20"/>
                </a:solidFill>
                <a:latin typeface="BIZ UDPゴシック"/>
                <a:cs typeface="BIZ UDPゴシック"/>
              </a:rPr>
              <a:t>年</a:t>
            </a:r>
            <a:r>
              <a:rPr sz="800" spc="50" dirty="0">
                <a:solidFill>
                  <a:srgbClr val="231F20"/>
                </a:solidFill>
                <a:latin typeface="Arial"/>
                <a:cs typeface="Arial"/>
              </a:rPr>
              <a:t>2</a:t>
            </a:r>
            <a:r>
              <a:rPr sz="750" spc="40" dirty="0">
                <a:solidFill>
                  <a:srgbClr val="231F20"/>
                </a:solidFill>
                <a:latin typeface="BIZ UDPゴシック"/>
                <a:cs typeface="BIZ UDPゴシック"/>
              </a:rPr>
              <a:t>回投与</a:t>
            </a:r>
            <a:r>
              <a:rPr sz="750" spc="75" dirty="0">
                <a:solidFill>
                  <a:srgbClr val="231F20"/>
                </a:solidFill>
                <a:latin typeface="BIZ UDPゴシック"/>
                <a:cs typeface="BIZ UDPゴシック"/>
              </a:rPr>
              <a:t>）</a:t>
            </a:r>
            <a:r>
              <a:rPr sz="750" spc="-45" dirty="0">
                <a:solidFill>
                  <a:srgbClr val="231F20"/>
                </a:solidFill>
                <a:latin typeface="BIZ UDPゴシック"/>
                <a:cs typeface="BIZ UDPゴシック"/>
              </a:rPr>
              <a:t>が目安です</a:t>
            </a:r>
            <a:r>
              <a:rPr sz="750" spc="165" dirty="0">
                <a:solidFill>
                  <a:srgbClr val="231F20"/>
                </a:solidFill>
                <a:latin typeface="BIZ UDPゴシック"/>
                <a:cs typeface="BIZ UDPゴシック"/>
              </a:rPr>
              <a:t>（</a:t>
            </a:r>
            <a:r>
              <a:rPr sz="800" spc="165" dirty="0">
                <a:solidFill>
                  <a:srgbClr val="231F20"/>
                </a:solidFill>
                <a:latin typeface="Arial"/>
                <a:cs typeface="Arial"/>
              </a:rPr>
              <a:t>74</a:t>
            </a:r>
            <a:r>
              <a:rPr sz="750" spc="45" dirty="0">
                <a:solidFill>
                  <a:srgbClr val="231F20"/>
                </a:solidFill>
                <a:latin typeface="BIZ UDPゴシック"/>
                <a:cs typeface="BIZ UDPゴシック"/>
              </a:rPr>
              <a:t>歳以下・年収</a:t>
            </a:r>
            <a:r>
              <a:rPr sz="800" spc="50" dirty="0">
                <a:solidFill>
                  <a:srgbClr val="231F20"/>
                </a:solidFill>
                <a:latin typeface="Arial"/>
                <a:cs typeface="Arial"/>
              </a:rPr>
              <a:t>770</a:t>
            </a:r>
            <a:r>
              <a:rPr sz="750" spc="50" dirty="0">
                <a:solidFill>
                  <a:srgbClr val="231F20"/>
                </a:solidFill>
                <a:latin typeface="BIZ UDPゴシック"/>
                <a:cs typeface="BIZ UDPゴシック"/>
              </a:rPr>
              <a:t>万円</a:t>
            </a:r>
            <a:r>
              <a:rPr sz="750" spc="45" dirty="0">
                <a:solidFill>
                  <a:srgbClr val="231F20"/>
                </a:solidFill>
                <a:latin typeface="BIZ UDPゴシック"/>
                <a:cs typeface="BIZ UDPゴシック"/>
              </a:rPr>
              <a:t>～</a:t>
            </a:r>
            <a:r>
              <a:rPr sz="750" spc="-25" dirty="0">
                <a:solidFill>
                  <a:srgbClr val="231F20"/>
                </a:solidFill>
                <a:latin typeface="BIZ UDPゴシック"/>
                <a:cs typeface="BIZ UDPゴシック"/>
              </a:rPr>
              <a:t>、</a:t>
            </a:r>
            <a:r>
              <a:rPr sz="800" spc="50" dirty="0">
                <a:solidFill>
                  <a:srgbClr val="231F20"/>
                </a:solidFill>
                <a:latin typeface="Arial"/>
                <a:cs typeface="Arial"/>
              </a:rPr>
              <a:t>75</a:t>
            </a:r>
            <a:r>
              <a:rPr sz="750" spc="45" dirty="0">
                <a:solidFill>
                  <a:srgbClr val="231F20"/>
                </a:solidFill>
                <a:latin typeface="BIZ UDPゴシック"/>
                <a:cs typeface="BIZ UDPゴシック"/>
              </a:rPr>
              <a:t>歳以上・課税所得</a:t>
            </a:r>
            <a:r>
              <a:rPr sz="750" spc="50" dirty="0">
                <a:solidFill>
                  <a:srgbClr val="231F20"/>
                </a:solidFill>
                <a:latin typeface="BIZ UDPゴシック"/>
                <a:cs typeface="BIZ UDPゴシック"/>
              </a:rPr>
              <a:t> </a:t>
            </a:r>
            <a:r>
              <a:rPr sz="800" spc="35" dirty="0">
                <a:solidFill>
                  <a:srgbClr val="231F20"/>
                </a:solidFill>
                <a:latin typeface="Arial"/>
                <a:cs typeface="Arial"/>
              </a:rPr>
              <a:t>380</a:t>
            </a:r>
            <a:r>
              <a:rPr sz="750" spc="35" dirty="0">
                <a:solidFill>
                  <a:srgbClr val="231F20"/>
                </a:solidFill>
                <a:latin typeface="BIZ UDPゴシック"/>
                <a:cs typeface="BIZ UDPゴシック"/>
              </a:rPr>
              <a:t>万円</a:t>
            </a:r>
            <a:r>
              <a:rPr sz="750" spc="25" dirty="0">
                <a:solidFill>
                  <a:srgbClr val="231F20"/>
                </a:solidFill>
                <a:latin typeface="BIZ UDPゴシック"/>
                <a:cs typeface="BIZ UDPゴシック"/>
              </a:rPr>
              <a:t>～</a:t>
            </a:r>
            <a:r>
              <a:rPr sz="750" spc="20" dirty="0">
                <a:solidFill>
                  <a:srgbClr val="231F20"/>
                </a:solidFill>
                <a:latin typeface="BIZ UDPゴシック"/>
                <a:cs typeface="BIZ UDPゴシック"/>
              </a:rPr>
              <a:t>の場合</a:t>
            </a:r>
            <a:r>
              <a:rPr sz="750" spc="70" dirty="0">
                <a:solidFill>
                  <a:srgbClr val="231F20"/>
                </a:solidFill>
                <a:latin typeface="BIZ UDPゴシック"/>
                <a:cs typeface="BIZ UDPゴシック"/>
              </a:rPr>
              <a:t>）</a:t>
            </a:r>
            <a:r>
              <a:rPr sz="750" dirty="0">
                <a:solidFill>
                  <a:srgbClr val="231F20"/>
                </a:solidFill>
                <a:latin typeface="BIZ UDPゴシック"/>
                <a:cs typeface="BIZ UDPゴシック"/>
              </a:rPr>
              <a:t>。高額療養費制度に該当する方は、</a:t>
            </a:r>
            <a:r>
              <a:rPr sz="800" spc="35" dirty="0">
                <a:solidFill>
                  <a:srgbClr val="231F20"/>
                </a:solidFill>
                <a:latin typeface="Arial"/>
                <a:cs typeface="Arial"/>
              </a:rPr>
              <a:t>1,50</a:t>
            </a:r>
            <a:r>
              <a:rPr sz="800" spc="40" dirty="0">
                <a:solidFill>
                  <a:srgbClr val="231F20"/>
                </a:solidFill>
                <a:latin typeface="Arial"/>
                <a:cs typeface="Arial"/>
              </a:rPr>
              <a:t>0</a:t>
            </a:r>
            <a:r>
              <a:rPr sz="750" spc="35" dirty="0">
                <a:solidFill>
                  <a:srgbClr val="231F20"/>
                </a:solidFill>
                <a:latin typeface="BIZ UDPゴシック"/>
                <a:cs typeface="BIZ UDPゴシック"/>
              </a:rPr>
              <a:t>～</a:t>
            </a:r>
            <a:r>
              <a:rPr sz="800" spc="35" dirty="0">
                <a:solidFill>
                  <a:srgbClr val="231F20"/>
                </a:solidFill>
                <a:latin typeface="Arial"/>
                <a:cs typeface="Arial"/>
              </a:rPr>
              <a:t>20,00</a:t>
            </a:r>
            <a:r>
              <a:rPr sz="800" spc="40" dirty="0">
                <a:solidFill>
                  <a:srgbClr val="231F20"/>
                </a:solidFill>
                <a:latin typeface="Arial"/>
                <a:cs typeface="Arial"/>
              </a:rPr>
              <a:t>0</a:t>
            </a:r>
            <a:r>
              <a:rPr sz="750" spc="35" dirty="0">
                <a:solidFill>
                  <a:srgbClr val="231F20"/>
                </a:solidFill>
                <a:latin typeface="BIZ UDPゴシック"/>
                <a:cs typeface="BIZ UDPゴシック"/>
              </a:rPr>
              <a:t>円</a:t>
            </a:r>
            <a:r>
              <a:rPr sz="800" spc="35" dirty="0">
                <a:solidFill>
                  <a:srgbClr val="231F20"/>
                </a:solidFill>
                <a:latin typeface="Arial"/>
                <a:cs typeface="Arial"/>
              </a:rPr>
              <a:t>/</a:t>
            </a:r>
            <a:r>
              <a:rPr sz="750" spc="15" dirty="0">
                <a:solidFill>
                  <a:srgbClr val="231F20"/>
                </a:solidFill>
                <a:latin typeface="BIZ UDPゴシック"/>
                <a:cs typeface="BIZ UDPゴシック"/>
              </a:rPr>
              <a:t>月換算の自己負担に抑える</a:t>
            </a:r>
            <a:r>
              <a:rPr sz="750" spc="-60" dirty="0">
                <a:solidFill>
                  <a:srgbClr val="231F20"/>
                </a:solidFill>
                <a:latin typeface="BIZ UDPゴシック"/>
                <a:cs typeface="BIZ UDPゴシック"/>
              </a:rPr>
              <a:t>ことができます</a:t>
            </a:r>
            <a:r>
              <a:rPr sz="750" spc="370" dirty="0">
                <a:solidFill>
                  <a:srgbClr val="231F20"/>
                </a:solidFill>
                <a:latin typeface="BIZ UDPゴシック"/>
                <a:cs typeface="BIZ UDPゴシック"/>
              </a:rPr>
              <a:t>（</a:t>
            </a:r>
            <a:r>
              <a:rPr sz="750" spc="-20" dirty="0">
                <a:solidFill>
                  <a:srgbClr val="231F20"/>
                </a:solidFill>
                <a:latin typeface="BIZ UDPゴシック"/>
                <a:cs typeface="BIZ UDPゴシック"/>
              </a:rPr>
              <a:t>前記区分以外の場合 ※年齢・所得によって違いあり</a:t>
            </a:r>
            <a:r>
              <a:rPr sz="750" spc="60" dirty="0">
                <a:solidFill>
                  <a:srgbClr val="231F20"/>
                </a:solidFill>
                <a:latin typeface="BIZ UDPゴシック"/>
                <a:cs typeface="BIZ UDPゴシック"/>
              </a:rPr>
              <a:t>）</a:t>
            </a:r>
            <a:r>
              <a:rPr sz="750" spc="295" dirty="0">
                <a:solidFill>
                  <a:srgbClr val="231F20"/>
                </a:solidFill>
                <a:latin typeface="BIZ UDPゴシック"/>
                <a:cs typeface="BIZ UDPゴシック"/>
              </a:rPr>
              <a:t>。</a:t>
            </a:r>
            <a:endParaRPr sz="750">
              <a:latin typeface="BIZ UDPゴシック"/>
              <a:cs typeface="BIZ UDPゴシック"/>
            </a:endParaRPr>
          </a:p>
        </p:txBody>
      </p:sp>
      <p:sp>
        <p:nvSpPr>
          <p:cNvPr id="48" name="object 48"/>
          <p:cNvSpPr txBox="1"/>
          <p:nvPr/>
        </p:nvSpPr>
        <p:spPr>
          <a:xfrm>
            <a:off x="5855308" y="2189120"/>
            <a:ext cx="2439670" cy="147320"/>
          </a:xfrm>
          <a:prstGeom prst="rect">
            <a:avLst/>
          </a:prstGeom>
        </p:spPr>
        <p:txBody>
          <a:bodyPr vert="horz" wrap="square" lIns="0" tIns="12700" rIns="0" bIns="0" rtlCol="0">
            <a:spAutoFit/>
          </a:bodyPr>
          <a:lstStyle/>
          <a:p>
            <a:pPr marL="12700">
              <a:lnSpc>
                <a:spcPct val="100000"/>
              </a:lnSpc>
              <a:spcBef>
                <a:spcPts val="100"/>
              </a:spcBef>
            </a:pPr>
            <a:r>
              <a:rPr sz="800" b="1" spc="-70" dirty="0">
                <a:solidFill>
                  <a:srgbClr val="144E8C"/>
                </a:solidFill>
                <a:latin typeface="Microsoft JhengHei"/>
                <a:cs typeface="Microsoft JhengHei"/>
              </a:rPr>
              <a:t>抗体医薬と核酸医薬にはどのような違いがありますか？</a:t>
            </a:r>
            <a:endParaRPr sz="800">
              <a:latin typeface="Microsoft JhengHei"/>
              <a:cs typeface="Microsoft JhengHei"/>
            </a:endParaRPr>
          </a:p>
        </p:txBody>
      </p:sp>
      <p:sp>
        <p:nvSpPr>
          <p:cNvPr id="49" name="object 49"/>
          <p:cNvSpPr txBox="1"/>
          <p:nvPr/>
        </p:nvSpPr>
        <p:spPr>
          <a:xfrm>
            <a:off x="5687986" y="2334082"/>
            <a:ext cx="4626610" cy="960119"/>
          </a:xfrm>
          <a:prstGeom prst="rect">
            <a:avLst/>
          </a:prstGeom>
          <a:solidFill>
            <a:srgbClr val="CEEBEC"/>
          </a:solidFill>
        </p:spPr>
        <p:txBody>
          <a:bodyPr vert="horz" wrap="square" lIns="0" tIns="0" rIns="0" bIns="0" rtlCol="0">
            <a:spAutoFit/>
          </a:bodyPr>
          <a:lstStyle/>
          <a:p>
            <a:pPr marL="174625">
              <a:lnSpc>
                <a:spcPts val="944"/>
              </a:lnSpc>
            </a:pPr>
            <a:r>
              <a:rPr sz="800" b="1" spc="-70" dirty="0">
                <a:solidFill>
                  <a:srgbClr val="144E8C"/>
                </a:solidFill>
                <a:latin typeface="Microsoft JhengHei"/>
                <a:cs typeface="Microsoft JhengHei"/>
              </a:rPr>
              <a:t>また、核酸医薬の</a:t>
            </a:r>
            <a:r>
              <a:rPr sz="850" b="1" dirty="0">
                <a:solidFill>
                  <a:srgbClr val="144E8C"/>
                </a:solidFill>
                <a:latin typeface="Arial"/>
                <a:cs typeface="Arial"/>
              </a:rPr>
              <a:t>siRNA</a:t>
            </a:r>
            <a:r>
              <a:rPr sz="800" b="1" spc="-50" dirty="0">
                <a:solidFill>
                  <a:srgbClr val="144E8C"/>
                </a:solidFill>
                <a:latin typeface="Microsoft JhengHei"/>
                <a:cs typeface="Microsoft JhengHei"/>
              </a:rPr>
              <a:t>医薬と</a:t>
            </a:r>
            <a:r>
              <a:rPr sz="850" b="1" dirty="0">
                <a:solidFill>
                  <a:srgbClr val="144E8C"/>
                </a:solidFill>
                <a:latin typeface="Arial"/>
                <a:cs typeface="Arial"/>
              </a:rPr>
              <a:t>mRNA</a:t>
            </a:r>
            <a:r>
              <a:rPr sz="800" b="1" spc="-90" dirty="0">
                <a:solidFill>
                  <a:srgbClr val="144E8C"/>
                </a:solidFill>
                <a:latin typeface="Microsoft JhengHei"/>
                <a:cs typeface="Microsoft JhengHei"/>
              </a:rPr>
              <a:t>ワクチンにはどのような違いがありますか？</a:t>
            </a:r>
            <a:endParaRPr sz="800">
              <a:latin typeface="Microsoft JhengHei"/>
              <a:cs typeface="Microsoft JhengHei"/>
            </a:endParaRPr>
          </a:p>
          <a:p>
            <a:pPr marL="176530" marR="76835" indent="2540" algn="just">
              <a:lnSpc>
                <a:spcPct val="104800"/>
              </a:lnSpc>
              <a:spcBef>
                <a:spcPts val="75"/>
              </a:spcBef>
            </a:pPr>
            <a:r>
              <a:rPr sz="750" spc="-90" dirty="0">
                <a:solidFill>
                  <a:srgbClr val="231F20"/>
                </a:solidFill>
                <a:latin typeface="BIZ UDPゴシック"/>
                <a:cs typeface="BIZ UDPゴシック"/>
              </a:rPr>
              <a:t>抗体医薬は、抗体を利用した医薬品で、抗原となるタンパク質に特異的に結合してその機能を阻害します。核酸</a:t>
            </a:r>
            <a:r>
              <a:rPr sz="750" spc="-45" dirty="0">
                <a:solidFill>
                  <a:srgbClr val="231F20"/>
                </a:solidFill>
                <a:latin typeface="BIZ UDPゴシック"/>
                <a:cs typeface="BIZ UDPゴシック"/>
              </a:rPr>
              <a:t>医薬は、タンパク質だけでなく</a:t>
            </a:r>
            <a:r>
              <a:rPr sz="800" dirty="0">
                <a:solidFill>
                  <a:srgbClr val="231F20"/>
                </a:solidFill>
                <a:latin typeface="Arial"/>
                <a:cs typeface="Arial"/>
              </a:rPr>
              <a:t>RNA</a:t>
            </a:r>
            <a:r>
              <a:rPr sz="750" spc="-55" dirty="0">
                <a:solidFill>
                  <a:srgbClr val="231F20"/>
                </a:solidFill>
                <a:latin typeface="BIZ UDPゴシック"/>
                <a:cs typeface="BIZ UDPゴシック"/>
              </a:rPr>
              <a:t>を標的にして疾患の原因にアプローチします。核酸医薬の中でも、</a:t>
            </a:r>
            <a:r>
              <a:rPr sz="800" spc="-10" dirty="0">
                <a:solidFill>
                  <a:srgbClr val="231F20"/>
                </a:solidFill>
                <a:latin typeface="Arial"/>
                <a:cs typeface="Arial"/>
              </a:rPr>
              <a:t>siRNA</a:t>
            </a:r>
            <a:r>
              <a:rPr sz="750" spc="-30" dirty="0">
                <a:solidFill>
                  <a:srgbClr val="231F20"/>
                </a:solidFill>
                <a:latin typeface="BIZ UDPゴシック"/>
                <a:cs typeface="BIZ UDPゴシック"/>
              </a:rPr>
              <a:t>医薬と</a:t>
            </a:r>
            <a:r>
              <a:rPr sz="800" spc="-10" dirty="0">
                <a:solidFill>
                  <a:srgbClr val="231F20"/>
                </a:solidFill>
                <a:latin typeface="Arial"/>
                <a:cs typeface="Arial"/>
              </a:rPr>
              <a:t>mRNA</a:t>
            </a:r>
            <a:r>
              <a:rPr sz="750" spc="-55" dirty="0">
                <a:solidFill>
                  <a:srgbClr val="231F20"/>
                </a:solidFill>
                <a:latin typeface="BIZ UDPゴシック"/>
                <a:cs typeface="BIZ UDPゴシック"/>
              </a:rPr>
              <a:t>ワクチンでは、その作用機序や副作用が異なります。</a:t>
            </a:r>
            <a:r>
              <a:rPr sz="800" dirty="0">
                <a:solidFill>
                  <a:srgbClr val="231F20"/>
                </a:solidFill>
                <a:latin typeface="Arial"/>
                <a:cs typeface="Arial"/>
              </a:rPr>
              <a:t>siRNA</a:t>
            </a:r>
            <a:r>
              <a:rPr sz="750" spc="-50" dirty="0">
                <a:solidFill>
                  <a:srgbClr val="231F20"/>
                </a:solidFill>
                <a:latin typeface="BIZ UDPゴシック"/>
                <a:cs typeface="BIZ UDPゴシック"/>
              </a:rPr>
              <a:t>医薬は、疾患の原因となる標的タンパク質の発現を抑制する、二本鎖</a:t>
            </a:r>
            <a:r>
              <a:rPr sz="800" dirty="0">
                <a:solidFill>
                  <a:srgbClr val="231F20"/>
                </a:solidFill>
                <a:latin typeface="Arial"/>
                <a:cs typeface="Arial"/>
              </a:rPr>
              <a:t>RNA</a:t>
            </a:r>
            <a:r>
              <a:rPr sz="750" spc="-60" dirty="0">
                <a:solidFill>
                  <a:srgbClr val="231F20"/>
                </a:solidFill>
                <a:latin typeface="BIZ UDPゴシック"/>
                <a:cs typeface="BIZ UDPゴシック"/>
              </a:rPr>
              <a:t>製剤です。主な副反応として、注射部位反応が</a:t>
            </a:r>
            <a:r>
              <a:rPr sz="800" spc="-10" dirty="0">
                <a:solidFill>
                  <a:srgbClr val="231F20"/>
                </a:solidFill>
                <a:latin typeface="Arial"/>
                <a:cs typeface="Arial"/>
              </a:rPr>
              <a:t>5</a:t>
            </a:r>
            <a:r>
              <a:rPr sz="750" spc="-35" dirty="0">
                <a:solidFill>
                  <a:srgbClr val="231F20"/>
                </a:solidFill>
                <a:latin typeface="BIZ UDPゴシック"/>
                <a:cs typeface="BIZ UDPゴシック"/>
              </a:rPr>
              <a:t>％以上の割合で認めら</a:t>
            </a:r>
            <a:r>
              <a:rPr sz="750" spc="-50" dirty="0">
                <a:solidFill>
                  <a:srgbClr val="231F20"/>
                </a:solidFill>
                <a:latin typeface="BIZ UDPゴシック"/>
                <a:cs typeface="BIZ UDPゴシック"/>
              </a:rPr>
              <a:t>れています。</a:t>
            </a:r>
            <a:r>
              <a:rPr sz="800" dirty="0">
                <a:solidFill>
                  <a:srgbClr val="231F20"/>
                </a:solidFill>
                <a:latin typeface="Arial"/>
                <a:cs typeface="Arial"/>
              </a:rPr>
              <a:t>mRNA</a:t>
            </a:r>
            <a:r>
              <a:rPr sz="750" spc="-20" dirty="0">
                <a:solidFill>
                  <a:srgbClr val="231F20"/>
                </a:solidFill>
                <a:latin typeface="BIZ UDPゴシック"/>
                <a:cs typeface="BIZ UDPゴシック"/>
              </a:rPr>
              <a:t>ワクチンは、</a:t>
            </a:r>
            <a:r>
              <a:rPr sz="800" dirty="0">
                <a:solidFill>
                  <a:srgbClr val="231F20"/>
                </a:solidFill>
                <a:latin typeface="Arial"/>
                <a:cs typeface="Arial"/>
              </a:rPr>
              <a:t>mRNA</a:t>
            </a:r>
            <a:r>
              <a:rPr sz="750" spc="-45" dirty="0">
                <a:solidFill>
                  <a:srgbClr val="231F20"/>
                </a:solidFill>
                <a:latin typeface="BIZ UDPゴシック"/>
                <a:cs typeface="BIZ UDPゴシック"/>
              </a:rPr>
              <a:t>の供給による標的タンパク質の生成による抗体を惹起する、一本鎖</a:t>
            </a:r>
            <a:r>
              <a:rPr sz="750" spc="-10" dirty="0">
                <a:solidFill>
                  <a:srgbClr val="231F20"/>
                </a:solidFill>
                <a:latin typeface="BIZ UDPゴシック"/>
                <a:cs typeface="BIZ UDPゴシック"/>
              </a:rPr>
              <a:t> </a:t>
            </a:r>
            <a:r>
              <a:rPr sz="800" spc="-10" dirty="0">
                <a:solidFill>
                  <a:srgbClr val="231F20"/>
                </a:solidFill>
                <a:latin typeface="Arial"/>
                <a:cs typeface="Arial"/>
              </a:rPr>
              <a:t>RNA</a:t>
            </a:r>
            <a:r>
              <a:rPr sz="750" spc="-85" dirty="0">
                <a:solidFill>
                  <a:srgbClr val="231F20"/>
                </a:solidFill>
                <a:latin typeface="BIZ UDPゴシック"/>
                <a:cs typeface="BIZ UDPゴシック"/>
              </a:rPr>
              <a:t>製剤です。主な副反応として、疼痛、疲労、頭痛、筋肉痛などが</a:t>
            </a:r>
            <a:r>
              <a:rPr sz="800" spc="-20" dirty="0">
                <a:solidFill>
                  <a:srgbClr val="231F20"/>
                </a:solidFill>
                <a:latin typeface="Arial"/>
                <a:cs typeface="Arial"/>
              </a:rPr>
              <a:t>50</a:t>
            </a:r>
            <a:r>
              <a:rPr sz="750" spc="-40" dirty="0">
                <a:solidFill>
                  <a:srgbClr val="231F20"/>
                </a:solidFill>
                <a:latin typeface="BIZ UDPゴシック"/>
                <a:cs typeface="BIZ UDPゴシック"/>
              </a:rPr>
              <a:t>％以上の割合で認められています。</a:t>
            </a:r>
            <a:endParaRPr sz="750">
              <a:latin typeface="BIZ UDPゴシック"/>
              <a:cs typeface="BIZ UDPゴシック"/>
            </a:endParaRPr>
          </a:p>
        </p:txBody>
      </p:sp>
      <p:sp>
        <p:nvSpPr>
          <p:cNvPr id="50" name="object 50"/>
          <p:cNvSpPr txBox="1"/>
          <p:nvPr/>
        </p:nvSpPr>
        <p:spPr>
          <a:xfrm>
            <a:off x="5852354" y="3325244"/>
            <a:ext cx="4432300" cy="647741"/>
          </a:xfrm>
          <a:prstGeom prst="rect">
            <a:avLst/>
          </a:prstGeom>
        </p:spPr>
        <p:txBody>
          <a:bodyPr vert="horz" wrap="square" lIns="0" tIns="24130" rIns="0" bIns="0" rtlCol="0">
            <a:spAutoFit/>
          </a:bodyPr>
          <a:lstStyle/>
          <a:p>
            <a:pPr marL="15240">
              <a:lnSpc>
                <a:spcPct val="100000"/>
              </a:lnSpc>
              <a:spcBef>
                <a:spcPts val="190"/>
              </a:spcBef>
            </a:pPr>
            <a:r>
              <a:rPr sz="850" b="1" spc="-20" dirty="0">
                <a:solidFill>
                  <a:srgbClr val="144E8C"/>
                </a:solidFill>
                <a:latin typeface="Arial"/>
                <a:cs typeface="Arial"/>
              </a:rPr>
              <a:t>EPA</a:t>
            </a:r>
            <a:r>
              <a:rPr sz="800" b="1" spc="-70" dirty="0">
                <a:solidFill>
                  <a:srgbClr val="144E8C"/>
                </a:solidFill>
                <a:latin typeface="Microsoft JhengHei"/>
                <a:cs typeface="Microsoft JhengHei"/>
              </a:rPr>
              <a:t>など</a:t>
            </a:r>
            <a:r>
              <a:rPr sz="800" b="1" spc="-10" dirty="0">
                <a:solidFill>
                  <a:srgbClr val="144E8C"/>
                </a:solidFill>
                <a:latin typeface="Microsoft JhengHei"/>
                <a:cs typeface="Microsoft JhengHei"/>
              </a:rPr>
              <a:t>ω</a:t>
            </a:r>
            <a:r>
              <a:rPr sz="850" b="1" spc="-10" dirty="0">
                <a:solidFill>
                  <a:srgbClr val="144E8C"/>
                </a:solidFill>
                <a:latin typeface="Arial"/>
                <a:cs typeface="Arial"/>
              </a:rPr>
              <a:t>3</a:t>
            </a:r>
            <a:r>
              <a:rPr sz="800" b="1" spc="-50" dirty="0">
                <a:solidFill>
                  <a:srgbClr val="144E8C"/>
                </a:solidFill>
                <a:latin typeface="Microsoft JhengHei"/>
                <a:cs typeface="Microsoft JhengHei"/>
              </a:rPr>
              <a:t>系不飽和脂肪酸の投与は推奨できますか？</a:t>
            </a:r>
            <a:endParaRPr sz="800" dirty="0">
              <a:latin typeface="Microsoft JhengHei"/>
              <a:cs typeface="Microsoft JhengHei"/>
            </a:endParaRPr>
          </a:p>
          <a:p>
            <a:pPr marL="12700" marR="5080" indent="2540">
              <a:lnSpc>
                <a:spcPct val="105400"/>
              </a:lnSpc>
              <a:spcBef>
                <a:spcPts val="35"/>
              </a:spcBef>
            </a:pPr>
            <a:r>
              <a:rPr sz="750" spc="-30" dirty="0">
                <a:solidFill>
                  <a:srgbClr val="231F20"/>
                </a:solidFill>
                <a:latin typeface="BIZ UDPゴシック"/>
                <a:cs typeface="BIZ UDPゴシック"/>
              </a:rPr>
              <a:t>各ガイドライン</a:t>
            </a:r>
            <a:r>
              <a:rPr sz="750" spc="409" dirty="0">
                <a:solidFill>
                  <a:srgbClr val="231F20"/>
                </a:solidFill>
                <a:latin typeface="BIZ UDPゴシック"/>
                <a:cs typeface="BIZ UDPゴシック"/>
              </a:rPr>
              <a:t>（</a:t>
            </a:r>
            <a:r>
              <a:rPr sz="750" spc="15" dirty="0">
                <a:solidFill>
                  <a:srgbClr val="231F20"/>
                </a:solidFill>
                <a:latin typeface="BIZ UDPゴシック"/>
                <a:cs typeface="BIZ UDPゴシック"/>
              </a:rPr>
              <a:t>急性冠症候群ガイドライン </a:t>
            </a:r>
            <a:r>
              <a:rPr sz="800" spc="30" dirty="0">
                <a:solidFill>
                  <a:srgbClr val="231F20"/>
                </a:solidFill>
                <a:latin typeface="Arial"/>
                <a:cs typeface="Arial"/>
              </a:rPr>
              <a:t>2</a:t>
            </a:r>
            <a:r>
              <a:rPr sz="800" spc="35" dirty="0">
                <a:solidFill>
                  <a:srgbClr val="231F20"/>
                </a:solidFill>
                <a:latin typeface="Arial"/>
                <a:cs typeface="Arial"/>
              </a:rPr>
              <a:t>0</a:t>
            </a:r>
            <a:r>
              <a:rPr sz="800" spc="30" dirty="0">
                <a:solidFill>
                  <a:srgbClr val="231F20"/>
                </a:solidFill>
                <a:latin typeface="Arial"/>
                <a:cs typeface="Arial"/>
              </a:rPr>
              <a:t>1</a:t>
            </a:r>
            <a:r>
              <a:rPr sz="800" spc="35" dirty="0">
                <a:solidFill>
                  <a:srgbClr val="231F20"/>
                </a:solidFill>
                <a:latin typeface="Arial"/>
                <a:cs typeface="Arial"/>
              </a:rPr>
              <a:t>8</a:t>
            </a:r>
            <a:r>
              <a:rPr sz="750" spc="15" dirty="0">
                <a:solidFill>
                  <a:srgbClr val="231F20"/>
                </a:solidFill>
                <a:latin typeface="BIZ UDPゴシック"/>
                <a:cs typeface="BIZ UDPゴシック"/>
              </a:rPr>
              <a:t>年改訂版、</a:t>
            </a:r>
            <a:r>
              <a:rPr sz="800" spc="35" dirty="0">
                <a:solidFill>
                  <a:srgbClr val="231F20"/>
                </a:solidFill>
                <a:latin typeface="Arial"/>
                <a:cs typeface="Arial"/>
              </a:rPr>
              <a:t>2</a:t>
            </a:r>
            <a:r>
              <a:rPr sz="800" spc="30" dirty="0">
                <a:solidFill>
                  <a:srgbClr val="231F20"/>
                </a:solidFill>
                <a:latin typeface="Arial"/>
                <a:cs typeface="Arial"/>
              </a:rPr>
              <a:t>0</a:t>
            </a:r>
            <a:r>
              <a:rPr sz="800" spc="35" dirty="0">
                <a:solidFill>
                  <a:srgbClr val="231F20"/>
                </a:solidFill>
                <a:latin typeface="Arial"/>
                <a:cs typeface="Arial"/>
              </a:rPr>
              <a:t>22</a:t>
            </a:r>
            <a:r>
              <a:rPr sz="750" spc="35" dirty="0">
                <a:solidFill>
                  <a:srgbClr val="231F20"/>
                </a:solidFill>
                <a:latin typeface="BIZ UDPゴシック"/>
                <a:cs typeface="BIZ UDPゴシック"/>
              </a:rPr>
              <a:t>年</a:t>
            </a:r>
            <a:r>
              <a:rPr sz="800" spc="35" dirty="0">
                <a:solidFill>
                  <a:srgbClr val="231F20"/>
                </a:solidFill>
                <a:latin typeface="Arial"/>
                <a:cs typeface="Arial"/>
              </a:rPr>
              <a:t>JCS</a:t>
            </a:r>
            <a:r>
              <a:rPr sz="750" spc="5" dirty="0">
                <a:solidFill>
                  <a:srgbClr val="231F20"/>
                </a:solidFill>
                <a:latin typeface="BIZ UDPゴシック"/>
                <a:cs typeface="BIZ UDPゴシック"/>
              </a:rPr>
              <a:t>ガイドライン フォーカスアップ</a:t>
            </a:r>
            <a:r>
              <a:rPr sz="750" spc="10" dirty="0">
                <a:solidFill>
                  <a:srgbClr val="231F20"/>
                </a:solidFill>
                <a:latin typeface="BIZ UDPゴシック"/>
                <a:cs typeface="BIZ UDPゴシック"/>
              </a:rPr>
              <a:t>デート版 安定冠動脈疾患の診断と治療</a:t>
            </a:r>
            <a:r>
              <a:rPr sz="800" spc="35" dirty="0">
                <a:solidFill>
                  <a:srgbClr val="231F20"/>
                </a:solidFill>
                <a:latin typeface="Arial"/>
                <a:cs typeface="Arial"/>
              </a:rPr>
              <a:t>,</a:t>
            </a:r>
            <a:r>
              <a:rPr sz="750" spc="20" dirty="0">
                <a:solidFill>
                  <a:srgbClr val="231F20"/>
                </a:solidFill>
                <a:latin typeface="BIZ UDPゴシック"/>
                <a:cs typeface="BIZ UDPゴシック"/>
              </a:rPr>
              <a:t>動脈硬化性疾患予防ガイドライン</a:t>
            </a:r>
            <a:r>
              <a:rPr sz="800" spc="35" dirty="0">
                <a:solidFill>
                  <a:srgbClr val="231F20"/>
                </a:solidFill>
                <a:latin typeface="Arial"/>
                <a:cs typeface="Arial"/>
              </a:rPr>
              <a:t>2022</a:t>
            </a:r>
            <a:r>
              <a:rPr sz="750" spc="35" dirty="0">
                <a:solidFill>
                  <a:srgbClr val="231F20"/>
                </a:solidFill>
                <a:latin typeface="BIZ UDPゴシック"/>
                <a:cs typeface="BIZ UDPゴシック"/>
              </a:rPr>
              <a:t>年版</a:t>
            </a:r>
            <a:r>
              <a:rPr sz="750" spc="25" dirty="0">
                <a:solidFill>
                  <a:srgbClr val="231F20"/>
                </a:solidFill>
                <a:latin typeface="BIZ UDPゴシック"/>
                <a:cs typeface="BIZ UDPゴシック"/>
              </a:rPr>
              <a:t>）を参照いただき、</a:t>
            </a:r>
            <a:r>
              <a:rPr sz="750" spc="-10" dirty="0">
                <a:solidFill>
                  <a:srgbClr val="231F20"/>
                </a:solidFill>
                <a:latin typeface="BIZ UDPゴシック"/>
                <a:cs typeface="BIZ UDPゴシック"/>
              </a:rPr>
              <a:t>必要症例には投与をご検討ください。近年、本邦では</a:t>
            </a:r>
            <a:r>
              <a:rPr sz="800" spc="40" dirty="0">
                <a:solidFill>
                  <a:srgbClr val="231F20"/>
                </a:solidFill>
                <a:latin typeface="Arial"/>
                <a:cs typeface="Arial"/>
              </a:rPr>
              <a:t>E</a:t>
            </a:r>
            <a:r>
              <a:rPr sz="800" spc="-20" dirty="0">
                <a:solidFill>
                  <a:srgbClr val="231F20"/>
                </a:solidFill>
                <a:latin typeface="Arial"/>
                <a:cs typeface="Arial"/>
              </a:rPr>
              <a:t>P</a:t>
            </a:r>
            <a:r>
              <a:rPr sz="800" spc="40" dirty="0">
                <a:solidFill>
                  <a:srgbClr val="231F20"/>
                </a:solidFill>
                <a:latin typeface="Arial"/>
                <a:cs typeface="Arial"/>
              </a:rPr>
              <a:t>A/</a:t>
            </a:r>
            <a:r>
              <a:rPr sz="800" spc="40" dirty="0" err="1">
                <a:solidFill>
                  <a:srgbClr val="231F20"/>
                </a:solidFill>
                <a:latin typeface="Arial"/>
                <a:cs typeface="Arial"/>
              </a:rPr>
              <a:t>AA</a:t>
            </a:r>
            <a:r>
              <a:rPr sz="750" spc="5" dirty="0" err="1">
                <a:solidFill>
                  <a:srgbClr val="231F20"/>
                </a:solidFill>
                <a:latin typeface="BIZ UDPゴシック"/>
                <a:cs typeface="BIZ UDPゴシック"/>
              </a:rPr>
              <a:t>比が低下していることにも注意が必要で</a:t>
            </a:r>
            <a:r>
              <a:rPr sz="750" spc="-10" dirty="0" err="1">
                <a:solidFill>
                  <a:srgbClr val="231F20"/>
                </a:solidFill>
                <a:latin typeface="BIZ UDPゴシック"/>
                <a:cs typeface="BIZ UDPゴシック"/>
              </a:rPr>
              <a:t>あり、急性冠症候群の発症と関連があるという報告もあります</a:t>
            </a:r>
            <a:r>
              <a:rPr sz="750" spc="-10" dirty="0">
                <a:solidFill>
                  <a:srgbClr val="231F20"/>
                </a:solidFill>
                <a:latin typeface="BIZ UDPゴシック"/>
                <a:cs typeface="BIZ UDPゴシック"/>
              </a:rPr>
              <a:t>。</a:t>
            </a:r>
            <a:endParaRPr lang="en-US" sz="750" spc="-10" dirty="0">
              <a:solidFill>
                <a:srgbClr val="231F20"/>
              </a:solidFill>
              <a:latin typeface="BIZ UDPゴシック"/>
              <a:cs typeface="BIZ UDPゴシック"/>
            </a:endParaRPr>
          </a:p>
        </p:txBody>
      </p:sp>
      <p:sp>
        <p:nvSpPr>
          <p:cNvPr id="51" name="object 51"/>
          <p:cNvSpPr txBox="1"/>
          <p:nvPr/>
        </p:nvSpPr>
        <p:spPr>
          <a:xfrm>
            <a:off x="5855308" y="4104314"/>
            <a:ext cx="1955164" cy="147320"/>
          </a:xfrm>
          <a:prstGeom prst="rect">
            <a:avLst/>
          </a:prstGeom>
        </p:spPr>
        <p:txBody>
          <a:bodyPr vert="horz" wrap="square" lIns="0" tIns="12700" rIns="0" bIns="0" rtlCol="0">
            <a:spAutoFit/>
          </a:bodyPr>
          <a:lstStyle/>
          <a:p>
            <a:pPr marL="12700">
              <a:lnSpc>
                <a:spcPct val="100000"/>
              </a:lnSpc>
              <a:spcBef>
                <a:spcPts val="100"/>
              </a:spcBef>
            </a:pPr>
            <a:r>
              <a:rPr sz="800" b="1" spc="-65" dirty="0">
                <a:solidFill>
                  <a:srgbClr val="144E8C"/>
                </a:solidFill>
                <a:latin typeface="Microsoft JhengHei"/>
                <a:cs typeface="Microsoft JhengHei"/>
              </a:rPr>
              <a:t>高齢者でも積極的な投薬が必要でしょうか？</a:t>
            </a:r>
            <a:endParaRPr sz="800" dirty="0">
              <a:latin typeface="Microsoft JhengHei"/>
              <a:cs typeface="Microsoft JhengHei"/>
            </a:endParaRPr>
          </a:p>
        </p:txBody>
      </p:sp>
      <p:sp>
        <p:nvSpPr>
          <p:cNvPr id="52" name="object 52"/>
          <p:cNvSpPr txBox="1"/>
          <p:nvPr/>
        </p:nvSpPr>
        <p:spPr>
          <a:xfrm>
            <a:off x="5687986" y="4251312"/>
            <a:ext cx="4626610" cy="321310"/>
          </a:xfrm>
          <a:prstGeom prst="rect">
            <a:avLst/>
          </a:prstGeom>
          <a:solidFill>
            <a:srgbClr val="E7DFEF"/>
          </a:solidFill>
        </p:spPr>
        <p:txBody>
          <a:bodyPr vert="horz" wrap="square" lIns="0" tIns="1270" rIns="0" bIns="0" rtlCol="0">
            <a:spAutoFit/>
          </a:bodyPr>
          <a:lstStyle/>
          <a:p>
            <a:pPr marL="179705" marR="250825" indent="-635">
              <a:lnSpc>
                <a:spcPts val="1000"/>
              </a:lnSpc>
              <a:spcBef>
                <a:spcPts val="10"/>
              </a:spcBef>
            </a:pPr>
            <a:r>
              <a:rPr sz="750" spc="35" dirty="0">
                <a:solidFill>
                  <a:srgbClr val="231F20"/>
                </a:solidFill>
                <a:latin typeface="BIZ UDPゴシック"/>
                <a:cs typeface="BIZ UDPゴシック"/>
              </a:rPr>
              <a:t>再</a:t>
            </a:r>
            <a:r>
              <a:rPr sz="800" spc="35" dirty="0">
                <a:solidFill>
                  <a:srgbClr val="231F20"/>
                </a:solidFill>
                <a:latin typeface="Arial"/>
                <a:cs typeface="Arial"/>
              </a:rPr>
              <a:t>PCI</a:t>
            </a:r>
            <a:r>
              <a:rPr sz="750" spc="-20" dirty="0">
                <a:solidFill>
                  <a:srgbClr val="231F20"/>
                </a:solidFill>
                <a:latin typeface="BIZ UDPゴシック"/>
                <a:cs typeface="BIZ UDPゴシック"/>
              </a:rPr>
              <a:t>などの侵襲的治療を避ける目的で、有害事象がなければパスに沿った対応をお願いします。</a:t>
            </a:r>
            <a:r>
              <a:rPr sz="750" spc="35" dirty="0">
                <a:solidFill>
                  <a:srgbClr val="231F20"/>
                </a:solidFill>
                <a:latin typeface="BIZ UDPゴシック"/>
                <a:cs typeface="BIZ UDPゴシック"/>
              </a:rPr>
              <a:t>低</a:t>
            </a:r>
            <a:r>
              <a:rPr sz="800" spc="35" dirty="0">
                <a:solidFill>
                  <a:srgbClr val="231F20"/>
                </a:solidFill>
                <a:latin typeface="Arial"/>
                <a:cs typeface="Arial"/>
              </a:rPr>
              <a:t>AD</a:t>
            </a:r>
            <a:r>
              <a:rPr sz="800" spc="15" dirty="0">
                <a:solidFill>
                  <a:srgbClr val="231F20"/>
                </a:solidFill>
                <a:latin typeface="Arial"/>
                <a:cs typeface="Arial"/>
              </a:rPr>
              <a:t>L</a:t>
            </a:r>
            <a:r>
              <a:rPr sz="750" spc="-10" dirty="0">
                <a:solidFill>
                  <a:srgbClr val="231F20"/>
                </a:solidFill>
                <a:latin typeface="BIZ UDPゴシック"/>
                <a:cs typeface="BIZ UDPゴシック"/>
              </a:rPr>
              <a:t>や認知症がある場合、併存疾患のため予後不良である場合などは適宜ご判断ください。</a:t>
            </a:r>
            <a:endParaRPr sz="750">
              <a:latin typeface="BIZ UDPゴシック"/>
              <a:cs typeface="BIZ UDPゴシック"/>
            </a:endParaRPr>
          </a:p>
        </p:txBody>
      </p:sp>
      <p:sp>
        <p:nvSpPr>
          <p:cNvPr id="53" name="object 53"/>
          <p:cNvSpPr txBox="1"/>
          <p:nvPr/>
        </p:nvSpPr>
        <p:spPr>
          <a:xfrm>
            <a:off x="5853647" y="4616131"/>
            <a:ext cx="4388485" cy="547370"/>
          </a:xfrm>
          <a:prstGeom prst="rect">
            <a:avLst/>
          </a:prstGeom>
        </p:spPr>
        <p:txBody>
          <a:bodyPr vert="horz" wrap="square" lIns="0" tIns="25400" rIns="0" bIns="0" rtlCol="0">
            <a:spAutoFit/>
          </a:bodyPr>
          <a:lstStyle/>
          <a:p>
            <a:pPr marL="13970">
              <a:lnSpc>
                <a:spcPct val="100000"/>
              </a:lnSpc>
              <a:spcBef>
                <a:spcPts val="200"/>
              </a:spcBef>
            </a:pPr>
            <a:r>
              <a:rPr sz="800" b="1" spc="-60" dirty="0">
                <a:solidFill>
                  <a:srgbClr val="144E8C"/>
                </a:solidFill>
                <a:latin typeface="Microsoft JhengHei"/>
                <a:cs typeface="Microsoft JhengHei"/>
              </a:rPr>
              <a:t>急性心筋梗塞の再発はどのような機序で発生するのでしょうか？</a:t>
            </a:r>
            <a:endParaRPr sz="800">
              <a:latin typeface="Microsoft JhengHei"/>
              <a:cs typeface="Microsoft JhengHei"/>
            </a:endParaRPr>
          </a:p>
          <a:p>
            <a:pPr marL="12700" marR="5080" indent="1270" algn="just">
              <a:lnSpc>
                <a:spcPct val="106000"/>
              </a:lnSpc>
              <a:spcBef>
                <a:spcPts val="50"/>
              </a:spcBef>
            </a:pPr>
            <a:r>
              <a:rPr sz="800" spc="35" dirty="0">
                <a:solidFill>
                  <a:srgbClr val="231F20"/>
                </a:solidFill>
                <a:latin typeface="Arial"/>
                <a:cs typeface="Arial"/>
              </a:rPr>
              <a:t>PCI</a:t>
            </a:r>
            <a:r>
              <a:rPr sz="750" spc="-25" dirty="0">
                <a:solidFill>
                  <a:srgbClr val="231F20"/>
                </a:solidFill>
                <a:latin typeface="BIZ UDPゴシック"/>
                <a:cs typeface="BIZ UDPゴシック"/>
              </a:rPr>
              <a:t>を実施した責任病変だけでなく、非責任病変の残存プラークも原因とされています。</a:t>
            </a:r>
            <a:r>
              <a:rPr sz="800" spc="40" dirty="0">
                <a:solidFill>
                  <a:srgbClr val="231F20"/>
                </a:solidFill>
                <a:latin typeface="Arial"/>
                <a:cs typeface="Arial"/>
              </a:rPr>
              <a:t>LDL-</a:t>
            </a:r>
            <a:r>
              <a:rPr sz="800" spc="45" dirty="0">
                <a:solidFill>
                  <a:srgbClr val="231F20"/>
                </a:solidFill>
                <a:latin typeface="Arial"/>
                <a:cs typeface="Arial"/>
              </a:rPr>
              <a:t>C</a:t>
            </a:r>
            <a:r>
              <a:rPr sz="750" spc="10" dirty="0">
                <a:solidFill>
                  <a:srgbClr val="231F20"/>
                </a:solidFill>
                <a:latin typeface="BIZ UDPゴシック"/>
                <a:cs typeface="BIZ UDPゴシック"/>
              </a:rPr>
              <a:t>値ある</a:t>
            </a:r>
            <a:r>
              <a:rPr sz="750" spc="35" dirty="0">
                <a:solidFill>
                  <a:srgbClr val="231F20"/>
                </a:solidFill>
                <a:latin typeface="BIZ UDPゴシック"/>
                <a:cs typeface="BIZ UDPゴシック"/>
              </a:rPr>
              <a:t>いは</a:t>
            </a:r>
            <a:r>
              <a:rPr sz="800" spc="50" dirty="0">
                <a:solidFill>
                  <a:srgbClr val="231F20"/>
                </a:solidFill>
                <a:latin typeface="Arial"/>
                <a:cs typeface="Arial"/>
              </a:rPr>
              <a:t>LDL-C/HDL-</a:t>
            </a:r>
            <a:r>
              <a:rPr sz="800" spc="55" dirty="0">
                <a:solidFill>
                  <a:srgbClr val="231F20"/>
                </a:solidFill>
                <a:latin typeface="Arial"/>
                <a:cs typeface="Arial"/>
              </a:rPr>
              <a:t>C</a:t>
            </a:r>
            <a:r>
              <a:rPr sz="750" spc="-5" dirty="0">
                <a:solidFill>
                  <a:srgbClr val="231F20"/>
                </a:solidFill>
                <a:latin typeface="BIZ UDPゴシック"/>
                <a:cs typeface="BIZ UDPゴシック"/>
              </a:rPr>
              <a:t>比が低いほど、冠動脈プラークの退縮や安定化が得られる報告もあり、積極的な</a:t>
            </a:r>
            <a:r>
              <a:rPr sz="750" spc="20" dirty="0">
                <a:solidFill>
                  <a:srgbClr val="231F20"/>
                </a:solidFill>
                <a:latin typeface="BIZ UDPゴシック"/>
                <a:cs typeface="BIZ UDPゴシック"/>
              </a:rPr>
              <a:t>脂質低下療法が重要と考えます。</a:t>
            </a:r>
            <a:endParaRPr sz="750">
              <a:latin typeface="BIZ UDPゴシック"/>
              <a:cs typeface="BIZ UDPゴシック"/>
            </a:endParaRPr>
          </a:p>
        </p:txBody>
      </p:sp>
      <p:sp>
        <p:nvSpPr>
          <p:cNvPr id="54" name="object 54"/>
          <p:cNvSpPr txBox="1"/>
          <p:nvPr/>
        </p:nvSpPr>
        <p:spPr>
          <a:xfrm>
            <a:off x="5855308" y="5273192"/>
            <a:ext cx="2343150" cy="147320"/>
          </a:xfrm>
          <a:prstGeom prst="rect">
            <a:avLst/>
          </a:prstGeom>
        </p:spPr>
        <p:txBody>
          <a:bodyPr vert="horz" wrap="square" lIns="0" tIns="12700" rIns="0" bIns="0" rtlCol="0">
            <a:spAutoFit/>
          </a:bodyPr>
          <a:lstStyle/>
          <a:p>
            <a:pPr marL="12700">
              <a:lnSpc>
                <a:spcPct val="100000"/>
              </a:lnSpc>
              <a:spcBef>
                <a:spcPts val="100"/>
              </a:spcBef>
            </a:pPr>
            <a:r>
              <a:rPr sz="800" b="1" spc="-50" dirty="0">
                <a:solidFill>
                  <a:srgbClr val="144E8C"/>
                </a:solidFill>
                <a:latin typeface="Microsoft JhengHei"/>
                <a:cs typeface="Microsoft JhengHei"/>
              </a:rPr>
              <a:t>若年者でも心筋梗塞を発症することはありますか？</a:t>
            </a:r>
            <a:endParaRPr sz="800" dirty="0">
              <a:latin typeface="Microsoft JhengHei"/>
              <a:cs typeface="Microsoft JhengHei"/>
            </a:endParaRPr>
          </a:p>
        </p:txBody>
      </p:sp>
      <p:sp>
        <p:nvSpPr>
          <p:cNvPr id="55" name="object 55"/>
          <p:cNvSpPr txBox="1"/>
          <p:nvPr/>
        </p:nvSpPr>
        <p:spPr>
          <a:xfrm>
            <a:off x="5687986" y="5397959"/>
            <a:ext cx="4626610" cy="536575"/>
          </a:xfrm>
          <a:prstGeom prst="rect">
            <a:avLst/>
          </a:prstGeom>
        </p:spPr>
        <p:txBody>
          <a:bodyPr vert="horz" wrap="square" lIns="0" tIns="11430" rIns="0" bIns="0" rtlCol="0">
            <a:spAutoFit/>
          </a:bodyPr>
          <a:lstStyle/>
          <a:p>
            <a:pPr marL="173990" marR="29845" indent="5080" algn="just">
              <a:lnSpc>
                <a:spcPct val="110000"/>
              </a:lnSpc>
              <a:spcBef>
                <a:spcPts val="90"/>
              </a:spcBef>
            </a:pPr>
            <a:r>
              <a:rPr sz="800" spc="15" dirty="0">
                <a:solidFill>
                  <a:srgbClr val="231F20"/>
                </a:solidFill>
                <a:latin typeface="Arial"/>
                <a:cs typeface="Arial"/>
              </a:rPr>
              <a:t>59</a:t>
            </a:r>
            <a:r>
              <a:rPr sz="750" spc="-20" dirty="0">
                <a:solidFill>
                  <a:srgbClr val="231F20"/>
                </a:solidFill>
                <a:latin typeface="BIZ UDPゴシック"/>
                <a:cs typeface="BIZ UDPゴシック"/>
              </a:rPr>
              <a:t>歳以下の若年群では、男女ともに</a:t>
            </a:r>
            <a:r>
              <a:rPr sz="800" spc="15" dirty="0">
                <a:solidFill>
                  <a:srgbClr val="231F20"/>
                </a:solidFill>
                <a:latin typeface="Arial"/>
                <a:cs typeface="Arial"/>
              </a:rPr>
              <a:t>30</a:t>
            </a:r>
            <a:r>
              <a:rPr sz="750" spc="-30" dirty="0">
                <a:solidFill>
                  <a:srgbClr val="231F20"/>
                </a:solidFill>
                <a:latin typeface="BIZ UDPゴシック"/>
                <a:cs typeface="BIZ UDPゴシック"/>
              </a:rPr>
              <a:t>年間一貫して発症率が増加し続けていることが報告されています。</a:t>
            </a:r>
            <a:r>
              <a:rPr sz="750" spc="5" dirty="0">
                <a:solidFill>
                  <a:srgbClr val="231F20"/>
                </a:solidFill>
                <a:latin typeface="BIZ UDPゴシック"/>
                <a:cs typeface="BIZ UDPゴシック"/>
              </a:rPr>
              <a:t>若年発症の背景として、食生活やライフスタイルの欧米化に伴い脂質異常症の罹患率が本邦で増加傾</a:t>
            </a:r>
            <a:r>
              <a:rPr sz="750" spc="-10" dirty="0">
                <a:solidFill>
                  <a:srgbClr val="231F20"/>
                </a:solidFill>
                <a:latin typeface="BIZ UDPゴシック"/>
                <a:cs typeface="BIZ UDPゴシック"/>
              </a:rPr>
              <a:t>向にあることや、急性心筋梗塞発症者では喫煙率が高いことなどが関与していると考えられています。よって、若年からの生活習慣の是正が推奨されます。</a:t>
            </a:r>
            <a:endParaRPr sz="750" dirty="0">
              <a:latin typeface="BIZ UDPゴシック"/>
              <a:cs typeface="BIZ UDPゴシック"/>
            </a:endParaRPr>
          </a:p>
        </p:txBody>
      </p:sp>
      <p:sp>
        <p:nvSpPr>
          <p:cNvPr id="56" name="object 56"/>
          <p:cNvSpPr txBox="1"/>
          <p:nvPr/>
        </p:nvSpPr>
        <p:spPr>
          <a:xfrm>
            <a:off x="5853719" y="6011805"/>
            <a:ext cx="4431030" cy="572135"/>
          </a:xfrm>
          <a:prstGeom prst="rect">
            <a:avLst/>
          </a:prstGeom>
        </p:spPr>
        <p:txBody>
          <a:bodyPr vert="horz" wrap="square" lIns="0" tIns="37465" rIns="0" bIns="0" rtlCol="0">
            <a:spAutoFit/>
          </a:bodyPr>
          <a:lstStyle/>
          <a:p>
            <a:pPr marL="13970">
              <a:lnSpc>
                <a:spcPct val="100000"/>
              </a:lnSpc>
              <a:spcBef>
                <a:spcPts val="295"/>
              </a:spcBef>
            </a:pPr>
            <a:r>
              <a:rPr sz="800" b="1" spc="-60" dirty="0">
                <a:solidFill>
                  <a:srgbClr val="144E8C"/>
                </a:solidFill>
                <a:latin typeface="Microsoft JhengHei"/>
                <a:cs typeface="Microsoft JhengHei"/>
              </a:rPr>
              <a:t>心筋梗塞の発症に喫煙による影響はありますか？</a:t>
            </a:r>
            <a:endParaRPr sz="800">
              <a:latin typeface="Microsoft JhengHei"/>
              <a:cs typeface="Microsoft JhengHei"/>
            </a:endParaRPr>
          </a:p>
          <a:p>
            <a:pPr marL="12700" marR="5080" indent="1270">
              <a:lnSpc>
                <a:spcPct val="106000"/>
              </a:lnSpc>
              <a:spcBef>
                <a:spcPts val="155"/>
              </a:spcBef>
            </a:pPr>
            <a:r>
              <a:rPr sz="750" spc="15" dirty="0">
                <a:solidFill>
                  <a:srgbClr val="231F20"/>
                </a:solidFill>
                <a:latin typeface="BIZ UDPゴシック"/>
                <a:cs typeface="BIZ UDPゴシック"/>
              </a:rPr>
              <a:t>喫煙は動脈硬化性疾患の主要な危険因子の</a:t>
            </a:r>
            <a:r>
              <a:rPr sz="800" spc="5" dirty="0">
                <a:solidFill>
                  <a:srgbClr val="231F20"/>
                </a:solidFill>
                <a:latin typeface="Arial"/>
                <a:cs typeface="Arial"/>
              </a:rPr>
              <a:t>1</a:t>
            </a:r>
            <a:r>
              <a:rPr sz="750" spc="-25" dirty="0">
                <a:solidFill>
                  <a:srgbClr val="231F20"/>
                </a:solidFill>
                <a:latin typeface="BIZ UDPゴシック"/>
                <a:cs typeface="BIZ UDPゴシック"/>
              </a:rPr>
              <a:t>つであり、心血管疾患の再発率を高めることが報告されています。また、喫煙により</a:t>
            </a:r>
            <a:r>
              <a:rPr sz="800" spc="20" dirty="0">
                <a:solidFill>
                  <a:srgbClr val="231F20"/>
                </a:solidFill>
                <a:latin typeface="Arial"/>
                <a:cs typeface="Arial"/>
              </a:rPr>
              <a:t>HDL-C</a:t>
            </a:r>
            <a:r>
              <a:rPr sz="750" spc="-20" dirty="0">
                <a:solidFill>
                  <a:srgbClr val="231F20"/>
                </a:solidFill>
                <a:latin typeface="BIZ UDPゴシック"/>
                <a:cs typeface="BIZ UDPゴシック"/>
              </a:rPr>
              <a:t>が低下し、禁煙することで</a:t>
            </a:r>
            <a:r>
              <a:rPr sz="800" spc="20" dirty="0">
                <a:solidFill>
                  <a:srgbClr val="231F20"/>
                </a:solidFill>
                <a:latin typeface="Arial"/>
                <a:cs typeface="Arial"/>
              </a:rPr>
              <a:t>HDL-C</a:t>
            </a:r>
            <a:r>
              <a:rPr sz="750" spc="-10" dirty="0">
                <a:solidFill>
                  <a:srgbClr val="231F20"/>
                </a:solidFill>
                <a:latin typeface="BIZ UDPゴシック"/>
                <a:cs typeface="BIZ UDPゴシック"/>
              </a:rPr>
              <a:t>が上昇することが認められているため、</a:t>
            </a:r>
            <a:r>
              <a:rPr sz="750" spc="-20" dirty="0">
                <a:solidFill>
                  <a:srgbClr val="231F20"/>
                </a:solidFill>
                <a:latin typeface="BIZ UDPゴシック"/>
                <a:cs typeface="BIZ UDPゴシック"/>
              </a:rPr>
              <a:t>喫煙歴のある方に対しては禁煙指導や支援を行うことが推奨されます。</a:t>
            </a:r>
            <a:endParaRPr sz="750">
              <a:latin typeface="BIZ UDPゴシック"/>
              <a:cs typeface="BIZ UDPゴシック"/>
            </a:endParaRPr>
          </a:p>
        </p:txBody>
      </p:sp>
      <p:sp>
        <p:nvSpPr>
          <p:cNvPr id="57" name="object 57"/>
          <p:cNvSpPr txBox="1"/>
          <p:nvPr/>
        </p:nvSpPr>
        <p:spPr>
          <a:xfrm>
            <a:off x="5855308" y="6680790"/>
            <a:ext cx="3188970" cy="147320"/>
          </a:xfrm>
          <a:prstGeom prst="rect">
            <a:avLst/>
          </a:prstGeom>
        </p:spPr>
        <p:txBody>
          <a:bodyPr vert="horz" wrap="square" lIns="0" tIns="12700" rIns="0" bIns="0" rtlCol="0">
            <a:spAutoFit/>
          </a:bodyPr>
          <a:lstStyle/>
          <a:p>
            <a:pPr marL="12700">
              <a:lnSpc>
                <a:spcPct val="100000"/>
              </a:lnSpc>
              <a:spcBef>
                <a:spcPts val="100"/>
              </a:spcBef>
            </a:pPr>
            <a:r>
              <a:rPr sz="800" b="1" spc="-95" dirty="0">
                <a:solidFill>
                  <a:srgbClr val="144E8C"/>
                </a:solidFill>
                <a:latin typeface="Microsoft JhengHei"/>
                <a:cs typeface="Microsoft JhengHei"/>
              </a:rPr>
              <a:t>心筋梗塞の発症のリスクを軽減するために取り組めることはありますか？</a:t>
            </a:r>
            <a:endParaRPr sz="800">
              <a:latin typeface="Microsoft JhengHei"/>
              <a:cs typeface="Microsoft JhengHei"/>
            </a:endParaRPr>
          </a:p>
        </p:txBody>
      </p:sp>
      <p:sp>
        <p:nvSpPr>
          <p:cNvPr id="58" name="object 58"/>
          <p:cNvSpPr txBox="1"/>
          <p:nvPr/>
        </p:nvSpPr>
        <p:spPr>
          <a:xfrm>
            <a:off x="5687986" y="6819036"/>
            <a:ext cx="4626610" cy="462915"/>
          </a:xfrm>
          <a:prstGeom prst="rect">
            <a:avLst/>
          </a:prstGeom>
          <a:solidFill>
            <a:srgbClr val="E7DFEF"/>
          </a:solidFill>
        </p:spPr>
        <p:txBody>
          <a:bodyPr vert="horz" wrap="square" lIns="0" tIns="20955" rIns="0" bIns="0" rtlCol="0">
            <a:spAutoFit/>
          </a:bodyPr>
          <a:lstStyle/>
          <a:p>
            <a:pPr marL="179070" marR="33020">
              <a:lnSpc>
                <a:spcPct val="105700"/>
              </a:lnSpc>
              <a:spcBef>
                <a:spcPts val="165"/>
              </a:spcBef>
            </a:pPr>
            <a:r>
              <a:rPr sz="750" spc="-45" dirty="0">
                <a:solidFill>
                  <a:srgbClr val="231F20"/>
                </a:solidFill>
                <a:latin typeface="BIZ UDPゴシック"/>
                <a:cs typeface="BIZ UDPゴシック"/>
              </a:rPr>
              <a:t>禁煙や健康な食事、運動などを含む生活習慣の改善の遵守は心血管リスクへの重要な予防効果があります。</a:t>
            </a:r>
            <a:r>
              <a:rPr sz="750" spc="15" dirty="0">
                <a:solidFill>
                  <a:srgbClr val="231F20"/>
                </a:solidFill>
                <a:latin typeface="BIZ UDPゴシック"/>
                <a:cs typeface="BIZ UDPゴシック"/>
              </a:rPr>
              <a:t>ガイドラインでは、運動療法として</a:t>
            </a:r>
            <a:r>
              <a:rPr sz="800" spc="45" dirty="0">
                <a:solidFill>
                  <a:srgbClr val="231F20"/>
                </a:solidFill>
                <a:latin typeface="Arial"/>
                <a:cs typeface="Arial"/>
              </a:rPr>
              <a:t>1</a:t>
            </a:r>
            <a:r>
              <a:rPr sz="750" spc="45" dirty="0">
                <a:solidFill>
                  <a:srgbClr val="231F20"/>
                </a:solidFill>
                <a:latin typeface="BIZ UDPゴシック"/>
                <a:cs typeface="BIZ UDPゴシック"/>
              </a:rPr>
              <a:t>回</a:t>
            </a:r>
            <a:r>
              <a:rPr sz="800" spc="45" dirty="0">
                <a:solidFill>
                  <a:srgbClr val="231F20"/>
                </a:solidFill>
                <a:latin typeface="Arial"/>
                <a:cs typeface="Arial"/>
              </a:rPr>
              <a:t>30</a:t>
            </a:r>
            <a:r>
              <a:rPr sz="750" spc="20" dirty="0">
                <a:solidFill>
                  <a:srgbClr val="231F20"/>
                </a:solidFill>
                <a:latin typeface="BIZ UDPゴシック"/>
                <a:cs typeface="BIZ UDPゴシック"/>
              </a:rPr>
              <a:t>分間、週</a:t>
            </a:r>
            <a:r>
              <a:rPr sz="800" spc="45" dirty="0">
                <a:solidFill>
                  <a:srgbClr val="231F20"/>
                </a:solidFill>
                <a:latin typeface="Arial"/>
                <a:cs typeface="Arial"/>
              </a:rPr>
              <a:t>3</a:t>
            </a:r>
            <a:r>
              <a:rPr sz="750" dirty="0">
                <a:solidFill>
                  <a:srgbClr val="231F20"/>
                </a:solidFill>
                <a:latin typeface="BIZ UDPゴシック"/>
                <a:cs typeface="BIZ UDPゴシック"/>
              </a:rPr>
              <a:t>回以上の有酸素運動トレーニングを行うことなどが</a:t>
            </a:r>
            <a:r>
              <a:rPr sz="750" spc="-30" dirty="0">
                <a:solidFill>
                  <a:srgbClr val="231F20"/>
                </a:solidFill>
                <a:latin typeface="BIZ UDPゴシック"/>
                <a:cs typeface="BIZ UDPゴシック"/>
              </a:rPr>
              <a:t>推奨されています。詳細な処方を行うには心肺運動負荷試験</a:t>
            </a:r>
            <a:r>
              <a:rPr sz="750" spc="55" dirty="0">
                <a:solidFill>
                  <a:srgbClr val="231F20"/>
                </a:solidFill>
                <a:latin typeface="BIZ UDPゴシック"/>
                <a:cs typeface="BIZ UDPゴシック"/>
              </a:rPr>
              <a:t>（</a:t>
            </a:r>
            <a:r>
              <a:rPr sz="800" spc="55" dirty="0">
                <a:solidFill>
                  <a:srgbClr val="231F20"/>
                </a:solidFill>
                <a:latin typeface="Arial"/>
                <a:cs typeface="Arial"/>
              </a:rPr>
              <a:t>CPX</a:t>
            </a:r>
            <a:r>
              <a:rPr sz="750" spc="55" dirty="0">
                <a:solidFill>
                  <a:srgbClr val="231F20"/>
                </a:solidFill>
                <a:latin typeface="BIZ UDPゴシック"/>
                <a:cs typeface="BIZ UDPゴシック"/>
              </a:rPr>
              <a:t>）</a:t>
            </a:r>
            <a:r>
              <a:rPr sz="750" spc="45" dirty="0">
                <a:solidFill>
                  <a:srgbClr val="231F20"/>
                </a:solidFill>
                <a:latin typeface="BIZ UDPゴシック"/>
                <a:cs typeface="BIZ UDPゴシック"/>
              </a:rPr>
              <a:t>の確認が望ましいです。</a:t>
            </a:r>
            <a:endParaRPr sz="750">
              <a:latin typeface="BIZ UDPゴシック"/>
              <a:cs typeface="BIZ UDPゴシック"/>
            </a:endParaRPr>
          </a:p>
        </p:txBody>
      </p:sp>
      <p:sp>
        <p:nvSpPr>
          <p:cNvPr id="59" name="object 59"/>
          <p:cNvSpPr txBox="1"/>
          <p:nvPr/>
        </p:nvSpPr>
        <p:spPr>
          <a:xfrm>
            <a:off x="887299" y="172826"/>
            <a:ext cx="717550" cy="330200"/>
          </a:xfrm>
          <a:prstGeom prst="rect">
            <a:avLst/>
          </a:prstGeom>
        </p:spPr>
        <p:txBody>
          <a:bodyPr vert="horz" wrap="square" lIns="0" tIns="12700" rIns="0" bIns="0" rtlCol="0">
            <a:spAutoFit/>
          </a:bodyPr>
          <a:lstStyle/>
          <a:p>
            <a:pPr marL="12700">
              <a:lnSpc>
                <a:spcPct val="100000"/>
              </a:lnSpc>
              <a:spcBef>
                <a:spcPts val="100"/>
              </a:spcBef>
            </a:pPr>
            <a:r>
              <a:rPr sz="2000" b="1" spc="305" dirty="0">
                <a:solidFill>
                  <a:srgbClr val="FFFFFF"/>
                </a:solidFill>
                <a:latin typeface="Microsoft YaHei UI"/>
                <a:cs typeface="Microsoft YaHei UI"/>
              </a:rPr>
              <a:t>FAQ </a:t>
            </a:r>
            <a:endParaRPr sz="2000">
              <a:latin typeface="Microsoft YaHei UI"/>
              <a:cs typeface="Microsoft YaHei UI"/>
            </a:endParaRPr>
          </a:p>
        </p:txBody>
      </p:sp>
      <p:sp>
        <p:nvSpPr>
          <p:cNvPr id="60" name="object 60"/>
          <p:cNvSpPr txBox="1"/>
          <p:nvPr/>
        </p:nvSpPr>
        <p:spPr>
          <a:xfrm>
            <a:off x="1689427" y="235818"/>
            <a:ext cx="3258185" cy="197490"/>
          </a:xfrm>
          <a:prstGeom prst="rect">
            <a:avLst/>
          </a:prstGeom>
        </p:spPr>
        <p:txBody>
          <a:bodyPr vert="horz" wrap="square" lIns="0" tIns="12700" rIns="0" bIns="0" rtlCol="0">
            <a:spAutoFit/>
          </a:bodyPr>
          <a:lstStyle/>
          <a:p>
            <a:pPr marL="12700">
              <a:lnSpc>
                <a:spcPct val="100000"/>
              </a:lnSpc>
              <a:spcBef>
                <a:spcPts val="100"/>
              </a:spcBef>
            </a:pPr>
            <a:r>
              <a:rPr sz="1200" b="1" spc="-5" dirty="0" err="1">
                <a:solidFill>
                  <a:srgbClr val="FFFFFF"/>
                </a:solidFill>
                <a:latin typeface="Arial" panose="020B0604020202020204" pitchFamily="34" charset="0"/>
                <a:cs typeface="Arial" panose="020B0604020202020204" pitchFamily="34" charset="0"/>
              </a:rPr>
              <a:t>よくある質問と一般的な回答を用意しました</a:t>
            </a:r>
            <a:endParaRPr sz="1200" dirty="0">
              <a:latin typeface="Arial" panose="020B0604020202020204" pitchFamily="34" charset="0"/>
              <a:cs typeface="Arial" panose="020B0604020202020204" pitchFamily="34" charset="0"/>
            </a:endParaRPr>
          </a:p>
        </p:txBody>
      </p:sp>
      <p:sp>
        <p:nvSpPr>
          <p:cNvPr id="61" name="object 61"/>
          <p:cNvSpPr txBox="1"/>
          <p:nvPr/>
        </p:nvSpPr>
        <p:spPr>
          <a:xfrm>
            <a:off x="5801331" y="221036"/>
            <a:ext cx="2026920" cy="197490"/>
          </a:xfrm>
          <a:prstGeom prst="rect">
            <a:avLst/>
          </a:prstGeom>
        </p:spPr>
        <p:txBody>
          <a:bodyPr vert="horz" wrap="square" lIns="0" tIns="12700" rIns="0" bIns="0" rtlCol="0">
            <a:spAutoFit/>
          </a:bodyPr>
          <a:lstStyle/>
          <a:p>
            <a:pPr marL="12700">
              <a:lnSpc>
                <a:spcPct val="100000"/>
              </a:lnSpc>
              <a:spcBef>
                <a:spcPts val="100"/>
              </a:spcBef>
            </a:pPr>
            <a:r>
              <a:rPr sz="1200" b="1" spc="-5" dirty="0" err="1">
                <a:solidFill>
                  <a:srgbClr val="FFFFFF"/>
                </a:solidFill>
                <a:latin typeface="Arial" panose="020B0604020202020204" pitchFamily="34" charset="0"/>
                <a:cs typeface="Arial" panose="020B0604020202020204" pitchFamily="34" charset="0"/>
              </a:rPr>
              <a:t>参考までにご確認ください</a:t>
            </a:r>
            <a:endParaRPr sz="1200" dirty="0">
              <a:latin typeface="Arial" panose="020B0604020202020204" pitchFamily="34" charset="0"/>
              <a:cs typeface="Arial" panose="020B0604020202020204" pitchFamily="34" charset="0"/>
            </a:endParaRPr>
          </a:p>
        </p:txBody>
      </p:sp>
      <p:sp>
        <p:nvSpPr>
          <p:cNvPr id="65" name="テキスト ボックス 64">
            <a:extLst>
              <a:ext uri="{FF2B5EF4-FFF2-40B4-BE49-F238E27FC236}">
                <a16:creationId xmlns:a16="http://schemas.microsoft.com/office/drawing/2014/main" id="{60EB31A5-13F3-53E5-6266-D35565F59731}"/>
              </a:ext>
            </a:extLst>
          </p:cNvPr>
          <p:cNvSpPr txBox="1"/>
          <p:nvPr/>
        </p:nvSpPr>
        <p:spPr>
          <a:xfrm>
            <a:off x="66779" y="6995427"/>
            <a:ext cx="5327514" cy="204030"/>
          </a:xfrm>
          <a:prstGeom prst="rect">
            <a:avLst/>
          </a:prstGeom>
          <a:noFill/>
        </p:spPr>
        <p:txBody>
          <a:bodyPr wrap="square">
            <a:spAutoFit/>
          </a:bodyPr>
          <a:lstStyle/>
          <a:p>
            <a:pPr marL="12700" marR="5080" indent="2540">
              <a:lnSpc>
                <a:spcPct val="105400"/>
              </a:lnSpc>
              <a:spcBef>
                <a:spcPts val="35"/>
              </a:spcBef>
            </a:pPr>
            <a:r>
              <a:rPr lang="ja-JP" altLang="en-US" sz="800" spc="-10" dirty="0">
                <a:solidFill>
                  <a:srgbClr val="231F20"/>
                </a:solidFill>
                <a:latin typeface="BIZ UDPゴシック"/>
                <a:cs typeface="BIZ UDPゴシック"/>
              </a:rPr>
              <a:t>注）ベムベド酸など新たな脂質異常症治療薬も登場してきました。最新ガイドラインなども参照ください。</a:t>
            </a:r>
            <a:endParaRPr lang="ja-JP" altLang="en-US" sz="800" dirty="0">
              <a:latin typeface="BIZ UDPゴシック"/>
              <a:cs typeface="BIZ UDPゴシック"/>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42005" y="842398"/>
            <a:ext cx="4626610" cy="612140"/>
          </a:xfrm>
          <a:custGeom>
            <a:avLst/>
            <a:gdLst/>
            <a:ahLst/>
            <a:cxnLst/>
            <a:rect l="l" t="t" r="r" b="b"/>
            <a:pathLst>
              <a:path w="4626610" h="612140">
                <a:moveTo>
                  <a:pt x="4319993" y="0"/>
                </a:moveTo>
                <a:lnTo>
                  <a:pt x="305993" y="0"/>
                </a:lnTo>
                <a:lnTo>
                  <a:pt x="256359" y="4004"/>
                </a:lnTo>
                <a:lnTo>
                  <a:pt x="209274" y="15599"/>
                </a:lnTo>
                <a:lnTo>
                  <a:pt x="165370" y="34153"/>
                </a:lnTo>
                <a:lnTo>
                  <a:pt x="125276" y="59038"/>
                </a:lnTo>
                <a:lnTo>
                  <a:pt x="89622" y="89622"/>
                </a:lnTo>
                <a:lnTo>
                  <a:pt x="59038" y="125276"/>
                </a:lnTo>
                <a:lnTo>
                  <a:pt x="34153" y="165370"/>
                </a:lnTo>
                <a:lnTo>
                  <a:pt x="15599" y="209274"/>
                </a:lnTo>
                <a:lnTo>
                  <a:pt x="4004" y="256359"/>
                </a:lnTo>
                <a:lnTo>
                  <a:pt x="0" y="305993"/>
                </a:lnTo>
                <a:lnTo>
                  <a:pt x="4004" y="355641"/>
                </a:lnTo>
                <a:lnTo>
                  <a:pt x="15599" y="402725"/>
                </a:lnTo>
                <a:lnTo>
                  <a:pt x="34153" y="446629"/>
                </a:lnTo>
                <a:lnTo>
                  <a:pt x="59038" y="486723"/>
                </a:lnTo>
                <a:lnTo>
                  <a:pt x="89622" y="522377"/>
                </a:lnTo>
                <a:lnTo>
                  <a:pt x="125276" y="552962"/>
                </a:lnTo>
                <a:lnTo>
                  <a:pt x="165370" y="577846"/>
                </a:lnTo>
                <a:lnTo>
                  <a:pt x="209274" y="596400"/>
                </a:lnTo>
                <a:lnTo>
                  <a:pt x="256359" y="607995"/>
                </a:lnTo>
                <a:lnTo>
                  <a:pt x="305993" y="612000"/>
                </a:lnTo>
                <a:lnTo>
                  <a:pt x="4319993" y="612000"/>
                </a:lnTo>
                <a:lnTo>
                  <a:pt x="4369628" y="607995"/>
                </a:lnTo>
                <a:lnTo>
                  <a:pt x="4416714" y="596400"/>
                </a:lnTo>
                <a:lnTo>
                  <a:pt x="4460619" y="577846"/>
                </a:lnTo>
                <a:lnTo>
                  <a:pt x="4500715" y="552962"/>
                </a:lnTo>
                <a:lnTo>
                  <a:pt x="4536371" y="522377"/>
                </a:lnTo>
                <a:lnTo>
                  <a:pt x="4566957" y="486723"/>
                </a:lnTo>
                <a:lnTo>
                  <a:pt x="4591843" y="446629"/>
                </a:lnTo>
                <a:lnTo>
                  <a:pt x="4610399" y="402725"/>
                </a:lnTo>
                <a:lnTo>
                  <a:pt x="4621995" y="355641"/>
                </a:lnTo>
                <a:lnTo>
                  <a:pt x="4626000" y="306006"/>
                </a:lnTo>
                <a:lnTo>
                  <a:pt x="4621995" y="256359"/>
                </a:lnTo>
                <a:lnTo>
                  <a:pt x="4610399" y="209274"/>
                </a:lnTo>
                <a:lnTo>
                  <a:pt x="4591843" y="165370"/>
                </a:lnTo>
                <a:lnTo>
                  <a:pt x="4566957" y="125276"/>
                </a:lnTo>
                <a:lnTo>
                  <a:pt x="4536371" y="89622"/>
                </a:lnTo>
                <a:lnTo>
                  <a:pt x="4500715" y="59038"/>
                </a:lnTo>
                <a:lnTo>
                  <a:pt x="4460619" y="34153"/>
                </a:lnTo>
                <a:lnTo>
                  <a:pt x="4416714" y="15599"/>
                </a:lnTo>
                <a:lnTo>
                  <a:pt x="4369628" y="4004"/>
                </a:lnTo>
                <a:lnTo>
                  <a:pt x="4319993" y="0"/>
                </a:lnTo>
                <a:close/>
              </a:path>
            </a:pathLst>
          </a:custGeom>
          <a:solidFill>
            <a:srgbClr val="E0D5EA"/>
          </a:solidFill>
        </p:spPr>
        <p:txBody>
          <a:bodyPr wrap="square" lIns="0" tIns="0" rIns="0" bIns="0" rtlCol="0"/>
          <a:lstStyle/>
          <a:p>
            <a:endParaRPr/>
          </a:p>
        </p:txBody>
      </p:sp>
      <p:sp>
        <p:nvSpPr>
          <p:cNvPr id="3" name="object 3"/>
          <p:cNvSpPr txBox="1"/>
          <p:nvPr/>
        </p:nvSpPr>
        <p:spPr>
          <a:xfrm>
            <a:off x="517028" y="910492"/>
            <a:ext cx="4370705" cy="4432300"/>
          </a:xfrm>
          <a:prstGeom prst="rect">
            <a:avLst/>
          </a:prstGeom>
        </p:spPr>
        <p:txBody>
          <a:bodyPr vert="horz" wrap="square" lIns="0" tIns="45085" rIns="0" bIns="0" rtlCol="0">
            <a:spAutoFit/>
          </a:bodyPr>
          <a:lstStyle/>
          <a:p>
            <a:pPr marL="12700" marR="816610" indent="635">
              <a:lnSpc>
                <a:spcPts val="1660"/>
              </a:lnSpc>
              <a:spcBef>
                <a:spcPts val="355"/>
              </a:spcBef>
            </a:pPr>
            <a:r>
              <a:rPr sz="2100" b="1" baseline="1984" dirty="0" err="1">
                <a:solidFill>
                  <a:srgbClr val="6F60AA"/>
                </a:solidFill>
                <a:latin typeface="Arial" panose="020B0604020202020204" pitchFamily="34" charset="0"/>
                <a:cs typeface="Arial" panose="020B0604020202020204" pitchFamily="34" charset="0"/>
              </a:rPr>
              <a:t>群馬県</a:t>
            </a:r>
            <a:r>
              <a:rPr sz="1550" b="1" spc="215" dirty="0" err="1">
                <a:solidFill>
                  <a:srgbClr val="6F60AA"/>
                </a:solidFill>
                <a:latin typeface="Arial" panose="020B0604020202020204" pitchFamily="34" charset="0"/>
                <a:cs typeface="Arial" panose="020B0604020202020204" pitchFamily="34" charset="0"/>
              </a:rPr>
              <a:t>ACS-</a:t>
            </a:r>
            <a:r>
              <a:rPr sz="1550" b="1" spc="225" dirty="0" err="1">
                <a:solidFill>
                  <a:srgbClr val="6F60AA"/>
                </a:solidFill>
                <a:latin typeface="Arial" panose="020B0604020202020204" pitchFamily="34" charset="0"/>
                <a:cs typeface="Arial" panose="020B0604020202020204" pitchFamily="34" charset="0"/>
              </a:rPr>
              <a:t>CCS</a:t>
            </a:r>
            <a:r>
              <a:rPr sz="2100" b="1" spc="-44" baseline="1984" dirty="0" err="1">
                <a:solidFill>
                  <a:srgbClr val="6F60AA"/>
                </a:solidFill>
                <a:latin typeface="Arial" panose="020B0604020202020204" pitchFamily="34" charset="0"/>
                <a:cs typeface="Arial" panose="020B0604020202020204" pitchFamily="34" charset="0"/>
              </a:rPr>
              <a:t>地域医療連携パス手</a:t>
            </a:r>
            <a:r>
              <a:rPr lang="ja-JP" altLang="en-US" sz="2100" b="1" spc="-44" baseline="1984" dirty="0">
                <a:solidFill>
                  <a:srgbClr val="6F60AA"/>
                </a:solidFill>
                <a:latin typeface="Arial" panose="020B0604020202020204" pitchFamily="34" charset="0"/>
                <a:cs typeface="Arial" panose="020B0604020202020204" pitchFamily="34" charset="0"/>
              </a:rPr>
              <a:t>帳</a:t>
            </a:r>
            <a:r>
              <a:rPr sz="2100" b="1" spc="-44" baseline="1984" dirty="0" err="1">
                <a:solidFill>
                  <a:srgbClr val="6F60AA"/>
                </a:solidFill>
                <a:latin typeface="Arial" panose="020B0604020202020204" pitchFamily="34" charset="0"/>
                <a:cs typeface="Arial" panose="020B0604020202020204" pitchFamily="34" charset="0"/>
              </a:rPr>
              <a:t>は</a:t>
            </a:r>
            <a:r>
              <a:rPr sz="1400" b="1" spc="-70" dirty="0" err="1">
                <a:solidFill>
                  <a:srgbClr val="6F60AA"/>
                </a:solidFill>
                <a:latin typeface="Arial" panose="020B0604020202020204" pitchFamily="34" charset="0"/>
                <a:cs typeface="Arial" panose="020B0604020202020204" pitchFamily="34" charset="0"/>
              </a:rPr>
              <a:t>あなたの治療を支える記録帳です</a:t>
            </a:r>
            <a:endParaRPr sz="1400" dirty="0">
              <a:latin typeface="Arial" panose="020B0604020202020204" pitchFamily="34" charset="0"/>
              <a:cs typeface="Arial" panose="020B0604020202020204" pitchFamily="34" charset="0"/>
            </a:endParaRPr>
          </a:p>
          <a:p>
            <a:pPr marL="12700">
              <a:lnSpc>
                <a:spcPct val="100000"/>
              </a:lnSpc>
              <a:spcBef>
                <a:spcPts val="2130"/>
              </a:spcBef>
            </a:pPr>
            <a:r>
              <a:rPr sz="1450" b="1" spc="-110" dirty="0">
                <a:solidFill>
                  <a:srgbClr val="F05A88"/>
                </a:solidFill>
                <a:latin typeface="Microsoft JhengHei"/>
                <a:cs typeface="Microsoft JhengHei"/>
              </a:rPr>
              <a:t>あなたの情報を伝えやすくなります</a:t>
            </a:r>
            <a:endParaRPr sz="1450" dirty="0">
              <a:latin typeface="Microsoft JhengHei"/>
              <a:cs typeface="Microsoft JhengHei"/>
            </a:endParaRPr>
          </a:p>
          <a:p>
            <a:pPr marL="13970" marR="78105" indent="158115">
              <a:lnSpc>
                <a:spcPts val="2100"/>
              </a:lnSpc>
              <a:spcBef>
                <a:spcPts val="130"/>
              </a:spcBef>
            </a:pPr>
            <a:r>
              <a:rPr sz="1200" spc="-5" dirty="0">
                <a:solidFill>
                  <a:srgbClr val="231F20"/>
                </a:solidFill>
                <a:latin typeface="BIZ UDPゴシック"/>
                <a:cs typeface="BIZ UDPゴシック"/>
              </a:rPr>
              <a:t>あなた自身の情報を記録しておくことで生活を支えるために</a:t>
            </a:r>
            <a:r>
              <a:rPr sz="1200" spc="-30" dirty="0">
                <a:solidFill>
                  <a:srgbClr val="231F20"/>
                </a:solidFill>
                <a:latin typeface="BIZ UDPゴシック"/>
                <a:cs typeface="BIZ UDPゴシック"/>
              </a:rPr>
              <a:t>必要なことを一緒に考えることができます。</a:t>
            </a:r>
            <a:endParaRPr sz="1200" dirty="0">
              <a:latin typeface="BIZ UDPゴシック"/>
              <a:cs typeface="BIZ UDPゴシック"/>
            </a:endParaRPr>
          </a:p>
          <a:p>
            <a:pPr>
              <a:lnSpc>
                <a:spcPct val="100000"/>
              </a:lnSpc>
              <a:spcBef>
                <a:spcPts val="770"/>
              </a:spcBef>
            </a:pPr>
            <a:endParaRPr sz="1200" dirty="0">
              <a:latin typeface="BIZ UDPゴシック"/>
              <a:cs typeface="BIZ UDPゴシック"/>
            </a:endParaRPr>
          </a:p>
          <a:p>
            <a:pPr marL="13970">
              <a:lnSpc>
                <a:spcPct val="100000"/>
              </a:lnSpc>
            </a:pPr>
            <a:r>
              <a:rPr sz="1450" b="1" spc="-85" dirty="0">
                <a:solidFill>
                  <a:srgbClr val="F05A88"/>
                </a:solidFill>
                <a:latin typeface="Microsoft JhengHei"/>
                <a:cs typeface="Microsoft JhengHei"/>
              </a:rPr>
              <a:t>病気の記録を次の診療に役立てることができます</a:t>
            </a:r>
            <a:endParaRPr sz="1450" dirty="0">
              <a:latin typeface="Microsoft JhengHei"/>
              <a:cs typeface="Microsoft JhengHei"/>
            </a:endParaRPr>
          </a:p>
          <a:p>
            <a:pPr marL="13970" marR="79375" indent="160020" algn="just">
              <a:lnSpc>
                <a:spcPts val="2100"/>
              </a:lnSpc>
              <a:spcBef>
                <a:spcPts val="130"/>
              </a:spcBef>
            </a:pPr>
            <a:r>
              <a:rPr sz="1200" spc="-20" dirty="0">
                <a:solidFill>
                  <a:srgbClr val="231F20"/>
                </a:solidFill>
                <a:latin typeface="BIZ UDPゴシック"/>
                <a:cs typeface="BIZ UDPゴシック"/>
              </a:rPr>
              <a:t>入院や手術などの大きな出来事を記録することで、医療者が</a:t>
            </a:r>
            <a:r>
              <a:rPr sz="1200" spc="-50" dirty="0">
                <a:solidFill>
                  <a:srgbClr val="231F20"/>
                </a:solidFill>
                <a:latin typeface="BIZ UDPゴシック"/>
                <a:cs typeface="BIZ UDPゴシック"/>
              </a:rPr>
              <a:t>診療に必要な情報をすぐに把握できます。これらの情報を適切な</a:t>
            </a:r>
            <a:r>
              <a:rPr sz="1200" spc="-5" dirty="0">
                <a:solidFill>
                  <a:srgbClr val="231F20"/>
                </a:solidFill>
                <a:latin typeface="BIZ UDPゴシック"/>
                <a:cs typeface="BIZ UDPゴシック"/>
              </a:rPr>
              <a:t>医療につなげていきます。</a:t>
            </a:r>
            <a:endParaRPr sz="1200" dirty="0">
              <a:latin typeface="BIZ UDPゴシック"/>
              <a:cs typeface="BIZ UDPゴシック"/>
            </a:endParaRPr>
          </a:p>
          <a:p>
            <a:pPr>
              <a:lnSpc>
                <a:spcPct val="100000"/>
              </a:lnSpc>
              <a:spcBef>
                <a:spcPts val="770"/>
              </a:spcBef>
            </a:pPr>
            <a:endParaRPr sz="1200" dirty="0">
              <a:latin typeface="BIZ UDPゴシック"/>
              <a:cs typeface="BIZ UDPゴシック"/>
            </a:endParaRPr>
          </a:p>
          <a:p>
            <a:pPr marL="13970">
              <a:lnSpc>
                <a:spcPct val="100000"/>
              </a:lnSpc>
            </a:pPr>
            <a:r>
              <a:rPr sz="1450" b="1" spc="-60" dirty="0">
                <a:solidFill>
                  <a:srgbClr val="F05A88"/>
                </a:solidFill>
                <a:latin typeface="Microsoft JhengHei"/>
                <a:cs typeface="Microsoft JhengHei"/>
              </a:rPr>
              <a:t>治療目標の目線合わせができます</a:t>
            </a:r>
            <a:endParaRPr sz="1450" dirty="0">
              <a:latin typeface="Microsoft JhengHei"/>
              <a:cs typeface="Microsoft JhengHei"/>
            </a:endParaRPr>
          </a:p>
          <a:p>
            <a:pPr marL="13970" marR="5080" indent="161925">
              <a:lnSpc>
                <a:spcPts val="2100"/>
              </a:lnSpc>
              <a:spcBef>
                <a:spcPts val="50"/>
              </a:spcBef>
            </a:pPr>
            <a:r>
              <a:rPr sz="1200" dirty="0" err="1">
                <a:solidFill>
                  <a:srgbClr val="231F20"/>
                </a:solidFill>
                <a:latin typeface="BIZ UDPゴシック"/>
                <a:cs typeface="BIZ UDPゴシック"/>
              </a:rPr>
              <a:t>一般的な治療の指針</a:t>
            </a:r>
            <a:r>
              <a:rPr lang="ja-JP" altLang="en-US" sz="1200" spc="630" dirty="0">
                <a:solidFill>
                  <a:srgbClr val="231F20"/>
                </a:solidFill>
                <a:latin typeface="BIZ UDPゴシック"/>
                <a:cs typeface="BIZ UDPゴシック"/>
              </a:rPr>
              <a:t>（</a:t>
            </a:r>
            <a:r>
              <a:rPr sz="1200" spc="65" dirty="0">
                <a:solidFill>
                  <a:srgbClr val="231F20"/>
                </a:solidFill>
                <a:latin typeface="BIZ UDPゴシック"/>
                <a:cs typeface="BIZ UDPゴシック"/>
              </a:rPr>
              <a:t>ガイドライン</a:t>
            </a:r>
            <a:r>
              <a:rPr sz="1200" spc="100" dirty="0">
                <a:solidFill>
                  <a:srgbClr val="231F20"/>
                </a:solidFill>
                <a:latin typeface="BIZ UDPゴシック"/>
                <a:cs typeface="BIZ UDPゴシック"/>
              </a:rPr>
              <a:t>）</a:t>
            </a:r>
            <a:r>
              <a:rPr sz="1200" spc="70" dirty="0">
                <a:solidFill>
                  <a:srgbClr val="231F20"/>
                </a:solidFill>
                <a:latin typeface="BIZ UDPゴシック"/>
                <a:cs typeface="BIZ UDPゴシック"/>
              </a:rPr>
              <a:t>の図を掲載しています。</a:t>
            </a:r>
            <a:r>
              <a:rPr sz="1200" spc="-45" dirty="0">
                <a:solidFill>
                  <a:srgbClr val="231F20"/>
                </a:solidFill>
                <a:latin typeface="BIZ UDPゴシック"/>
                <a:cs typeface="BIZ UDPゴシック"/>
              </a:rPr>
              <a:t>病気を予防するための大切な目安です。ぜひご自身でも意識して、</a:t>
            </a:r>
            <a:r>
              <a:rPr sz="1200" spc="-35" dirty="0">
                <a:solidFill>
                  <a:srgbClr val="231F20"/>
                </a:solidFill>
                <a:latin typeface="BIZ UDPゴシック"/>
                <a:cs typeface="BIZ UDPゴシック"/>
              </a:rPr>
              <a:t>目標を達成できるよう生活習慣の改善に努めましょう。ご自身の</a:t>
            </a:r>
            <a:r>
              <a:rPr sz="1200" spc="-40" dirty="0">
                <a:solidFill>
                  <a:srgbClr val="231F20"/>
                </a:solidFill>
                <a:latin typeface="BIZ UDPゴシック"/>
                <a:cs typeface="BIZ UDPゴシック"/>
              </a:rPr>
              <a:t>目標値がわからない時は先生に相談してみましょう。</a:t>
            </a:r>
            <a:endParaRPr sz="1200" dirty="0">
              <a:latin typeface="BIZ UDPゴシック"/>
              <a:cs typeface="BIZ UDPゴシック"/>
            </a:endParaRPr>
          </a:p>
        </p:txBody>
      </p:sp>
      <p:sp>
        <p:nvSpPr>
          <p:cNvPr id="4" name="object 4"/>
          <p:cNvSpPr txBox="1">
            <a:spLocks noGrp="1"/>
          </p:cNvSpPr>
          <p:nvPr>
            <p:ph type="title"/>
          </p:nvPr>
        </p:nvSpPr>
        <p:spPr>
          <a:xfrm>
            <a:off x="884758" y="169523"/>
            <a:ext cx="1088390" cy="330200"/>
          </a:xfrm>
          <a:prstGeom prst="rect">
            <a:avLst/>
          </a:prstGeom>
        </p:spPr>
        <p:txBody>
          <a:bodyPr vert="horz" wrap="square" lIns="0" tIns="12700" rIns="0" bIns="0" rtlCol="0">
            <a:spAutoFit/>
          </a:bodyPr>
          <a:lstStyle/>
          <a:p>
            <a:pPr marL="12700">
              <a:lnSpc>
                <a:spcPct val="100000"/>
              </a:lnSpc>
              <a:spcBef>
                <a:spcPts val="100"/>
              </a:spcBef>
            </a:pPr>
            <a:r>
              <a:rPr spc="75" dirty="0"/>
              <a:t>はじめに</a:t>
            </a:r>
          </a:p>
        </p:txBody>
      </p:sp>
      <p:sp>
        <p:nvSpPr>
          <p:cNvPr id="5" name="object 5"/>
          <p:cNvSpPr/>
          <p:nvPr/>
        </p:nvSpPr>
        <p:spPr>
          <a:xfrm>
            <a:off x="5688001" y="950393"/>
            <a:ext cx="4626610" cy="396240"/>
          </a:xfrm>
          <a:custGeom>
            <a:avLst/>
            <a:gdLst/>
            <a:ahLst/>
            <a:cxnLst/>
            <a:rect l="l" t="t" r="r" b="b"/>
            <a:pathLst>
              <a:path w="4626609" h="396240">
                <a:moveTo>
                  <a:pt x="4427994" y="0"/>
                </a:moveTo>
                <a:lnTo>
                  <a:pt x="179997" y="0"/>
                </a:lnTo>
                <a:lnTo>
                  <a:pt x="132144" y="7073"/>
                </a:lnTo>
                <a:lnTo>
                  <a:pt x="89146" y="27035"/>
                </a:lnTo>
                <a:lnTo>
                  <a:pt x="52717" y="57997"/>
                </a:lnTo>
                <a:lnTo>
                  <a:pt x="24573" y="98072"/>
                </a:lnTo>
                <a:lnTo>
                  <a:pt x="6429" y="145370"/>
                </a:lnTo>
                <a:lnTo>
                  <a:pt x="0" y="198005"/>
                </a:lnTo>
                <a:lnTo>
                  <a:pt x="6429" y="250640"/>
                </a:lnTo>
                <a:lnTo>
                  <a:pt x="24573" y="297939"/>
                </a:lnTo>
                <a:lnTo>
                  <a:pt x="52717" y="338013"/>
                </a:lnTo>
                <a:lnTo>
                  <a:pt x="89146" y="368975"/>
                </a:lnTo>
                <a:lnTo>
                  <a:pt x="132144" y="388937"/>
                </a:lnTo>
                <a:lnTo>
                  <a:pt x="179997" y="396011"/>
                </a:lnTo>
                <a:lnTo>
                  <a:pt x="4427994" y="396011"/>
                </a:lnTo>
                <a:lnTo>
                  <a:pt x="4473396" y="390781"/>
                </a:lnTo>
                <a:lnTo>
                  <a:pt x="4515074" y="375884"/>
                </a:lnTo>
                <a:lnTo>
                  <a:pt x="4551838" y="352509"/>
                </a:lnTo>
                <a:lnTo>
                  <a:pt x="4582502" y="321844"/>
                </a:lnTo>
                <a:lnTo>
                  <a:pt x="4605875" y="285079"/>
                </a:lnTo>
                <a:lnTo>
                  <a:pt x="4620771" y="243403"/>
                </a:lnTo>
                <a:lnTo>
                  <a:pt x="4626000" y="198005"/>
                </a:lnTo>
                <a:lnTo>
                  <a:pt x="4620771" y="152607"/>
                </a:lnTo>
                <a:lnTo>
                  <a:pt x="4605875" y="110931"/>
                </a:lnTo>
                <a:lnTo>
                  <a:pt x="4582502" y="74166"/>
                </a:lnTo>
                <a:lnTo>
                  <a:pt x="4551838" y="43502"/>
                </a:lnTo>
                <a:lnTo>
                  <a:pt x="4515074" y="20127"/>
                </a:lnTo>
                <a:lnTo>
                  <a:pt x="4473396" y="5229"/>
                </a:lnTo>
                <a:lnTo>
                  <a:pt x="4427994" y="0"/>
                </a:lnTo>
                <a:close/>
              </a:path>
            </a:pathLst>
          </a:custGeom>
          <a:solidFill>
            <a:srgbClr val="E0D5EA"/>
          </a:solidFill>
        </p:spPr>
        <p:txBody>
          <a:bodyPr wrap="square" lIns="0" tIns="0" rIns="0" bIns="0" rtlCol="0"/>
          <a:lstStyle/>
          <a:p>
            <a:endParaRPr/>
          </a:p>
        </p:txBody>
      </p:sp>
      <p:sp>
        <p:nvSpPr>
          <p:cNvPr id="6" name="object 6"/>
          <p:cNvSpPr txBox="1"/>
          <p:nvPr/>
        </p:nvSpPr>
        <p:spPr>
          <a:xfrm>
            <a:off x="5775530" y="1014895"/>
            <a:ext cx="4384040" cy="4479431"/>
          </a:xfrm>
          <a:prstGeom prst="rect">
            <a:avLst/>
          </a:prstGeom>
        </p:spPr>
        <p:txBody>
          <a:bodyPr vert="horz" wrap="square" lIns="0" tIns="16510" rIns="0" bIns="0" rtlCol="0">
            <a:spAutoFit/>
          </a:bodyPr>
          <a:lstStyle/>
          <a:p>
            <a:pPr marL="83185">
              <a:lnSpc>
                <a:spcPct val="100000"/>
              </a:lnSpc>
              <a:spcBef>
                <a:spcPts val="130"/>
              </a:spcBef>
            </a:pPr>
            <a:r>
              <a:rPr sz="2100" b="1" baseline="1984" dirty="0">
                <a:solidFill>
                  <a:srgbClr val="6F60AA"/>
                </a:solidFill>
                <a:latin typeface="Arial" panose="020B0604020202020204" pitchFamily="34" charset="0"/>
                <a:cs typeface="Arial" panose="020B0604020202020204" pitchFamily="34" charset="0"/>
              </a:rPr>
              <a:t>群馬県</a:t>
            </a:r>
            <a:r>
              <a:rPr sz="1550" b="1" spc="225" dirty="0">
                <a:solidFill>
                  <a:srgbClr val="6F60AA"/>
                </a:solidFill>
                <a:latin typeface="Arial" panose="020B0604020202020204" pitchFamily="34" charset="0"/>
                <a:cs typeface="Arial" panose="020B0604020202020204" pitchFamily="34" charset="0"/>
              </a:rPr>
              <a:t>ACS-</a:t>
            </a:r>
            <a:r>
              <a:rPr sz="1550" b="1" spc="240" dirty="0">
                <a:solidFill>
                  <a:srgbClr val="6F60AA"/>
                </a:solidFill>
                <a:latin typeface="Arial" panose="020B0604020202020204" pitchFamily="34" charset="0"/>
                <a:cs typeface="Arial" panose="020B0604020202020204" pitchFamily="34" charset="0"/>
              </a:rPr>
              <a:t>CCS</a:t>
            </a:r>
            <a:r>
              <a:rPr sz="2100" b="1" spc="-22" baseline="1984" dirty="0">
                <a:solidFill>
                  <a:srgbClr val="6F60AA"/>
                </a:solidFill>
                <a:latin typeface="Arial" panose="020B0604020202020204" pitchFamily="34" charset="0"/>
                <a:cs typeface="Arial" panose="020B0604020202020204" pitchFamily="34" charset="0"/>
              </a:rPr>
              <a:t>地域医療連携パス手帳</a:t>
            </a:r>
            <a:endParaRPr sz="2100" baseline="1984" dirty="0">
              <a:latin typeface="Arial" panose="020B0604020202020204" pitchFamily="34" charset="0"/>
              <a:cs typeface="Arial" panose="020B0604020202020204" pitchFamily="34" charset="0"/>
            </a:endParaRPr>
          </a:p>
          <a:p>
            <a:pPr>
              <a:lnSpc>
                <a:spcPct val="100000"/>
              </a:lnSpc>
              <a:spcBef>
                <a:spcPts val="700"/>
              </a:spcBef>
            </a:pPr>
            <a:endParaRPr sz="1400" dirty="0">
              <a:latin typeface="Microsoft JhengHei"/>
              <a:cs typeface="Microsoft JhengHei"/>
            </a:endParaRPr>
          </a:p>
          <a:p>
            <a:pPr marL="245110">
              <a:lnSpc>
                <a:spcPct val="100000"/>
              </a:lnSpc>
            </a:pPr>
            <a:r>
              <a:rPr sz="1200" spc="75" dirty="0">
                <a:solidFill>
                  <a:srgbClr val="231F20"/>
                </a:solidFill>
                <a:latin typeface="BIZ UDPゴシック"/>
                <a:cs typeface="BIZ UDPゴシック"/>
              </a:rPr>
              <a:t>群馬県</a:t>
            </a:r>
            <a:r>
              <a:rPr sz="1300" spc="65" dirty="0">
                <a:solidFill>
                  <a:srgbClr val="231F20"/>
                </a:solidFill>
                <a:latin typeface="Arial"/>
                <a:cs typeface="Arial"/>
              </a:rPr>
              <a:t>ACS-CCS</a:t>
            </a:r>
            <a:r>
              <a:rPr sz="1200" spc="40" dirty="0">
                <a:solidFill>
                  <a:srgbClr val="231F20"/>
                </a:solidFill>
                <a:latin typeface="BIZ UDPゴシック"/>
                <a:cs typeface="BIZ UDPゴシック"/>
              </a:rPr>
              <a:t>地域医療連携パス手帳は、急性冠症候群</a:t>
            </a:r>
            <a:endParaRPr sz="1200" dirty="0">
              <a:latin typeface="BIZ UDPゴシック"/>
              <a:cs typeface="BIZ UDPゴシック"/>
            </a:endParaRPr>
          </a:p>
          <a:p>
            <a:pPr marL="83185" marR="16510" indent="-71120">
              <a:lnSpc>
                <a:spcPts val="2080"/>
              </a:lnSpc>
              <a:spcBef>
                <a:spcPts val="175"/>
              </a:spcBef>
            </a:pPr>
            <a:r>
              <a:rPr sz="1200" spc="95" dirty="0">
                <a:solidFill>
                  <a:srgbClr val="231F20"/>
                </a:solidFill>
                <a:latin typeface="BIZ UDPゴシック"/>
                <a:cs typeface="BIZ UDPゴシック"/>
              </a:rPr>
              <a:t>（</a:t>
            </a:r>
            <a:r>
              <a:rPr sz="1300" spc="95" dirty="0">
                <a:solidFill>
                  <a:srgbClr val="231F20"/>
                </a:solidFill>
                <a:latin typeface="Arial"/>
                <a:cs typeface="Arial"/>
              </a:rPr>
              <a:t>ACS</a:t>
            </a:r>
            <a:r>
              <a:rPr sz="1200" spc="95" dirty="0">
                <a:solidFill>
                  <a:srgbClr val="231F20"/>
                </a:solidFill>
                <a:latin typeface="BIZ UDPゴシック"/>
                <a:cs typeface="BIZ UDPゴシック"/>
              </a:rPr>
              <a:t>）</a:t>
            </a:r>
            <a:r>
              <a:rPr sz="1200" spc="-114" dirty="0">
                <a:solidFill>
                  <a:srgbClr val="231F20"/>
                </a:solidFill>
                <a:latin typeface="BIZ UDPゴシック"/>
                <a:cs typeface="BIZ UDPゴシック"/>
              </a:rPr>
              <a:t>、慢性冠症候群</a:t>
            </a:r>
            <a:r>
              <a:rPr sz="1200" spc="90" dirty="0">
                <a:solidFill>
                  <a:srgbClr val="231F20"/>
                </a:solidFill>
                <a:latin typeface="BIZ UDPゴシック"/>
                <a:cs typeface="BIZ UDPゴシック"/>
              </a:rPr>
              <a:t>（</a:t>
            </a:r>
            <a:r>
              <a:rPr sz="1300" spc="90" dirty="0">
                <a:solidFill>
                  <a:srgbClr val="231F20"/>
                </a:solidFill>
                <a:latin typeface="Arial"/>
                <a:cs typeface="Arial"/>
              </a:rPr>
              <a:t>CCS</a:t>
            </a:r>
            <a:r>
              <a:rPr sz="1200" spc="90" dirty="0">
                <a:solidFill>
                  <a:srgbClr val="231F20"/>
                </a:solidFill>
                <a:latin typeface="BIZ UDPゴシック"/>
                <a:cs typeface="BIZ UDPゴシック"/>
              </a:rPr>
              <a:t>）</a:t>
            </a:r>
            <a:r>
              <a:rPr sz="1200" spc="-60" dirty="0">
                <a:solidFill>
                  <a:srgbClr val="231F20"/>
                </a:solidFill>
                <a:latin typeface="BIZ UDPゴシック"/>
                <a:cs typeface="BIZ UDPゴシック"/>
              </a:rPr>
              <a:t>の患者さんに対する治療プロセスを</a:t>
            </a:r>
            <a:r>
              <a:rPr sz="1200" spc="-50" dirty="0">
                <a:solidFill>
                  <a:srgbClr val="231F20"/>
                </a:solidFill>
                <a:latin typeface="BIZ UDPゴシック"/>
                <a:cs typeface="BIZ UDPゴシック"/>
              </a:rPr>
              <a:t>標準化し、効率的かつ効果的なケアを提供するための診療計画書</a:t>
            </a:r>
            <a:endParaRPr sz="1200" dirty="0">
              <a:latin typeface="BIZ UDPゴシック"/>
              <a:cs typeface="BIZ UDPゴシック"/>
            </a:endParaRPr>
          </a:p>
          <a:p>
            <a:pPr marL="12700">
              <a:lnSpc>
                <a:spcPct val="100000"/>
              </a:lnSpc>
              <a:spcBef>
                <a:spcPts val="480"/>
              </a:spcBef>
            </a:pPr>
            <a:r>
              <a:rPr lang="ja-JP" altLang="en-US" sz="1200" spc="545" dirty="0">
                <a:solidFill>
                  <a:srgbClr val="231F20"/>
                </a:solidFill>
                <a:latin typeface="BIZ UDPゴシック"/>
                <a:cs typeface="BIZ UDPゴシック"/>
              </a:rPr>
              <a:t>（</a:t>
            </a:r>
            <a:r>
              <a:rPr sz="1200" spc="-35" dirty="0" err="1">
                <a:solidFill>
                  <a:srgbClr val="231F20"/>
                </a:solidFill>
                <a:latin typeface="BIZ UDPゴシック"/>
                <a:cs typeface="BIZ UDPゴシック"/>
              </a:rPr>
              <a:t>クリ</a:t>
            </a:r>
            <a:r>
              <a:rPr lang="ja-JP" altLang="en-US" sz="1200" spc="-35" dirty="0">
                <a:solidFill>
                  <a:srgbClr val="231F20"/>
                </a:solidFill>
                <a:latin typeface="BIZ UDPゴシック"/>
                <a:cs typeface="BIZ UDPゴシック"/>
              </a:rPr>
              <a:t>ニ</a:t>
            </a:r>
            <a:r>
              <a:rPr sz="1200" spc="-35" dirty="0" err="1">
                <a:solidFill>
                  <a:srgbClr val="231F20"/>
                </a:solidFill>
                <a:latin typeface="BIZ UDPゴシック"/>
                <a:cs typeface="BIZ UDPゴシック"/>
              </a:rPr>
              <a:t>カルパス</a:t>
            </a:r>
            <a:r>
              <a:rPr sz="1200" spc="-365" dirty="0" err="1">
                <a:solidFill>
                  <a:srgbClr val="231F20"/>
                </a:solidFill>
                <a:latin typeface="BIZ UDPゴシック"/>
                <a:cs typeface="BIZ UDPゴシック"/>
              </a:rPr>
              <a:t>）</a:t>
            </a:r>
            <a:r>
              <a:rPr sz="1200" spc="245" dirty="0" err="1">
                <a:solidFill>
                  <a:srgbClr val="231F20"/>
                </a:solidFill>
                <a:latin typeface="BIZ UDPゴシック"/>
                <a:cs typeface="BIZ UDPゴシック"/>
              </a:rPr>
              <a:t>です</a:t>
            </a:r>
            <a:r>
              <a:rPr sz="1200" spc="245" dirty="0">
                <a:solidFill>
                  <a:srgbClr val="231F20"/>
                </a:solidFill>
                <a:latin typeface="BIZ UDPゴシック"/>
                <a:cs typeface="BIZ UDPゴシック"/>
              </a:rPr>
              <a:t>。</a:t>
            </a:r>
            <a:endParaRPr sz="1200" dirty="0">
              <a:latin typeface="BIZ UDPゴシック"/>
              <a:cs typeface="BIZ UDPゴシック"/>
            </a:endParaRPr>
          </a:p>
          <a:p>
            <a:pPr>
              <a:lnSpc>
                <a:spcPct val="100000"/>
              </a:lnSpc>
              <a:spcBef>
                <a:spcPts val="625"/>
              </a:spcBef>
            </a:pPr>
            <a:endParaRPr lang="ja-JP" altLang="en-US" sz="1200" dirty="0">
              <a:latin typeface="BIZ UDPゴシック"/>
              <a:cs typeface="BIZ UDPゴシック"/>
            </a:endParaRPr>
          </a:p>
          <a:p>
            <a:pPr marL="81915" marR="22225" indent="162560" algn="just">
              <a:lnSpc>
                <a:spcPct val="140000"/>
              </a:lnSpc>
            </a:pPr>
            <a:r>
              <a:rPr lang="ja-JP" altLang="en-US" sz="1200" spc="30" dirty="0">
                <a:solidFill>
                  <a:srgbClr val="231F20"/>
                </a:solidFill>
                <a:latin typeface="BIZ UDPゴシック"/>
                <a:cs typeface="BIZ UDPゴシック"/>
              </a:rPr>
              <a:t>クリニカルパスは、治療、検査にあたって達成目標到達に対して標準化することが可能となり、</a:t>
            </a:r>
            <a:r>
              <a:rPr lang="ja-JP" altLang="en-US" sz="1200" dirty="0">
                <a:solidFill>
                  <a:srgbClr val="231F20"/>
                </a:solidFill>
                <a:latin typeface="BIZ UDPゴシック"/>
                <a:cs typeface="BIZ UDPゴシック"/>
              </a:rPr>
              <a:t>医療の質の向上</a:t>
            </a:r>
            <a:r>
              <a:rPr lang="ja-JP" altLang="en-US" sz="1200" spc="60" dirty="0">
                <a:solidFill>
                  <a:srgbClr val="231F20"/>
                </a:solidFill>
                <a:latin typeface="BIZ UDPゴシック"/>
                <a:cs typeface="BIZ UDPゴシック"/>
              </a:rPr>
              <a:t>につながることが知られています。</a:t>
            </a:r>
            <a:endParaRPr lang="ja-JP" altLang="en-US" sz="1200" dirty="0">
              <a:latin typeface="BIZ UDPゴシック"/>
              <a:cs typeface="BIZ UDPゴシック"/>
            </a:endParaRPr>
          </a:p>
          <a:p>
            <a:pPr marL="81915" marR="22225" indent="162560" algn="just">
              <a:lnSpc>
                <a:spcPct val="140000"/>
              </a:lnSpc>
            </a:pPr>
            <a:endParaRPr lang="en-US" sz="1200" spc="10" dirty="0">
              <a:solidFill>
                <a:srgbClr val="231F20"/>
              </a:solidFill>
              <a:latin typeface="BIZ UDPゴシック"/>
              <a:cs typeface="BIZ UDPゴシック"/>
            </a:endParaRPr>
          </a:p>
          <a:p>
            <a:pPr marL="81915" marR="22225" indent="162560" algn="just">
              <a:lnSpc>
                <a:spcPct val="140000"/>
              </a:lnSpc>
            </a:pPr>
            <a:r>
              <a:rPr lang="ja-JP" altLang="en-US" sz="1200" spc="10" dirty="0">
                <a:solidFill>
                  <a:srgbClr val="231F20"/>
                </a:solidFill>
                <a:latin typeface="BIZ UDPゴシック"/>
                <a:cs typeface="BIZ UDPゴシック"/>
              </a:rPr>
              <a:t>この群馬県</a:t>
            </a:r>
            <a:r>
              <a:rPr lang="en-US" altLang="ja-JP" sz="1300" dirty="0">
                <a:solidFill>
                  <a:srgbClr val="231F20"/>
                </a:solidFill>
                <a:latin typeface="Arial"/>
                <a:cs typeface="Arial"/>
              </a:rPr>
              <a:t>ACS-CCS</a:t>
            </a:r>
            <a:r>
              <a:rPr lang="ja-JP" altLang="en-US" sz="1200" spc="-20" dirty="0">
                <a:solidFill>
                  <a:srgbClr val="231F20"/>
                </a:solidFill>
                <a:latin typeface="BIZ UDPゴシック"/>
                <a:cs typeface="BIZ UDPゴシック"/>
              </a:rPr>
              <a:t>地域医療連携パス手帳には、群馬県の</a:t>
            </a:r>
            <a:r>
              <a:rPr lang="ja-JP" altLang="en-US" sz="1200" spc="-50" dirty="0">
                <a:solidFill>
                  <a:srgbClr val="231F20"/>
                </a:solidFill>
                <a:latin typeface="BIZ UDPゴシック"/>
                <a:cs typeface="BIZ UDPゴシック"/>
              </a:rPr>
              <a:t> </a:t>
            </a:r>
            <a:r>
              <a:rPr lang="en-US" altLang="ja-JP" sz="1300" dirty="0">
                <a:solidFill>
                  <a:srgbClr val="231F20"/>
                </a:solidFill>
                <a:latin typeface="Arial"/>
                <a:cs typeface="Arial"/>
              </a:rPr>
              <a:t>ACS-CCS</a:t>
            </a:r>
            <a:r>
              <a:rPr lang="ja-JP" altLang="en-US" sz="1200" spc="-30" dirty="0">
                <a:solidFill>
                  <a:srgbClr val="231F20"/>
                </a:solidFill>
                <a:latin typeface="BIZ UDPゴシック"/>
                <a:cs typeface="BIZ UDPゴシック"/>
              </a:rPr>
              <a:t>地域医療連携クリティカルパスが記載されています。</a:t>
            </a:r>
            <a:r>
              <a:rPr sz="1200" spc="-50" dirty="0" err="1">
                <a:solidFill>
                  <a:srgbClr val="231F20"/>
                </a:solidFill>
                <a:latin typeface="BIZ UDPゴシック"/>
                <a:cs typeface="BIZ UDPゴシック"/>
              </a:rPr>
              <a:t>病院、クリニック受診時に</a:t>
            </a:r>
            <a:r>
              <a:rPr sz="1200" spc="-50" dirty="0">
                <a:solidFill>
                  <a:srgbClr val="231F20"/>
                </a:solidFill>
                <a:latin typeface="BIZ UDPゴシック"/>
                <a:cs typeface="BIZ UDPゴシック"/>
              </a:rPr>
              <a:t>、</a:t>
            </a:r>
            <a:r>
              <a:rPr lang="ja-JP" altLang="en-US" sz="1200" spc="-50" dirty="0">
                <a:solidFill>
                  <a:srgbClr val="231F20"/>
                </a:solidFill>
                <a:latin typeface="BIZ UDPゴシック"/>
                <a:cs typeface="BIZ UDPゴシック"/>
              </a:rPr>
              <a:t>かかりつけ医</a:t>
            </a:r>
            <a:r>
              <a:rPr sz="1200" spc="-50" dirty="0" err="1">
                <a:solidFill>
                  <a:srgbClr val="231F20"/>
                </a:solidFill>
                <a:latin typeface="BIZ UDPゴシック"/>
                <a:cs typeface="BIZ UDPゴシック"/>
              </a:rPr>
              <a:t>または看護師さんに</a:t>
            </a:r>
            <a:r>
              <a:rPr sz="1200" spc="500" dirty="0">
                <a:solidFill>
                  <a:srgbClr val="231F20"/>
                </a:solidFill>
                <a:latin typeface="BIZ UDPゴシック"/>
                <a:cs typeface="BIZ UDPゴシック"/>
              </a:rPr>
              <a:t> </a:t>
            </a:r>
            <a:r>
              <a:rPr sz="1200" spc="-80" dirty="0" err="1">
                <a:solidFill>
                  <a:srgbClr val="231F20"/>
                </a:solidFill>
                <a:latin typeface="BIZ UDPゴシック"/>
                <a:cs typeface="BIZ UDPゴシック"/>
              </a:rPr>
              <a:t>お渡しし、治療状況を記録してもらいましょう。この手帳を活用する</a:t>
            </a:r>
            <a:r>
              <a:rPr sz="1200" spc="-20" dirty="0" err="1">
                <a:solidFill>
                  <a:srgbClr val="231F20"/>
                </a:solidFill>
                <a:latin typeface="BIZ UDPゴシック"/>
                <a:cs typeface="BIZ UDPゴシック"/>
              </a:rPr>
              <a:t>こと</a:t>
            </a:r>
            <a:r>
              <a:rPr lang="ja-JP" altLang="en-US" sz="1200" spc="-20" dirty="0">
                <a:solidFill>
                  <a:srgbClr val="231F20"/>
                </a:solidFill>
                <a:latin typeface="BIZ UDPゴシック"/>
                <a:cs typeface="BIZ UDPゴシック"/>
              </a:rPr>
              <a:t>で</a:t>
            </a:r>
            <a:r>
              <a:rPr sz="1200" spc="-20" dirty="0">
                <a:solidFill>
                  <a:srgbClr val="231F20"/>
                </a:solidFill>
                <a:latin typeface="BIZ UDPゴシック"/>
                <a:cs typeface="BIZ UDPゴシック"/>
              </a:rPr>
              <a:t>、治療目標の目線合わせ、治療状況が見える化され、治療</a:t>
            </a:r>
            <a:endParaRPr sz="1200" dirty="0">
              <a:latin typeface="BIZ UDPゴシック"/>
              <a:cs typeface="BIZ UDPゴシック"/>
            </a:endParaRPr>
          </a:p>
          <a:p>
            <a:pPr marL="83185">
              <a:lnSpc>
                <a:spcPct val="100000"/>
              </a:lnSpc>
              <a:spcBef>
                <a:spcPts val="660"/>
              </a:spcBef>
            </a:pPr>
            <a:r>
              <a:rPr sz="1200" spc="-20" dirty="0">
                <a:solidFill>
                  <a:srgbClr val="231F20"/>
                </a:solidFill>
                <a:latin typeface="BIZ UDPゴシック"/>
                <a:cs typeface="BIZ UDPゴシック"/>
              </a:rPr>
              <a:t>結果の向上につながることが期待されます。</a:t>
            </a:r>
            <a:endParaRPr sz="1200" dirty="0">
              <a:latin typeface="BIZ UDPゴシック"/>
              <a:cs typeface="BIZ UDPゴシック"/>
            </a:endParaRPr>
          </a:p>
        </p:txBody>
      </p:sp>
      <p:pic>
        <p:nvPicPr>
          <p:cNvPr id="7" name="object 7"/>
          <p:cNvPicPr/>
          <p:nvPr/>
        </p:nvPicPr>
        <p:blipFill>
          <a:blip r:embed="rId2" cstate="print"/>
          <a:stretch>
            <a:fillRect/>
          </a:stretch>
        </p:blipFill>
        <p:spPr>
          <a:xfrm>
            <a:off x="1519440" y="5573252"/>
            <a:ext cx="1325240" cy="1618461"/>
          </a:xfrm>
          <a:prstGeom prst="rect">
            <a:avLst/>
          </a:prstGeom>
        </p:spPr>
      </p:pic>
      <p:pic>
        <p:nvPicPr>
          <p:cNvPr id="8" name="object 8"/>
          <p:cNvPicPr/>
          <p:nvPr/>
        </p:nvPicPr>
        <p:blipFill>
          <a:blip r:embed="rId3" cstate="print"/>
          <a:stretch>
            <a:fillRect/>
          </a:stretch>
        </p:blipFill>
        <p:spPr>
          <a:xfrm>
            <a:off x="2977433" y="5575155"/>
            <a:ext cx="813120" cy="1616558"/>
          </a:xfrm>
          <a:prstGeom prst="rect">
            <a:avLst/>
          </a:prstGeom>
        </p:spPr>
      </p:pic>
      <p:sp>
        <p:nvSpPr>
          <p:cNvPr id="9" name="object 9"/>
          <p:cNvSpPr txBox="1"/>
          <p:nvPr/>
        </p:nvSpPr>
        <p:spPr>
          <a:xfrm>
            <a:off x="220840"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2</a:t>
            </a:r>
            <a:endParaRPr sz="1200">
              <a:latin typeface="Arial Rounded MT Bold"/>
              <a:cs typeface="Arial Rounded MT Bold"/>
            </a:endParaRPr>
          </a:p>
        </p:txBody>
      </p:sp>
      <p:sp>
        <p:nvSpPr>
          <p:cNvPr id="10" name="object 10"/>
          <p:cNvSpPr txBox="1"/>
          <p:nvPr/>
        </p:nvSpPr>
        <p:spPr>
          <a:xfrm>
            <a:off x="10318803"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3</a:t>
            </a:r>
            <a:endParaRPr sz="1200">
              <a:latin typeface="Arial Rounded MT Bold"/>
              <a:cs typeface="Arial Rounded MT Bo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335773" y="5619949"/>
            <a:ext cx="320675" cy="381000"/>
          </a:xfrm>
          <a:custGeom>
            <a:avLst/>
            <a:gdLst/>
            <a:ahLst/>
            <a:cxnLst/>
            <a:rect l="l" t="t" r="r" b="b"/>
            <a:pathLst>
              <a:path w="320675" h="381000">
                <a:moveTo>
                  <a:pt x="190195" y="0"/>
                </a:moveTo>
                <a:lnTo>
                  <a:pt x="146585" y="5023"/>
                </a:lnTo>
                <a:lnTo>
                  <a:pt x="106552" y="19334"/>
                </a:lnTo>
                <a:lnTo>
                  <a:pt x="71237" y="41788"/>
                </a:lnTo>
                <a:lnTo>
                  <a:pt x="41783" y="71245"/>
                </a:lnTo>
                <a:lnTo>
                  <a:pt x="19331" y="106562"/>
                </a:lnTo>
                <a:lnTo>
                  <a:pt x="5023" y="146597"/>
                </a:lnTo>
                <a:lnTo>
                  <a:pt x="0" y="190207"/>
                </a:lnTo>
                <a:lnTo>
                  <a:pt x="5023" y="233818"/>
                </a:lnTo>
                <a:lnTo>
                  <a:pt x="19331" y="273853"/>
                </a:lnTo>
                <a:lnTo>
                  <a:pt x="41783" y="309170"/>
                </a:lnTo>
                <a:lnTo>
                  <a:pt x="71237" y="338626"/>
                </a:lnTo>
                <a:lnTo>
                  <a:pt x="106552" y="361081"/>
                </a:lnTo>
                <a:lnTo>
                  <a:pt x="146585" y="375391"/>
                </a:lnTo>
                <a:lnTo>
                  <a:pt x="190195" y="380415"/>
                </a:lnTo>
                <a:lnTo>
                  <a:pt x="233809" y="375391"/>
                </a:lnTo>
                <a:lnTo>
                  <a:pt x="273846" y="361081"/>
                </a:lnTo>
                <a:lnTo>
                  <a:pt x="309162" y="338626"/>
                </a:lnTo>
                <a:lnTo>
                  <a:pt x="320224" y="327565"/>
                </a:lnTo>
                <a:lnTo>
                  <a:pt x="320224" y="52850"/>
                </a:lnTo>
                <a:lnTo>
                  <a:pt x="309162" y="41788"/>
                </a:lnTo>
                <a:lnTo>
                  <a:pt x="273846" y="19334"/>
                </a:lnTo>
                <a:lnTo>
                  <a:pt x="233809" y="5023"/>
                </a:lnTo>
                <a:lnTo>
                  <a:pt x="190195" y="0"/>
                </a:lnTo>
                <a:close/>
              </a:path>
            </a:pathLst>
          </a:custGeom>
          <a:solidFill>
            <a:srgbClr val="F05A94">
              <a:alpha val="14999"/>
            </a:srgbClr>
          </a:solidFill>
        </p:spPr>
        <p:txBody>
          <a:bodyPr wrap="square" lIns="0" tIns="0" rIns="0" bIns="0" rtlCol="0"/>
          <a:lstStyle/>
          <a:p>
            <a:endParaRPr/>
          </a:p>
        </p:txBody>
      </p:sp>
      <p:grpSp>
        <p:nvGrpSpPr>
          <p:cNvPr id="3" name="object 3"/>
          <p:cNvGrpSpPr/>
          <p:nvPr/>
        </p:nvGrpSpPr>
        <p:grpSpPr>
          <a:xfrm>
            <a:off x="342002"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sp>
        <p:nvSpPr>
          <p:cNvPr id="7" name="object 7"/>
          <p:cNvSpPr txBox="1">
            <a:spLocks noGrp="1"/>
          </p:cNvSpPr>
          <p:nvPr>
            <p:ph type="title"/>
          </p:nvPr>
        </p:nvSpPr>
        <p:spPr>
          <a:xfrm>
            <a:off x="887299" y="172826"/>
            <a:ext cx="1701800" cy="330200"/>
          </a:xfrm>
          <a:prstGeom prst="rect">
            <a:avLst/>
          </a:prstGeom>
        </p:spPr>
        <p:txBody>
          <a:bodyPr vert="horz" wrap="square" lIns="0" tIns="12700" rIns="0" bIns="0" rtlCol="0">
            <a:spAutoFit/>
          </a:bodyPr>
          <a:lstStyle/>
          <a:p>
            <a:pPr marL="12700">
              <a:lnSpc>
                <a:spcPct val="100000"/>
              </a:lnSpc>
              <a:spcBef>
                <a:spcPts val="100"/>
              </a:spcBef>
            </a:pPr>
            <a:r>
              <a:rPr spc="190" dirty="0"/>
              <a:t>あなたの情報</a:t>
            </a:r>
          </a:p>
        </p:txBody>
      </p:sp>
      <p:graphicFrame>
        <p:nvGraphicFramePr>
          <p:cNvPr id="8" name="object 8"/>
          <p:cNvGraphicFramePr>
            <a:graphicFrameLocks noGrp="1"/>
          </p:cNvGraphicFramePr>
          <p:nvPr/>
        </p:nvGraphicFramePr>
        <p:xfrm>
          <a:off x="5682603" y="5268607"/>
          <a:ext cx="4625340" cy="1925318"/>
        </p:xfrm>
        <a:graphic>
          <a:graphicData uri="http://schemas.openxmlformats.org/drawingml/2006/table">
            <a:tbl>
              <a:tblPr firstRow="1" bandRow="1">
                <a:tableStyleId>{2D5ABB26-0587-4C30-8999-92F81FD0307C}</a:tableStyleId>
              </a:tblPr>
              <a:tblGrid>
                <a:gridCol w="1541780">
                  <a:extLst>
                    <a:ext uri="{9D8B030D-6E8A-4147-A177-3AD203B41FA5}">
                      <a16:colId xmlns:a16="http://schemas.microsoft.com/office/drawing/2014/main" val="20000"/>
                    </a:ext>
                  </a:extLst>
                </a:gridCol>
                <a:gridCol w="1541780">
                  <a:extLst>
                    <a:ext uri="{9D8B030D-6E8A-4147-A177-3AD203B41FA5}">
                      <a16:colId xmlns:a16="http://schemas.microsoft.com/office/drawing/2014/main" val="20001"/>
                    </a:ext>
                  </a:extLst>
                </a:gridCol>
                <a:gridCol w="1541780">
                  <a:extLst>
                    <a:ext uri="{9D8B030D-6E8A-4147-A177-3AD203B41FA5}">
                      <a16:colId xmlns:a16="http://schemas.microsoft.com/office/drawing/2014/main" val="20002"/>
                    </a:ext>
                  </a:extLst>
                </a:gridCol>
              </a:tblGrid>
              <a:tr h="233679">
                <a:tc gridSpan="2">
                  <a:txBody>
                    <a:bodyPr/>
                    <a:lstStyle/>
                    <a:p>
                      <a:pPr marL="89535">
                        <a:lnSpc>
                          <a:spcPct val="100000"/>
                        </a:lnSpc>
                        <a:spcBef>
                          <a:spcPts val="190"/>
                        </a:spcBef>
                      </a:pPr>
                      <a:r>
                        <a:rPr sz="1100" b="1" spc="45" dirty="0">
                          <a:solidFill>
                            <a:srgbClr val="FFFFFF"/>
                          </a:solidFill>
                          <a:latin typeface="Microsoft JhengHei"/>
                          <a:cs typeface="Microsoft JhengHei"/>
                        </a:rPr>
                        <a:t>その他の病気の記録</a:t>
                      </a:r>
                      <a:endParaRPr sz="1100">
                        <a:latin typeface="Microsoft JhengHei"/>
                        <a:cs typeface="Microsoft JhengHei"/>
                      </a:endParaRPr>
                    </a:p>
                  </a:txBody>
                  <a:tcPr marL="0" marR="0" marT="24130" marB="0">
                    <a:lnL w="12700">
                      <a:solidFill>
                        <a:srgbClr val="231F20"/>
                      </a:solidFill>
                      <a:prstDash val="solid"/>
                    </a:lnL>
                    <a:lnR w="6350">
                      <a:solidFill>
                        <a:srgbClr val="231F20"/>
                      </a:solidFill>
                      <a:prstDash val="solid"/>
                    </a:lnR>
                    <a:lnT w="12700">
                      <a:solidFill>
                        <a:srgbClr val="231F20"/>
                      </a:solidFill>
                      <a:prstDash val="solid"/>
                    </a:lnT>
                    <a:solidFill>
                      <a:srgbClr val="B28ABF"/>
                    </a:solidFill>
                  </a:tcPr>
                </a:tc>
                <a:tc hMerge="1">
                  <a:txBody>
                    <a:bodyPr/>
                    <a:lstStyle/>
                    <a:p>
                      <a:endParaRPr/>
                    </a:p>
                  </a:txBody>
                  <a:tcPr marL="0" marR="0" marT="0" marB="0"/>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12700">
                      <a:solidFill>
                        <a:srgbClr val="231F20"/>
                      </a:solidFill>
                      <a:prstDash val="solid"/>
                    </a:lnR>
                    <a:lnT w="12700">
                      <a:solidFill>
                        <a:srgbClr val="231F20"/>
                      </a:solidFill>
                      <a:prstDash val="solid"/>
                    </a:lnT>
                    <a:solidFill>
                      <a:srgbClr val="B28ABF"/>
                    </a:solidFill>
                  </a:tcPr>
                </a:tc>
                <a:extLst>
                  <a:ext uri="{0D108BD9-81ED-4DB2-BD59-A6C34878D82A}">
                    <a16:rowId xmlns:a16="http://schemas.microsoft.com/office/drawing/2014/main" val="10000"/>
                  </a:ext>
                </a:extLst>
              </a:tr>
              <a:tr h="285115">
                <a:tc>
                  <a:txBody>
                    <a:bodyPr/>
                    <a:lstStyle/>
                    <a:p>
                      <a:pPr marL="430530">
                        <a:lnSpc>
                          <a:spcPct val="100000"/>
                        </a:lnSpc>
                        <a:spcBef>
                          <a:spcPts val="530"/>
                        </a:spcBef>
                      </a:pPr>
                      <a:r>
                        <a:rPr sz="1000" spc="60" dirty="0">
                          <a:solidFill>
                            <a:srgbClr val="231F20"/>
                          </a:solidFill>
                          <a:latin typeface="BIZ UDPゴシック"/>
                          <a:cs typeface="BIZ UDPゴシック"/>
                        </a:rPr>
                        <a:t>病気の名前</a:t>
                      </a:r>
                      <a:endParaRPr sz="1000">
                        <a:latin typeface="BIZ UDPゴシック"/>
                        <a:cs typeface="BIZ UDPゴシック"/>
                      </a:endParaRPr>
                    </a:p>
                  </a:txBody>
                  <a:tcPr marL="0" marR="0" marT="67310" marB="0">
                    <a:lnL w="12700">
                      <a:solidFill>
                        <a:srgbClr val="231F20"/>
                      </a:solidFill>
                      <a:prstDash val="solid"/>
                    </a:lnL>
                    <a:lnR w="6350">
                      <a:solidFill>
                        <a:srgbClr val="231F20"/>
                      </a:solidFill>
                      <a:prstDash val="solid"/>
                    </a:lnR>
                    <a:lnB w="6350">
                      <a:solidFill>
                        <a:srgbClr val="231F20"/>
                      </a:solidFill>
                      <a:prstDash val="solid"/>
                    </a:lnB>
                    <a:solidFill>
                      <a:srgbClr val="E5F4F4"/>
                    </a:solidFill>
                  </a:tcPr>
                </a:tc>
                <a:tc>
                  <a:txBody>
                    <a:bodyPr/>
                    <a:lstStyle/>
                    <a:p>
                      <a:pPr marL="433070">
                        <a:lnSpc>
                          <a:spcPct val="100000"/>
                        </a:lnSpc>
                        <a:spcBef>
                          <a:spcPts val="530"/>
                        </a:spcBef>
                      </a:pPr>
                      <a:r>
                        <a:rPr sz="1000" spc="45" dirty="0">
                          <a:solidFill>
                            <a:srgbClr val="231F20"/>
                          </a:solidFill>
                          <a:latin typeface="BIZ UDPゴシック"/>
                          <a:cs typeface="BIZ UDPゴシック"/>
                        </a:rPr>
                        <a:t>医療機関名</a:t>
                      </a:r>
                      <a:endParaRPr sz="1000">
                        <a:latin typeface="BIZ UDPゴシック"/>
                        <a:cs typeface="BIZ UDPゴシック"/>
                      </a:endParaRPr>
                    </a:p>
                  </a:txBody>
                  <a:tcPr marL="0" marR="0" marT="67310" marB="0">
                    <a:lnL w="6350">
                      <a:solidFill>
                        <a:srgbClr val="231F20"/>
                      </a:solidFill>
                      <a:prstDash val="solid"/>
                    </a:lnL>
                    <a:lnR w="6350">
                      <a:solidFill>
                        <a:srgbClr val="231F20"/>
                      </a:solidFill>
                      <a:prstDash val="solid"/>
                    </a:lnR>
                    <a:lnB w="6350">
                      <a:solidFill>
                        <a:srgbClr val="231F20"/>
                      </a:solidFill>
                      <a:prstDash val="solid"/>
                    </a:lnB>
                    <a:solidFill>
                      <a:srgbClr val="E5F4F4"/>
                    </a:solidFill>
                  </a:tcPr>
                </a:tc>
                <a:tc>
                  <a:txBody>
                    <a:bodyPr/>
                    <a:lstStyle/>
                    <a:p>
                      <a:pPr marL="362585">
                        <a:lnSpc>
                          <a:spcPct val="100000"/>
                        </a:lnSpc>
                        <a:spcBef>
                          <a:spcPts val="530"/>
                        </a:spcBef>
                      </a:pPr>
                      <a:r>
                        <a:rPr sz="1000" spc="70" dirty="0">
                          <a:solidFill>
                            <a:srgbClr val="231F20"/>
                          </a:solidFill>
                          <a:latin typeface="BIZ UDPゴシック"/>
                          <a:cs typeface="BIZ UDPゴシック"/>
                        </a:rPr>
                        <a:t>発症した時期</a:t>
                      </a:r>
                      <a:endParaRPr sz="1000">
                        <a:latin typeface="BIZ UDPゴシック"/>
                        <a:cs typeface="BIZ UDPゴシック"/>
                      </a:endParaRPr>
                    </a:p>
                  </a:txBody>
                  <a:tcPr marL="0" marR="0" marT="67310" marB="0">
                    <a:lnL w="6350">
                      <a:solidFill>
                        <a:srgbClr val="231F20"/>
                      </a:solidFill>
                      <a:prstDash val="solid"/>
                    </a:lnL>
                    <a:lnR w="12700">
                      <a:solidFill>
                        <a:srgbClr val="231F20"/>
                      </a:solidFill>
                      <a:prstDash val="solid"/>
                    </a:lnR>
                    <a:lnB w="6350">
                      <a:solidFill>
                        <a:srgbClr val="231F20"/>
                      </a:solidFill>
                      <a:prstDash val="solid"/>
                    </a:lnB>
                    <a:solidFill>
                      <a:srgbClr val="E5F4F4"/>
                    </a:solidFill>
                  </a:tcPr>
                </a:tc>
                <a:extLst>
                  <a:ext uri="{0D108BD9-81ED-4DB2-BD59-A6C34878D82A}">
                    <a16:rowId xmlns:a16="http://schemas.microsoft.com/office/drawing/2014/main" val="10001"/>
                  </a:ext>
                </a:extLst>
              </a:tr>
              <a:tr h="470534">
                <a:tc>
                  <a:txBody>
                    <a:bodyPr/>
                    <a:lstStyle/>
                    <a:p>
                      <a:pPr>
                        <a:lnSpc>
                          <a:spcPct val="100000"/>
                        </a:lnSpc>
                      </a:pPr>
                      <a:endParaRPr sz="1000">
                        <a:latin typeface="Times New Roman"/>
                        <a:cs typeface="Times New Roman"/>
                      </a:endParaRPr>
                    </a:p>
                  </a:txBody>
                  <a:tcPr marL="0" marR="0" marT="0" marB="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5"/>
                        </a:spcBef>
                      </a:pPr>
                      <a:endParaRPr sz="1000">
                        <a:latin typeface="Times New Roman"/>
                        <a:cs typeface="Times New Roman"/>
                      </a:endParaRPr>
                    </a:p>
                    <a:p>
                      <a:pPr marR="113030" algn="r">
                        <a:lnSpc>
                          <a:spcPct val="100000"/>
                        </a:lnSpc>
                        <a:tabLst>
                          <a:tab pos="407670" algn="l"/>
                          <a:tab pos="815340" algn="l"/>
                        </a:tabLst>
                      </a:pP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952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extLst>
                  <a:ext uri="{0D108BD9-81ED-4DB2-BD59-A6C34878D82A}">
                    <a16:rowId xmlns:a16="http://schemas.microsoft.com/office/drawing/2014/main" val="10002"/>
                  </a:ext>
                </a:extLst>
              </a:tr>
              <a:tr h="467995">
                <a:tc>
                  <a:txBody>
                    <a:bodyPr/>
                    <a:lstStyle/>
                    <a:p>
                      <a:pPr>
                        <a:lnSpc>
                          <a:spcPct val="100000"/>
                        </a:lnSpc>
                      </a:pPr>
                      <a:endParaRPr sz="1000">
                        <a:latin typeface="Times New Roman"/>
                        <a:cs typeface="Times New Roman"/>
                      </a:endParaRPr>
                    </a:p>
                  </a:txBody>
                  <a:tcPr marL="0" marR="0" marT="0" marB="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5"/>
                        </a:spcBef>
                      </a:pPr>
                      <a:endParaRPr sz="1000">
                        <a:latin typeface="Times New Roman"/>
                        <a:cs typeface="Times New Roman"/>
                      </a:endParaRPr>
                    </a:p>
                    <a:p>
                      <a:pPr marR="113030" algn="r">
                        <a:lnSpc>
                          <a:spcPct val="100000"/>
                        </a:lnSpc>
                        <a:tabLst>
                          <a:tab pos="407670" algn="l"/>
                          <a:tab pos="815340" algn="l"/>
                        </a:tabLst>
                      </a:pP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952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extLst>
                  <a:ext uri="{0D108BD9-81ED-4DB2-BD59-A6C34878D82A}">
                    <a16:rowId xmlns:a16="http://schemas.microsoft.com/office/drawing/2014/main" val="10003"/>
                  </a:ext>
                </a:extLst>
              </a:tr>
              <a:tr h="467995">
                <a:tc>
                  <a:txBody>
                    <a:bodyPr/>
                    <a:lstStyle/>
                    <a:p>
                      <a:pPr>
                        <a:lnSpc>
                          <a:spcPct val="100000"/>
                        </a:lnSpc>
                      </a:pPr>
                      <a:endParaRPr sz="1000">
                        <a:latin typeface="Times New Roman"/>
                        <a:cs typeface="Times New Roman"/>
                      </a:endParaRPr>
                    </a:p>
                  </a:txBody>
                  <a:tcPr marL="0" marR="0" marT="0"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FFFFFF"/>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FFFFFF"/>
                    </a:solidFill>
                  </a:tcPr>
                </a:tc>
                <a:tc>
                  <a:txBody>
                    <a:bodyPr/>
                    <a:lstStyle/>
                    <a:p>
                      <a:pPr>
                        <a:lnSpc>
                          <a:spcPct val="100000"/>
                        </a:lnSpc>
                        <a:spcBef>
                          <a:spcPts val="305"/>
                        </a:spcBef>
                      </a:pPr>
                      <a:endParaRPr sz="1000">
                        <a:latin typeface="Times New Roman"/>
                        <a:cs typeface="Times New Roman"/>
                      </a:endParaRPr>
                    </a:p>
                    <a:p>
                      <a:pPr marR="113030" algn="r">
                        <a:lnSpc>
                          <a:spcPct val="100000"/>
                        </a:lnSpc>
                        <a:tabLst>
                          <a:tab pos="407670" algn="l"/>
                          <a:tab pos="815340" algn="l"/>
                        </a:tabLst>
                      </a:pP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38735" marB="0">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solidFill>
                      <a:srgbClr val="FFFFFF"/>
                    </a:solidFill>
                  </a:tcPr>
                </a:tc>
                <a:extLst>
                  <a:ext uri="{0D108BD9-81ED-4DB2-BD59-A6C34878D82A}">
                    <a16:rowId xmlns:a16="http://schemas.microsoft.com/office/drawing/2014/main" val="10004"/>
                  </a:ext>
                </a:extLst>
              </a:tr>
            </a:tbl>
          </a:graphicData>
        </a:graphic>
      </p:graphicFrame>
      <p:sp>
        <p:nvSpPr>
          <p:cNvPr id="9" name="object 9"/>
          <p:cNvSpPr/>
          <p:nvPr/>
        </p:nvSpPr>
        <p:spPr>
          <a:xfrm>
            <a:off x="5687999" y="3168002"/>
            <a:ext cx="4626610" cy="1890395"/>
          </a:xfrm>
          <a:custGeom>
            <a:avLst/>
            <a:gdLst/>
            <a:ahLst/>
            <a:cxnLst/>
            <a:rect l="l" t="t" r="r" b="b"/>
            <a:pathLst>
              <a:path w="4626609" h="1890395">
                <a:moveTo>
                  <a:pt x="0" y="1890001"/>
                </a:moveTo>
                <a:lnTo>
                  <a:pt x="4626000" y="1890001"/>
                </a:lnTo>
                <a:lnTo>
                  <a:pt x="4626000" y="0"/>
                </a:lnTo>
                <a:lnTo>
                  <a:pt x="0" y="0"/>
                </a:lnTo>
                <a:lnTo>
                  <a:pt x="0" y="1890001"/>
                </a:lnTo>
                <a:close/>
              </a:path>
            </a:pathLst>
          </a:custGeom>
          <a:solidFill>
            <a:srgbClr val="FFFFFF"/>
          </a:solidFill>
        </p:spPr>
        <p:txBody>
          <a:bodyPr wrap="square" lIns="0" tIns="0" rIns="0" bIns="0" rtlCol="0"/>
          <a:lstStyle/>
          <a:p>
            <a:endParaRPr/>
          </a:p>
        </p:txBody>
      </p:sp>
      <p:sp>
        <p:nvSpPr>
          <p:cNvPr id="10" name="object 10"/>
          <p:cNvSpPr/>
          <p:nvPr/>
        </p:nvSpPr>
        <p:spPr>
          <a:xfrm>
            <a:off x="341137" y="5634006"/>
            <a:ext cx="4627880" cy="558165"/>
          </a:xfrm>
          <a:custGeom>
            <a:avLst/>
            <a:gdLst/>
            <a:ahLst/>
            <a:cxnLst/>
            <a:rect l="l" t="t" r="r" b="b"/>
            <a:pathLst>
              <a:path w="4627880" h="558164">
                <a:moveTo>
                  <a:pt x="4625975" y="0"/>
                </a:moveTo>
                <a:lnTo>
                  <a:pt x="0" y="13500"/>
                </a:lnTo>
                <a:lnTo>
                  <a:pt x="1663" y="557999"/>
                </a:lnTo>
                <a:lnTo>
                  <a:pt x="4627638" y="544499"/>
                </a:lnTo>
                <a:lnTo>
                  <a:pt x="4625975" y="0"/>
                </a:lnTo>
                <a:close/>
              </a:path>
            </a:pathLst>
          </a:custGeom>
          <a:solidFill>
            <a:srgbClr val="FFFFFF"/>
          </a:solidFill>
        </p:spPr>
        <p:txBody>
          <a:bodyPr wrap="square" lIns="0" tIns="0" rIns="0" bIns="0" rtlCol="0"/>
          <a:lstStyle/>
          <a:p>
            <a:endParaRPr/>
          </a:p>
        </p:txBody>
      </p:sp>
      <p:graphicFrame>
        <p:nvGraphicFramePr>
          <p:cNvPr id="11" name="object 11"/>
          <p:cNvGraphicFramePr>
            <a:graphicFrameLocks noGrp="1"/>
          </p:cNvGraphicFramePr>
          <p:nvPr/>
        </p:nvGraphicFramePr>
        <p:xfrm>
          <a:off x="5682603" y="786612"/>
          <a:ext cx="4625340" cy="1619249"/>
        </p:xfrm>
        <a:graphic>
          <a:graphicData uri="http://schemas.openxmlformats.org/drawingml/2006/table">
            <a:tbl>
              <a:tblPr firstRow="1" bandRow="1">
                <a:tableStyleId>{2D5ABB26-0587-4C30-8999-92F81FD0307C}</a:tableStyleId>
              </a:tblPr>
              <a:tblGrid>
                <a:gridCol w="1541780">
                  <a:extLst>
                    <a:ext uri="{9D8B030D-6E8A-4147-A177-3AD203B41FA5}">
                      <a16:colId xmlns:a16="http://schemas.microsoft.com/office/drawing/2014/main" val="20000"/>
                    </a:ext>
                  </a:extLst>
                </a:gridCol>
                <a:gridCol w="3083560">
                  <a:extLst>
                    <a:ext uri="{9D8B030D-6E8A-4147-A177-3AD203B41FA5}">
                      <a16:colId xmlns:a16="http://schemas.microsoft.com/office/drawing/2014/main" val="20001"/>
                    </a:ext>
                  </a:extLst>
                </a:gridCol>
              </a:tblGrid>
              <a:tr h="233679">
                <a:tc gridSpan="2">
                  <a:txBody>
                    <a:bodyPr/>
                    <a:lstStyle/>
                    <a:p>
                      <a:pPr marL="89535">
                        <a:lnSpc>
                          <a:spcPct val="100000"/>
                        </a:lnSpc>
                        <a:spcBef>
                          <a:spcPts val="200"/>
                        </a:spcBef>
                      </a:pPr>
                      <a:r>
                        <a:rPr sz="1100" b="1" spc="45" dirty="0">
                          <a:solidFill>
                            <a:srgbClr val="FFFFFF"/>
                          </a:solidFill>
                          <a:latin typeface="Microsoft JhengHei"/>
                          <a:cs typeface="Microsoft JhengHei"/>
                        </a:rPr>
                        <a:t>生活習慣病の記録</a:t>
                      </a:r>
                      <a:endParaRPr sz="1100">
                        <a:latin typeface="Microsoft JhengHei"/>
                        <a:cs typeface="Microsoft JhengHei"/>
                      </a:endParaRPr>
                    </a:p>
                  </a:txBody>
                  <a:tcPr marL="0" marR="0" marT="25400" marB="0">
                    <a:lnL w="12700">
                      <a:solidFill>
                        <a:srgbClr val="231F20"/>
                      </a:solidFill>
                      <a:prstDash val="solid"/>
                    </a:lnL>
                    <a:lnR w="12700">
                      <a:solidFill>
                        <a:srgbClr val="231F20"/>
                      </a:solidFill>
                      <a:prstDash val="solid"/>
                    </a:lnR>
                    <a:lnT w="12700">
                      <a:solidFill>
                        <a:srgbClr val="231F20"/>
                      </a:solidFill>
                      <a:prstDash val="solid"/>
                    </a:lnT>
                    <a:solidFill>
                      <a:srgbClr val="B28ABF"/>
                    </a:solidFill>
                  </a:tcPr>
                </a:tc>
                <a:tc hMerge="1">
                  <a:txBody>
                    <a:bodyPr/>
                    <a:lstStyle/>
                    <a:p>
                      <a:endParaRPr/>
                    </a:p>
                  </a:txBody>
                  <a:tcPr marL="0" marR="0" marT="0" marB="0"/>
                </a:tc>
                <a:extLst>
                  <a:ext uri="{0D108BD9-81ED-4DB2-BD59-A6C34878D82A}">
                    <a16:rowId xmlns:a16="http://schemas.microsoft.com/office/drawing/2014/main" val="10000"/>
                  </a:ext>
                </a:extLst>
              </a:tr>
              <a:tr h="287655">
                <a:tc>
                  <a:txBody>
                    <a:bodyPr/>
                    <a:lstStyle/>
                    <a:p>
                      <a:pPr marL="415925">
                        <a:lnSpc>
                          <a:spcPct val="100000"/>
                        </a:lnSpc>
                        <a:spcBef>
                          <a:spcPts val="484"/>
                        </a:spcBef>
                      </a:pPr>
                      <a:r>
                        <a:rPr sz="1000" spc="60" dirty="0">
                          <a:solidFill>
                            <a:srgbClr val="231F20"/>
                          </a:solidFill>
                          <a:latin typeface="BIZ UDPゴシック"/>
                          <a:cs typeface="BIZ UDPゴシック"/>
                        </a:rPr>
                        <a:t>病気の名前</a:t>
                      </a:r>
                      <a:endParaRPr sz="1000">
                        <a:latin typeface="BIZ UDPゴシック"/>
                        <a:cs typeface="BIZ UDPゴシック"/>
                      </a:endParaRPr>
                    </a:p>
                  </a:txBody>
                  <a:tcPr marL="0" marR="0" marT="61594" marB="0">
                    <a:lnL w="12700">
                      <a:solidFill>
                        <a:srgbClr val="231F20"/>
                      </a:solidFill>
                      <a:prstDash val="solid"/>
                    </a:lnL>
                    <a:lnR w="6350">
                      <a:solidFill>
                        <a:srgbClr val="231F20"/>
                      </a:solidFill>
                      <a:prstDash val="solid"/>
                    </a:lnR>
                    <a:lnB w="6350">
                      <a:solidFill>
                        <a:srgbClr val="231F20"/>
                      </a:solidFill>
                      <a:prstDash val="solid"/>
                    </a:lnB>
                    <a:solidFill>
                      <a:srgbClr val="E5F4F4"/>
                    </a:solidFill>
                  </a:tcPr>
                </a:tc>
                <a:tc>
                  <a:txBody>
                    <a:bodyPr/>
                    <a:lstStyle/>
                    <a:p>
                      <a:pPr marL="790575">
                        <a:lnSpc>
                          <a:spcPct val="100000"/>
                        </a:lnSpc>
                        <a:spcBef>
                          <a:spcPts val="484"/>
                        </a:spcBef>
                      </a:pPr>
                      <a:r>
                        <a:rPr sz="1000" spc="70" dirty="0">
                          <a:solidFill>
                            <a:srgbClr val="231F20"/>
                          </a:solidFill>
                          <a:latin typeface="BIZ UDPゴシック"/>
                          <a:cs typeface="BIZ UDPゴシック"/>
                        </a:rPr>
                        <a:t>治療をはじめた時期</a:t>
                      </a:r>
                      <a:endParaRPr sz="1000">
                        <a:latin typeface="BIZ UDPゴシック"/>
                        <a:cs typeface="BIZ UDPゴシック"/>
                      </a:endParaRPr>
                    </a:p>
                  </a:txBody>
                  <a:tcPr marL="0" marR="0" marT="61594" marB="0">
                    <a:lnL w="6350">
                      <a:solidFill>
                        <a:srgbClr val="231F20"/>
                      </a:solidFill>
                      <a:prstDash val="solid"/>
                    </a:lnL>
                    <a:lnR w="12700">
                      <a:solidFill>
                        <a:srgbClr val="231F20"/>
                      </a:solidFill>
                      <a:prstDash val="solid"/>
                    </a:lnR>
                    <a:lnB w="6350">
                      <a:solidFill>
                        <a:srgbClr val="231F20"/>
                      </a:solidFill>
                      <a:prstDash val="solid"/>
                    </a:lnB>
                    <a:solidFill>
                      <a:srgbClr val="E5F4F4"/>
                    </a:solidFill>
                  </a:tcPr>
                </a:tc>
                <a:extLst>
                  <a:ext uri="{0D108BD9-81ED-4DB2-BD59-A6C34878D82A}">
                    <a16:rowId xmlns:a16="http://schemas.microsoft.com/office/drawing/2014/main" val="10001"/>
                  </a:ext>
                </a:extLst>
              </a:tr>
              <a:tr h="1097915">
                <a:tc>
                  <a:txBody>
                    <a:bodyPr/>
                    <a:lstStyle/>
                    <a:p>
                      <a:pPr marL="405130" indent="-271780">
                        <a:lnSpc>
                          <a:spcPct val="100000"/>
                        </a:lnSpc>
                        <a:spcBef>
                          <a:spcPts val="925"/>
                        </a:spcBef>
                        <a:buChar char="□"/>
                        <a:tabLst>
                          <a:tab pos="405130" algn="l"/>
                        </a:tabLst>
                      </a:pPr>
                      <a:r>
                        <a:rPr sz="1000" spc="30" dirty="0">
                          <a:solidFill>
                            <a:srgbClr val="231F20"/>
                          </a:solidFill>
                          <a:latin typeface="BIZ UDPゴシック"/>
                          <a:cs typeface="BIZ UDPゴシック"/>
                        </a:rPr>
                        <a:t>高血圧</a:t>
                      </a:r>
                      <a:endParaRPr sz="1000">
                        <a:latin typeface="BIZ UDPゴシック"/>
                        <a:cs typeface="BIZ UDPゴシック"/>
                      </a:endParaRPr>
                    </a:p>
                    <a:p>
                      <a:pPr>
                        <a:lnSpc>
                          <a:spcPct val="100000"/>
                        </a:lnSpc>
                        <a:spcBef>
                          <a:spcPts val="250"/>
                        </a:spcBef>
                        <a:buClr>
                          <a:srgbClr val="231F20"/>
                        </a:buClr>
                        <a:buFont typeface="BIZ UDP"/>
                        <a:buChar char="□"/>
                      </a:pPr>
                      <a:endParaRPr sz="1000">
                        <a:latin typeface="Times New Roman"/>
                        <a:cs typeface="Times New Roman"/>
                      </a:endParaRPr>
                    </a:p>
                    <a:p>
                      <a:pPr marL="405130" indent="-271780">
                        <a:lnSpc>
                          <a:spcPct val="100000"/>
                        </a:lnSpc>
                        <a:buChar char="□"/>
                        <a:tabLst>
                          <a:tab pos="405130" algn="l"/>
                        </a:tabLst>
                      </a:pPr>
                      <a:r>
                        <a:rPr sz="1000" spc="30" dirty="0">
                          <a:solidFill>
                            <a:srgbClr val="231F20"/>
                          </a:solidFill>
                          <a:latin typeface="BIZ UDPゴシック"/>
                          <a:cs typeface="BIZ UDPゴシック"/>
                        </a:rPr>
                        <a:t>糖尿病</a:t>
                      </a:r>
                      <a:endParaRPr sz="1000">
                        <a:latin typeface="BIZ UDPゴシック"/>
                        <a:cs typeface="BIZ UDPゴシック"/>
                      </a:endParaRPr>
                    </a:p>
                    <a:p>
                      <a:pPr>
                        <a:lnSpc>
                          <a:spcPct val="100000"/>
                        </a:lnSpc>
                        <a:spcBef>
                          <a:spcPts val="250"/>
                        </a:spcBef>
                        <a:buClr>
                          <a:srgbClr val="231F20"/>
                        </a:buClr>
                        <a:buFont typeface="BIZ UDP"/>
                        <a:buChar char="□"/>
                      </a:pPr>
                      <a:endParaRPr sz="1000">
                        <a:latin typeface="Times New Roman"/>
                        <a:cs typeface="Times New Roman"/>
                      </a:endParaRPr>
                    </a:p>
                    <a:p>
                      <a:pPr marL="405130" indent="-271780">
                        <a:lnSpc>
                          <a:spcPct val="100000"/>
                        </a:lnSpc>
                        <a:buChar char="□"/>
                        <a:tabLst>
                          <a:tab pos="405130" algn="l"/>
                        </a:tabLst>
                      </a:pPr>
                      <a:r>
                        <a:rPr sz="1000" spc="45" dirty="0">
                          <a:solidFill>
                            <a:srgbClr val="231F20"/>
                          </a:solidFill>
                          <a:latin typeface="BIZ UDPゴシック"/>
                          <a:cs typeface="BIZ UDPゴシック"/>
                        </a:rPr>
                        <a:t>脂質異常症</a:t>
                      </a:r>
                      <a:endParaRPr sz="1000">
                        <a:latin typeface="BIZ UDPゴシック"/>
                        <a:cs typeface="BIZ UDPゴシック"/>
                      </a:endParaRPr>
                    </a:p>
                  </a:txBody>
                  <a:tcPr marL="0" marR="0" marT="117475"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marL="599440">
                        <a:lnSpc>
                          <a:spcPct val="100000"/>
                        </a:lnSpc>
                        <a:spcBef>
                          <a:spcPts val="925"/>
                        </a:spcBef>
                        <a:tabLst>
                          <a:tab pos="1143000" algn="l"/>
                          <a:tab pos="1687195" algn="l"/>
                          <a:tab pos="2366645" algn="l"/>
                        </a:tabLst>
                      </a:pP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409" dirty="0">
                          <a:solidFill>
                            <a:srgbClr val="231F20"/>
                          </a:solidFill>
                          <a:latin typeface="BIZ UDPゴシック"/>
                          <a:cs typeface="BIZ UDPゴシック"/>
                        </a:rPr>
                        <a:t>日</a:t>
                      </a:r>
                      <a:r>
                        <a:rPr sz="1000" spc="135" dirty="0">
                          <a:solidFill>
                            <a:srgbClr val="231F20"/>
                          </a:solidFill>
                          <a:latin typeface="BIZ UDPゴシック"/>
                          <a:cs typeface="BIZ UDPゴシック"/>
                        </a:rPr>
                        <a:t>（</a:t>
                      </a:r>
                      <a:r>
                        <a:rPr sz="1000" dirty="0">
                          <a:solidFill>
                            <a:srgbClr val="231F20"/>
                          </a:solidFill>
                          <a:latin typeface="BIZ UDPゴシック"/>
                          <a:cs typeface="BIZ UDPゴシック"/>
                        </a:rPr>
                        <a:t>	</a:t>
                      </a:r>
                      <a:r>
                        <a:rPr sz="1000" spc="70" dirty="0">
                          <a:solidFill>
                            <a:srgbClr val="231F20"/>
                          </a:solidFill>
                          <a:latin typeface="BIZ UDPゴシック"/>
                          <a:cs typeface="BIZ UDPゴシック"/>
                        </a:rPr>
                        <a:t>歳頃</a:t>
                      </a:r>
                      <a:r>
                        <a:rPr sz="1000" spc="480" dirty="0">
                          <a:solidFill>
                            <a:srgbClr val="231F20"/>
                          </a:solidFill>
                          <a:latin typeface="BIZ UDPゴシック"/>
                          <a:cs typeface="BIZ UDPゴシック"/>
                        </a:rPr>
                        <a:t>）</a:t>
                      </a:r>
                      <a:endParaRPr sz="1000">
                        <a:latin typeface="BIZ UDPゴシック"/>
                        <a:cs typeface="BIZ UDPゴシック"/>
                      </a:endParaRPr>
                    </a:p>
                    <a:p>
                      <a:pPr marL="599440" marR="306705">
                        <a:lnSpc>
                          <a:spcPct val="216600"/>
                        </a:lnSpc>
                        <a:tabLst>
                          <a:tab pos="1143000" algn="l"/>
                          <a:tab pos="1687195" algn="l"/>
                          <a:tab pos="2366645" algn="l"/>
                        </a:tabLst>
                      </a:pP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409" dirty="0">
                          <a:solidFill>
                            <a:srgbClr val="231F20"/>
                          </a:solidFill>
                          <a:latin typeface="BIZ UDPゴシック"/>
                          <a:cs typeface="BIZ UDPゴシック"/>
                        </a:rPr>
                        <a:t>日</a:t>
                      </a:r>
                      <a:r>
                        <a:rPr sz="1000" spc="135" dirty="0">
                          <a:solidFill>
                            <a:srgbClr val="231F20"/>
                          </a:solidFill>
                          <a:latin typeface="BIZ UDPゴシック"/>
                          <a:cs typeface="BIZ UDPゴシック"/>
                        </a:rPr>
                        <a:t>（</a:t>
                      </a:r>
                      <a:r>
                        <a:rPr sz="1000" dirty="0">
                          <a:solidFill>
                            <a:srgbClr val="231F20"/>
                          </a:solidFill>
                          <a:latin typeface="BIZ UDPゴシック"/>
                          <a:cs typeface="BIZ UDPゴシック"/>
                        </a:rPr>
                        <a:t>	</a:t>
                      </a:r>
                      <a:r>
                        <a:rPr sz="1000" spc="70" dirty="0">
                          <a:solidFill>
                            <a:srgbClr val="231F20"/>
                          </a:solidFill>
                          <a:latin typeface="BIZ UDPゴシック"/>
                          <a:cs typeface="BIZ UDPゴシック"/>
                        </a:rPr>
                        <a:t>歳頃</a:t>
                      </a:r>
                      <a:r>
                        <a:rPr sz="1000" spc="480" dirty="0">
                          <a:solidFill>
                            <a:srgbClr val="231F20"/>
                          </a:solidFill>
                          <a:latin typeface="BIZ UDPゴシック"/>
                          <a:cs typeface="BIZ UDPゴシック"/>
                        </a:rPr>
                        <a:t>）</a:t>
                      </a: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409" dirty="0">
                          <a:solidFill>
                            <a:srgbClr val="231F20"/>
                          </a:solidFill>
                          <a:latin typeface="BIZ UDPゴシック"/>
                          <a:cs typeface="BIZ UDPゴシック"/>
                        </a:rPr>
                        <a:t>日</a:t>
                      </a:r>
                      <a:r>
                        <a:rPr sz="1000" spc="135" dirty="0">
                          <a:solidFill>
                            <a:srgbClr val="231F20"/>
                          </a:solidFill>
                          <a:latin typeface="BIZ UDPゴシック"/>
                          <a:cs typeface="BIZ UDPゴシック"/>
                        </a:rPr>
                        <a:t>（</a:t>
                      </a:r>
                      <a:r>
                        <a:rPr sz="1000" dirty="0">
                          <a:solidFill>
                            <a:srgbClr val="231F20"/>
                          </a:solidFill>
                          <a:latin typeface="BIZ UDPゴシック"/>
                          <a:cs typeface="BIZ UDPゴシック"/>
                        </a:rPr>
                        <a:t>	</a:t>
                      </a:r>
                      <a:r>
                        <a:rPr sz="1000" spc="70" dirty="0">
                          <a:solidFill>
                            <a:srgbClr val="231F20"/>
                          </a:solidFill>
                          <a:latin typeface="BIZ UDPゴシック"/>
                          <a:cs typeface="BIZ UDPゴシック"/>
                        </a:rPr>
                        <a:t>歳頃</a:t>
                      </a:r>
                      <a:r>
                        <a:rPr sz="1000" spc="480" dirty="0">
                          <a:solidFill>
                            <a:srgbClr val="231F20"/>
                          </a:solidFill>
                          <a:latin typeface="BIZ UDPゴシック"/>
                          <a:cs typeface="BIZ UDPゴシック"/>
                        </a:rPr>
                        <a:t>）</a:t>
                      </a:r>
                      <a:endParaRPr sz="1000">
                        <a:latin typeface="BIZ UDPゴシック"/>
                        <a:cs typeface="BIZ UDPゴシック"/>
                      </a:endParaRPr>
                    </a:p>
                  </a:txBody>
                  <a:tcPr marL="0" marR="0" marT="117475" marB="0">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2"/>
                  </a:ext>
                </a:extLst>
              </a:tr>
            </a:tbl>
          </a:graphicData>
        </a:graphic>
      </p:graphicFrame>
      <p:sp>
        <p:nvSpPr>
          <p:cNvPr id="20" name="object 20"/>
          <p:cNvSpPr txBox="1"/>
          <p:nvPr/>
        </p:nvSpPr>
        <p:spPr>
          <a:xfrm>
            <a:off x="220840"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4</a:t>
            </a:r>
            <a:endParaRPr sz="1200">
              <a:latin typeface="Arial Rounded MT Bold"/>
              <a:cs typeface="Arial Rounded MT Bold"/>
            </a:endParaRPr>
          </a:p>
        </p:txBody>
      </p:sp>
      <p:sp>
        <p:nvSpPr>
          <p:cNvPr id="21" name="object 21"/>
          <p:cNvSpPr txBox="1"/>
          <p:nvPr/>
        </p:nvSpPr>
        <p:spPr>
          <a:xfrm>
            <a:off x="10318803"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5</a:t>
            </a:r>
            <a:endParaRPr sz="1200">
              <a:latin typeface="Arial Rounded MT Bold"/>
              <a:cs typeface="Arial Rounded MT Bold"/>
            </a:endParaRPr>
          </a:p>
        </p:txBody>
      </p:sp>
      <p:graphicFrame>
        <p:nvGraphicFramePr>
          <p:cNvPr id="12" name="object 12"/>
          <p:cNvGraphicFramePr>
            <a:graphicFrameLocks noGrp="1"/>
          </p:cNvGraphicFramePr>
          <p:nvPr/>
        </p:nvGraphicFramePr>
        <p:xfrm>
          <a:off x="335649" y="2927654"/>
          <a:ext cx="4626610" cy="881379"/>
        </p:xfrm>
        <a:graphic>
          <a:graphicData uri="http://schemas.openxmlformats.org/drawingml/2006/table">
            <a:tbl>
              <a:tblPr firstRow="1" bandRow="1">
                <a:tableStyleId>{2D5ABB26-0587-4C30-8999-92F81FD0307C}</a:tableStyleId>
              </a:tblPr>
              <a:tblGrid>
                <a:gridCol w="866140">
                  <a:extLst>
                    <a:ext uri="{9D8B030D-6E8A-4147-A177-3AD203B41FA5}">
                      <a16:colId xmlns:a16="http://schemas.microsoft.com/office/drawing/2014/main" val="20000"/>
                    </a:ext>
                  </a:extLst>
                </a:gridCol>
                <a:gridCol w="3760470">
                  <a:extLst>
                    <a:ext uri="{9D8B030D-6E8A-4147-A177-3AD203B41FA5}">
                      <a16:colId xmlns:a16="http://schemas.microsoft.com/office/drawing/2014/main" val="20001"/>
                    </a:ext>
                  </a:extLst>
                </a:gridCol>
              </a:tblGrid>
              <a:tr h="240029">
                <a:tc gridSpan="2">
                  <a:txBody>
                    <a:bodyPr/>
                    <a:lstStyle/>
                    <a:p>
                      <a:pPr marL="97155">
                        <a:lnSpc>
                          <a:spcPct val="100000"/>
                        </a:lnSpc>
                        <a:spcBef>
                          <a:spcPts val="270"/>
                        </a:spcBef>
                      </a:pPr>
                      <a:r>
                        <a:rPr sz="1100" b="1" spc="-55" dirty="0">
                          <a:solidFill>
                            <a:srgbClr val="FFFFFF"/>
                          </a:solidFill>
                          <a:latin typeface="Microsoft JhengHei"/>
                          <a:cs typeface="Microsoft JhengHei"/>
                        </a:rPr>
                        <a:t>かかりつけ医</a:t>
                      </a:r>
                      <a:endParaRPr sz="1100">
                        <a:latin typeface="Microsoft JhengHei"/>
                        <a:cs typeface="Microsoft JhengHei"/>
                      </a:endParaRPr>
                    </a:p>
                  </a:txBody>
                  <a:tcPr marL="0" marR="0" marT="34290" marB="0">
                    <a:lnL w="12700">
                      <a:solidFill>
                        <a:srgbClr val="B28ABF"/>
                      </a:solidFill>
                      <a:prstDash val="solid"/>
                    </a:lnL>
                    <a:lnR w="12700">
                      <a:solidFill>
                        <a:srgbClr val="B28ABF"/>
                      </a:solidFill>
                      <a:prstDash val="solid"/>
                    </a:lnR>
                    <a:lnT w="12700">
                      <a:solidFill>
                        <a:srgbClr val="B28ABF"/>
                      </a:solidFill>
                      <a:prstDash val="solid"/>
                    </a:lnT>
                    <a:solidFill>
                      <a:srgbClr val="B28ABF"/>
                    </a:solidFill>
                  </a:tcPr>
                </a:tc>
                <a:tc hMerge="1">
                  <a:txBody>
                    <a:bodyPr/>
                    <a:lstStyle/>
                    <a:p>
                      <a:endParaRPr/>
                    </a:p>
                  </a:txBody>
                  <a:tcPr marL="0" marR="0" marT="0" marB="0"/>
                </a:tc>
                <a:extLst>
                  <a:ext uri="{0D108BD9-81ED-4DB2-BD59-A6C34878D82A}">
                    <a16:rowId xmlns:a16="http://schemas.microsoft.com/office/drawing/2014/main" val="10000"/>
                  </a:ext>
                </a:extLst>
              </a:tr>
              <a:tr h="317500">
                <a:tc>
                  <a:txBody>
                    <a:bodyPr/>
                    <a:lstStyle/>
                    <a:p>
                      <a:pPr marL="8255" algn="ctr">
                        <a:lnSpc>
                          <a:spcPct val="100000"/>
                        </a:lnSpc>
                        <a:spcBef>
                          <a:spcPts val="625"/>
                        </a:spcBef>
                      </a:pPr>
                      <a:r>
                        <a:rPr sz="1000" spc="60" dirty="0">
                          <a:solidFill>
                            <a:srgbClr val="231F20"/>
                          </a:solidFill>
                          <a:latin typeface="BIZ UDPゴシック"/>
                          <a:cs typeface="BIZ UDPゴシック"/>
                        </a:rPr>
                        <a:t>医療機関名</a:t>
                      </a:r>
                      <a:endParaRPr sz="1000">
                        <a:latin typeface="BIZ UDPゴシック"/>
                        <a:cs typeface="BIZ UDPゴシック"/>
                      </a:endParaRPr>
                    </a:p>
                  </a:txBody>
                  <a:tcPr marL="0" marR="0" marT="79375" marB="0">
                    <a:lnL w="12700">
                      <a:solidFill>
                        <a:srgbClr val="231F20"/>
                      </a:solidFill>
                      <a:prstDash val="solid"/>
                    </a:lnL>
                    <a:lnR w="6350">
                      <a:solidFill>
                        <a:srgbClr val="231F20"/>
                      </a:solidFill>
                      <a:prstDash val="solid"/>
                    </a:lnR>
                    <a:lnB w="6350">
                      <a:solidFill>
                        <a:srgbClr val="231F20"/>
                      </a:solidFill>
                      <a:prstDash val="solid"/>
                    </a:lnB>
                    <a:solidFill>
                      <a:srgbClr val="E5F4F4"/>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12700">
                      <a:solidFill>
                        <a:srgbClr val="231F20"/>
                      </a:solidFill>
                      <a:prstDash val="solid"/>
                    </a:lnR>
                    <a:lnT w="3175">
                      <a:solidFill>
                        <a:srgbClr val="B28ABF"/>
                      </a:solidFill>
                      <a:prstDash val="solid"/>
                    </a:lnT>
                    <a:lnB w="6350">
                      <a:solidFill>
                        <a:srgbClr val="231F20"/>
                      </a:solidFill>
                      <a:prstDash val="solid"/>
                    </a:lnB>
                  </a:tcPr>
                </a:tc>
                <a:extLst>
                  <a:ext uri="{0D108BD9-81ED-4DB2-BD59-A6C34878D82A}">
                    <a16:rowId xmlns:a16="http://schemas.microsoft.com/office/drawing/2014/main" val="10001"/>
                  </a:ext>
                </a:extLst>
              </a:tr>
              <a:tr h="323850">
                <a:tc>
                  <a:txBody>
                    <a:bodyPr/>
                    <a:lstStyle/>
                    <a:p>
                      <a:pPr algn="ctr">
                        <a:lnSpc>
                          <a:spcPct val="100000"/>
                        </a:lnSpc>
                        <a:spcBef>
                          <a:spcPts val="545"/>
                        </a:spcBef>
                        <a:tabLst>
                          <a:tab pos="269240" algn="l"/>
                          <a:tab pos="538480" algn="l"/>
                        </a:tabLst>
                      </a:pPr>
                      <a:r>
                        <a:rPr sz="1000" spc="-50" dirty="0">
                          <a:solidFill>
                            <a:srgbClr val="231F20"/>
                          </a:solidFill>
                          <a:latin typeface="BIZ UDPゴシック"/>
                          <a:cs typeface="BIZ UDPゴシック"/>
                        </a:rPr>
                        <a:t>医</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師</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名</a:t>
                      </a:r>
                      <a:endParaRPr sz="1000">
                        <a:latin typeface="BIZ UDPゴシック"/>
                        <a:cs typeface="BIZ UDPゴシック"/>
                      </a:endParaRPr>
                    </a:p>
                  </a:txBody>
                  <a:tcPr marL="0" marR="0" marT="69215"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E5F4F4"/>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2"/>
                  </a:ext>
                </a:extLst>
              </a:tr>
            </a:tbl>
          </a:graphicData>
        </a:graphic>
      </p:graphicFrame>
      <p:graphicFrame>
        <p:nvGraphicFramePr>
          <p:cNvPr id="13" name="object 13"/>
          <p:cNvGraphicFramePr>
            <a:graphicFrameLocks noGrp="1"/>
          </p:cNvGraphicFramePr>
          <p:nvPr/>
        </p:nvGraphicFramePr>
        <p:xfrm>
          <a:off x="335649" y="1919655"/>
          <a:ext cx="4627245" cy="881379"/>
        </p:xfrm>
        <a:graphic>
          <a:graphicData uri="http://schemas.openxmlformats.org/drawingml/2006/table">
            <a:tbl>
              <a:tblPr firstRow="1" bandRow="1">
                <a:tableStyleId>{2D5ABB26-0587-4C30-8999-92F81FD0307C}</a:tableStyleId>
              </a:tblPr>
              <a:tblGrid>
                <a:gridCol w="866140">
                  <a:extLst>
                    <a:ext uri="{9D8B030D-6E8A-4147-A177-3AD203B41FA5}">
                      <a16:colId xmlns:a16="http://schemas.microsoft.com/office/drawing/2014/main" val="20000"/>
                    </a:ext>
                  </a:extLst>
                </a:gridCol>
                <a:gridCol w="864235">
                  <a:extLst>
                    <a:ext uri="{9D8B030D-6E8A-4147-A177-3AD203B41FA5}">
                      <a16:colId xmlns:a16="http://schemas.microsoft.com/office/drawing/2014/main" val="20001"/>
                    </a:ext>
                  </a:extLst>
                </a:gridCol>
                <a:gridCol w="648335">
                  <a:extLst>
                    <a:ext uri="{9D8B030D-6E8A-4147-A177-3AD203B41FA5}">
                      <a16:colId xmlns:a16="http://schemas.microsoft.com/office/drawing/2014/main" val="20002"/>
                    </a:ext>
                  </a:extLst>
                </a:gridCol>
                <a:gridCol w="2248535">
                  <a:extLst>
                    <a:ext uri="{9D8B030D-6E8A-4147-A177-3AD203B41FA5}">
                      <a16:colId xmlns:a16="http://schemas.microsoft.com/office/drawing/2014/main" val="20003"/>
                    </a:ext>
                  </a:extLst>
                </a:gridCol>
              </a:tblGrid>
              <a:tr h="240029">
                <a:tc gridSpan="4">
                  <a:txBody>
                    <a:bodyPr/>
                    <a:lstStyle/>
                    <a:p>
                      <a:pPr marL="97155">
                        <a:lnSpc>
                          <a:spcPct val="100000"/>
                        </a:lnSpc>
                        <a:spcBef>
                          <a:spcPts val="275"/>
                        </a:spcBef>
                      </a:pPr>
                      <a:r>
                        <a:rPr sz="1100" b="1" spc="-10" dirty="0">
                          <a:solidFill>
                            <a:srgbClr val="FFFFFF"/>
                          </a:solidFill>
                          <a:latin typeface="Microsoft JhengHei"/>
                          <a:cs typeface="Microsoft JhengHei"/>
                        </a:rPr>
                        <a:t>緊急時の連絡先</a:t>
                      </a:r>
                      <a:endParaRPr sz="1100">
                        <a:latin typeface="Microsoft JhengHei"/>
                        <a:cs typeface="Microsoft JhengHei"/>
                      </a:endParaRPr>
                    </a:p>
                  </a:txBody>
                  <a:tcPr marL="0" marR="0" marT="34925" marB="0">
                    <a:lnL w="12700">
                      <a:solidFill>
                        <a:srgbClr val="B28ABF"/>
                      </a:solidFill>
                      <a:prstDash val="solid"/>
                    </a:lnL>
                    <a:lnR w="12700">
                      <a:solidFill>
                        <a:srgbClr val="B28ABF"/>
                      </a:solidFill>
                      <a:prstDash val="solid"/>
                    </a:lnR>
                    <a:lnT w="12700">
                      <a:solidFill>
                        <a:srgbClr val="B28ABF"/>
                      </a:solidFill>
                      <a:prstDash val="solid"/>
                    </a:lnT>
                    <a:solidFill>
                      <a:srgbClr val="B28AB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317500">
                <a:tc>
                  <a:txBody>
                    <a:bodyPr/>
                    <a:lstStyle/>
                    <a:p>
                      <a:pPr algn="ctr">
                        <a:lnSpc>
                          <a:spcPct val="100000"/>
                        </a:lnSpc>
                        <a:spcBef>
                          <a:spcPts val="550"/>
                        </a:spcBef>
                        <a:tabLst>
                          <a:tab pos="538480" algn="l"/>
                        </a:tabLst>
                      </a:pPr>
                      <a:r>
                        <a:rPr sz="1000" spc="-50" dirty="0">
                          <a:solidFill>
                            <a:srgbClr val="231F20"/>
                          </a:solidFill>
                          <a:latin typeface="BIZ UDPゴシック"/>
                          <a:cs typeface="BIZ UDPゴシック"/>
                        </a:rPr>
                        <a:t>氏</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名</a:t>
                      </a:r>
                      <a:endParaRPr sz="1000">
                        <a:latin typeface="BIZ UDPゴシック"/>
                        <a:cs typeface="BIZ UDPゴシック"/>
                      </a:endParaRPr>
                    </a:p>
                  </a:txBody>
                  <a:tcPr marL="0" marR="0" marT="69850" marB="0">
                    <a:lnL w="12700">
                      <a:solidFill>
                        <a:srgbClr val="231F20"/>
                      </a:solidFill>
                      <a:prstDash val="solid"/>
                    </a:lnL>
                    <a:lnR w="6350">
                      <a:solidFill>
                        <a:srgbClr val="231F20"/>
                      </a:solidFill>
                      <a:prstDash val="solid"/>
                    </a:lnR>
                    <a:lnB w="6350">
                      <a:solidFill>
                        <a:srgbClr val="231F20"/>
                      </a:solidFill>
                      <a:prstDash val="solid"/>
                    </a:lnB>
                    <a:solidFill>
                      <a:srgbClr val="E5F4F4"/>
                    </a:solidFill>
                  </a:tcPr>
                </a:tc>
                <a:tc gridSpan="3">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12700">
                      <a:solidFill>
                        <a:srgbClr val="231F20"/>
                      </a:solidFill>
                      <a:prstDash val="solid"/>
                    </a:lnR>
                    <a:lnT w="3175">
                      <a:solidFill>
                        <a:srgbClr val="B28ABF"/>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323850">
                <a:tc>
                  <a:txBody>
                    <a:bodyPr/>
                    <a:lstStyle/>
                    <a:p>
                      <a:pPr algn="ctr">
                        <a:lnSpc>
                          <a:spcPct val="100000"/>
                        </a:lnSpc>
                        <a:spcBef>
                          <a:spcPts val="575"/>
                        </a:spcBef>
                        <a:tabLst>
                          <a:tab pos="538480" algn="l"/>
                        </a:tabLst>
                      </a:pPr>
                      <a:r>
                        <a:rPr sz="1000" spc="-50" dirty="0">
                          <a:solidFill>
                            <a:srgbClr val="231F20"/>
                          </a:solidFill>
                          <a:latin typeface="BIZ UDPゴシック"/>
                          <a:cs typeface="BIZ UDPゴシック"/>
                        </a:rPr>
                        <a:t>続</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柄</a:t>
                      </a:r>
                      <a:endParaRPr sz="1000">
                        <a:latin typeface="BIZ UDPゴシック"/>
                        <a:cs typeface="BIZ UDPゴシック"/>
                      </a:endParaRPr>
                    </a:p>
                  </a:txBody>
                  <a:tcPr marL="0" marR="0" marT="73025"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E5F4F4"/>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marL="120014">
                        <a:lnSpc>
                          <a:spcPct val="100000"/>
                        </a:lnSpc>
                        <a:spcBef>
                          <a:spcPts val="575"/>
                        </a:spcBef>
                      </a:pPr>
                      <a:r>
                        <a:rPr sz="1000" spc="40" dirty="0">
                          <a:solidFill>
                            <a:srgbClr val="231F20"/>
                          </a:solidFill>
                          <a:latin typeface="BIZ UDPゴシック"/>
                          <a:cs typeface="BIZ UDPゴシック"/>
                        </a:rPr>
                        <a:t>連絡先</a:t>
                      </a:r>
                      <a:endParaRPr sz="1000">
                        <a:latin typeface="BIZ UDPゴシック"/>
                        <a:cs typeface="BIZ UDPゴシック"/>
                      </a:endParaRPr>
                    </a:p>
                  </a:txBody>
                  <a:tcPr marL="0" marR="0" marT="73025" marB="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E5F4F4"/>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2"/>
                  </a:ext>
                </a:extLst>
              </a:tr>
            </a:tbl>
          </a:graphicData>
        </a:graphic>
      </p:graphicFrame>
      <p:graphicFrame>
        <p:nvGraphicFramePr>
          <p:cNvPr id="14" name="object 14"/>
          <p:cNvGraphicFramePr>
            <a:graphicFrameLocks noGrp="1"/>
          </p:cNvGraphicFramePr>
          <p:nvPr/>
        </p:nvGraphicFramePr>
        <p:xfrm>
          <a:off x="335649" y="3935653"/>
          <a:ext cx="4626610" cy="881379"/>
        </p:xfrm>
        <a:graphic>
          <a:graphicData uri="http://schemas.openxmlformats.org/drawingml/2006/table">
            <a:tbl>
              <a:tblPr firstRow="1" bandRow="1">
                <a:tableStyleId>{2D5ABB26-0587-4C30-8999-92F81FD0307C}</a:tableStyleId>
              </a:tblPr>
              <a:tblGrid>
                <a:gridCol w="866775">
                  <a:extLst>
                    <a:ext uri="{9D8B030D-6E8A-4147-A177-3AD203B41FA5}">
                      <a16:colId xmlns:a16="http://schemas.microsoft.com/office/drawing/2014/main" val="20000"/>
                    </a:ext>
                  </a:extLst>
                </a:gridCol>
                <a:gridCol w="3759835">
                  <a:extLst>
                    <a:ext uri="{9D8B030D-6E8A-4147-A177-3AD203B41FA5}">
                      <a16:colId xmlns:a16="http://schemas.microsoft.com/office/drawing/2014/main" val="20001"/>
                    </a:ext>
                  </a:extLst>
                </a:gridCol>
              </a:tblGrid>
              <a:tr h="240029">
                <a:tc gridSpan="2">
                  <a:txBody>
                    <a:bodyPr/>
                    <a:lstStyle/>
                    <a:p>
                      <a:pPr marL="97155">
                        <a:lnSpc>
                          <a:spcPct val="100000"/>
                        </a:lnSpc>
                        <a:spcBef>
                          <a:spcPts val="215"/>
                        </a:spcBef>
                      </a:pPr>
                      <a:r>
                        <a:rPr sz="1100" b="1" spc="-25" dirty="0">
                          <a:solidFill>
                            <a:srgbClr val="FFFFFF"/>
                          </a:solidFill>
                          <a:latin typeface="Microsoft JhengHei"/>
                          <a:cs typeface="Microsoft JhengHei"/>
                        </a:rPr>
                        <a:t>病院</a:t>
                      </a:r>
                      <a:endParaRPr sz="1100">
                        <a:latin typeface="Microsoft JhengHei"/>
                        <a:cs typeface="Microsoft JhengHei"/>
                      </a:endParaRPr>
                    </a:p>
                  </a:txBody>
                  <a:tcPr marL="0" marR="0" marT="27305" marB="0">
                    <a:lnL w="12700">
                      <a:solidFill>
                        <a:srgbClr val="B28ABF"/>
                      </a:solidFill>
                      <a:prstDash val="solid"/>
                    </a:lnL>
                    <a:lnR w="12700">
                      <a:solidFill>
                        <a:srgbClr val="B28ABF"/>
                      </a:solidFill>
                      <a:prstDash val="solid"/>
                    </a:lnR>
                    <a:lnT w="12700">
                      <a:solidFill>
                        <a:srgbClr val="B28ABF"/>
                      </a:solidFill>
                      <a:prstDash val="solid"/>
                    </a:lnT>
                    <a:solidFill>
                      <a:srgbClr val="B28ABF"/>
                    </a:solidFill>
                  </a:tcPr>
                </a:tc>
                <a:tc hMerge="1">
                  <a:txBody>
                    <a:bodyPr/>
                    <a:lstStyle/>
                    <a:p>
                      <a:endParaRPr/>
                    </a:p>
                  </a:txBody>
                  <a:tcPr marL="0" marR="0" marT="0" marB="0"/>
                </a:tc>
                <a:extLst>
                  <a:ext uri="{0D108BD9-81ED-4DB2-BD59-A6C34878D82A}">
                    <a16:rowId xmlns:a16="http://schemas.microsoft.com/office/drawing/2014/main" val="10000"/>
                  </a:ext>
                </a:extLst>
              </a:tr>
              <a:tr h="317500">
                <a:tc>
                  <a:txBody>
                    <a:bodyPr/>
                    <a:lstStyle/>
                    <a:p>
                      <a:pPr marL="7620" algn="ctr">
                        <a:lnSpc>
                          <a:spcPct val="100000"/>
                        </a:lnSpc>
                        <a:spcBef>
                          <a:spcPts val="625"/>
                        </a:spcBef>
                      </a:pPr>
                      <a:r>
                        <a:rPr sz="1000" spc="60" dirty="0">
                          <a:solidFill>
                            <a:srgbClr val="231F20"/>
                          </a:solidFill>
                          <a:latin typeface="BIZ UDPゴシック"/>
                          <a:cs typeface="BIZ UDPゴシック"/>
                        </a:rPr>
                        <a:t>医療機関名</a:t>
                      </a:r>
                      <a:endParaRPr sz="1000">
                        <a:latin typeface="BIZ UDPゴシック"/>
                        <a:cs typeface="BIZ UDPゴシック"/>
                      </a:endParaRPr>
                    </a:p>
                  </a:txBody>
                  <a:tcPr marL="0" marR="0" marT="79375" marB="0">
                    <a:lnL w="12700">
                      <a:solidFill>
                        <a:srgbClr val="231F20"/>
                      </a:solidFill>
                      <a:prstDash val="solid"/>
                    </a:lnL>
                    <a:lnR w="6350">
                      <a:solidFill>
                        <a:srgbClr val="231F20"/>
                      </a:solidFill>
                      <a:prstDash val="solid"/>
                    </a:lnR>
                    <a:lnB w="6350">
                      <a:solidFill>
                        <a:srgbClr val="231F20"/>
                      </a:solidFill>
                      <a:prstDash val="solid"/>
                    </a:lnB>
                    <a:solidFill>
                      <a:srgbClr val="E5F4F4"/>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12700">
                      <a:solidFill>
                        <a:srgbClr val="231F20"/>
                      </a:solidFill>
                      <a:prstDash val="solid"/>
                    </a:lnR>
                    <a:lnT w="3175">
                      <a:solidFill>
                        <a:srgbClr val="B28ABF"/>
                      </a:solidFill>
                      <a:prstDash val="solid"/>
                    </a:lnT>
                    <a:lnB w="6350">
                      <a:solidFill>
                        <a:srgbClr val="231F20"/>
                      </a:solidFill>
                      <a:prstDash val="solid"/>
                    </a:lnB>
                  </a:tcPr>
                </a:tc>
                <a:extLst>
                  <a:ext uri="{0D108BD9-81ED-4DB2-BD59-A6C34878D82A}">
                    <a16:rowId xmlns:a16="http://schemas.microsoft.com/office/drawing/2014/main" val="10001"/>
                  </a:ext>
                </a:extLst>
              </a:tr>
              <a:tr h="323850">
                <a:tc>
                  <a:txBody>
                    <a:bodyPr/>
                    <a:lstStyle/>
                    <a:p>
                      <a:pPr algn="ctr">
                        <a:lnSpc>
                          <a:spcPct val="100000"/>
                        </a:lnSpc>
                        <a:spcBef>
                          <a:spcPts val="545"/>
                        </a:spcBef>
                        <a:tabLst>
                          <a:tab pos="269240" algn="l"/>
                          <a:tab pos="538480" algn="l"/>
                        </a:tabLst>
                      </a:pPr>
                      <a:r>
                        <a:rPr sz="1000" spc="-50" dirty="0">
                          <a:solidFill>
                            <a:srgbClr val="231F20"/>
                          </a:solidFill>
                          <a:latin typeface="BIZ UDPゴシック"/>
                          <a:cs typeface="BIZ UDPゴシック"/>
                        </a:rPr>
                        <a:t>医</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師</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名</a:t>
                      </a:r>
                      <a:endParaRPr sz="1000">
                        <a:latin typeface="BIZ UDPゴシック"/>
                        <a:cs typeface="BIZ UDPゴシック"/>
                      </a:endParaRPr>
                    </a:p>
                  </a:txBody>
                  <a:tcPr marL="0" marR="0" marT="69215"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E5F4F4"/>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2"/>
                  </a:ext>
                </a:extLst>
              </a:tr>
            </a:tbl>
          </a:graphicData>
        </a:graphic>
      </p:graphicFrame>
      <p:graphicFrame>
        <p:nvGraphicFramePr>
          <p:cNvPr id="15" name="object 15"/>
          <p:cNvGraphicFramePr>
            <a:graphicFrameLocks noGrp="1"/>
          </p:cNvGraphicFramePr>
          <p:nvPr/>
        </p:nvGraphicFramePr>
        <p:xfrm>
          <a:off x="336602" y="786612"/>
          <a:ext cx="4624703" cy="1006474"/>
        </p:xfrm>
        <a:graphic>
          <a:graphicData uri="http://schemas.openxmlformats.org/drawingml/2006/table">
            <a:tbl>
              <a:tblPr firstRow="1" bandRow="1">
                <a:tableStyleId>{2D5ABB26-0587-4C30-8999-92F81FD0307C}</a:tableStyleId>
              </a:tblPr>
              <a:tblGrid>
                <a:gridCol w="899794">
                  <a:extLst>
                    <a:ext uri="{9D8B030D-6E8A-4147-A177-3AD203B41FA5}">
                      <a16:colId xmlns:a16="http://schemas.microsoft.com/office/drawing/2014/main" val="20000"/>
                    </a:ext>
                  </a:extLst>
                </a:gridCol>
                <a:gridCol w="1997710">
                  <a:extLst>
                    <a:ext uri="{9D8B030D-6E8A-4147-A177-3AD203B41FA5}">
                      <a16:colId xmlns:a16="http://schemas.microsoft.com/office/drawing/2014/main" val="20001"/>
                    </a:ext>
                  </a:extLst>
                </a:gridCol>
                <a:gridCol w="647699">
                  <a:extLst>
                    <a:ext uri="{9D8B030D-6E8A-4147-A177-3AD203B41FA5}">
                      <a16:colId xmlns:a16="http://schemas.microsoft.com/office/drawing/2014/main" val="20002"/>
                    </a:ext>
                  </a:extLst>
                </a:gridCol>
                <a:gridCol w="1079500">
                  <a:extLst>
                    <a:ext uri="{9D8B030D-6E8A-4147-A177-3AD203B41FA5}">
                      <a16:colId xmlns:a16="http://schemas.microsoft.com/office/drawing/2014/main" val="20003"/>
                    </a:ext>
                  </a:extLst>
                </a:gridCol>
              </a:tblGrid>
              <a:tr h="233679">
                <a:tc gridSpan="4">
                  <a:txBody>
                    <a:bodyPr/>
                    <a:lstStyle/>
                    <a:p>
                      <a:pPr marL="95885">
                        <a:lnSpc>
                          <a:spcPct val="100000"/>
                        </a:lnSpc>
                        <a:spcBef>
                          <a:spcPts val="200"/>
                        </a:spcBef>
                      </a:pPr>
                      <a:r>
                        <a:rPr sz="1100" b="1" spc="-25" dirty="0">
                          <a:solidFill>
                            <a:srgbClr val="FFFFFF"/>
                          </a:solidFill>
                          <a:latin typeface="Microsoft JhengHei"/>
                          <a:cs typeface="Microsoft JhengHei"/>
                        </a:rPr>
                        <a:t>あなたの情報</a:t>
                      </a:r>
                      <a:endParaRPr sz="1100">
                        <a:latin typeface="Microsoft JhengHei"/>
                        <a:cs typeface="Microsoft JhengHei"/>
                      </a:endParaRPr>
                    </a:p>
                  </a:txBody>
                  <a:tcPr marL="0" marR="0" marT="25400" marB="0">
                    <a:lnL w="12700">
                      <a:solidFill>
                        <a:srgbClr val="231F20"/>
                      </a:solidFill>
                      <a:prstDash val="solid"/>
                    </a:lnL>
                    <a:lnR w="12700">
                      <a:solidFill>
                        <a:srgbClr val="231F20"/>
                      </a:solidFill>
                      <a:prstDash val="solid"/>
                    </a:lnR>
                    <a:lnT w="12700">
                      <a:solidFill>
                        <a:srgbClr val="231F20"/>
                      </a:solidFill>
                      <a:prstDash val="solid"/>
                    </a:lnT>
                    <a:solidFill>
                      <a:srgbClr val="B28AB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36525">
                <a:tc rowSpan="2">
                  <a:txBody>
                    <a:bodyPr/>
                    <a:lstStyle/>
                    <a:p>
                      <a:pPr marL="298450">
                        <a:lnSpc>
                          <a:spcPct val="100000"/>
                        </a:lnSpc>
                        <a:spcBef>
                          <a:spcPts val="595"/>
                        </a:spcBef>
                      </a:pPr>
                      <a:r>
                        <a:rPr sz="700" spc="45" dirty="0">
                          <a:solidFill>
                            <a:srgbClr val="231F20"/>
                          </a:solidFill>
                          <a:latin typeface="BIZ UDPゴシック"/>
                          <a:cs typeface="BIZ UDPゴシック"/>
                        </a:rPr>
                        <a:t>フリガナ</a:t>
                      </a:r>
                      <a:endParaRPr sz="700">
                        <a:latin typeface="BIZ UDPゴシック"/>
                        <a:cs typeface="BIZ UDPゴシック"/>
                      </a:endParaRPr>
                    </a:p>
                    <a:p>
                      <a:pPr marL="97155">
                        <a:lnSpc>
                          <a:spcPct val="100000"/>
                        </a:lnSpc>
                        <a:spcBef>
                          <a:spcPts val="25"/>
                        </a:spcBef>
                        <a:tabLst>
                          <a:tab pos="635635" algn="l"/>
                        </a:tabLst>
                      </a:pPr>
                      <a:r>
                        <a:rPr sz="1000" spc="-50" dirty="0">
                          <a:solidFill>
                            <a:srgbClr val="231F20"/>
                          </a:solidFill>
                          <a:latin typeface="BIZ UDPゴシック"/>
                          <a:cs typeface="BIZ UDPゴシック"/>
                        </a:rPr>
                        <a:t>氏</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名</a:t>
                      </a:r>
                      <a:endParaRPr sz="1000">
                        <a:latin typeface="BIZ UDPゴシック"/>
                        <a:cs typeface="BIZ UDPゴシック"/>
                      </a:endParaRPr>
                    </a:p>
                  </a:txBody>
                  <a:tcPr marL="0" marR="0" marT="75565" marB="0">
                    <a:lnL w="12700">
                      <a:solidFill>
                        <a:srgbClr val="231F20"/>
                      </a:solidFill>
                      <a:prstDash val="solid"/>
                    </a:lnL>
                    <a:lnR w="6350">
                      <a:solidFill>
                        <a:srgbClr val="231F20"/>
                      </a:solidFill>
                      <a:prstDash val="solid"/>
                    </a:lnR>
                    <a:lnB w="6350">
                      <a:solidFill>
                        <a:srgbClr val="231F20"/>
                      </a:solidFill>
                      <a:prstDash val="solid"/>
                    </a:lnB>
                    <a:solidFill>
                      <a:srgbClr val="E5F4F4"/>
                    </a:solidFill>
                  </a:tcPr>
                </a:tc>
                <a:tc gridSpan="3">
                  <a:txBody>
                    <a:bodyPr/>
                    <a:lstStyle/>
                    <a:p>
                      <a:pPr>
                        <a:lnSpc>
                          <a:spcPct val="100000"/>
                        </a:lnSpc>
                      </a:pPr>
                      <a:endParaRPr sz="700">
                        <a:latin typeface="Times New Roman"/>
                        <a:cs typeface="Times New Roman"/>
                      </a:endParaRPr>
                    </a:p>
                  </a:txBody>
                  <a:tcPr marL="0" marR="0" marT="0" marB="0">
                    <a:lnL w="6350">
                      <a:solidFill>
                        <a:srgbClr val="231F20"/>
                      </a:solidFill>
                      <a:prstDash val="solid"/>
                    </a:lnL>
                    <a:lnR w="12700">
                      <a:solidFill>
                        <a:srgbClr val="231F20"/>
                      </a:solidFill>
                      <a:prstDash val="solid"/>
                    </a:lnR>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312420">
                <a:tc vMerge="1">
                  <a:txBody>
                    <a:bodyPr/>
                    <a:lstStyle/>
                    <a:p>
                      <a:endParaRPr/>
                    </a:p>
                  </a:txBody>
                  <a:tcPr marL="0" marR="0" marT="75565" marB="0">
                    <a:lnL w="12700">
                      <a:solidFill>
                        <a:srgbClr val="231F20"/>
                      </a:solidFill>
                      <a:prstDash val="solid"/>
                    </a:lnL>
                    <a:lnR w="6350">
                      <a:solidFill>
                        <a:srgbClr val="231F20"/>
                      </a:solidFill>
                      <a:prstDash val="solid"/>
                    </a:lnR>
                    <a:lnB w="6350">
                      <a:solidFill>
                        <a:srgbClr val="231F20"/>
                      </a:solidFill>
                      <a:prstDash val="solid"/>
                    </a:lnB>
                    <a:solidFill>
                      <a:srgbClr val="E5F4F4"/>
                    </a:solidFill>
                  </a:tcPr>
                </a:tc>
                <a:tc gridSpan="3">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323850">
                <a:tc>
                  <a:txBody>
                    <a:bodyPr/>
                    <a:lstStyle/>
                    <a:p>
                      <a:pPr marL="97155">
                        <a:lnSpc>
                          <a:spcPct val="100000"/>
                        </a:lnSpc>
                        <a:spcBef>
                          <a:spcPts val="595"/>
                        </a:spcBef>
                      </a:pPr>
                      <a:r>
                        <a:rPr sz="1000" spc="30" dirty="0">
                          <a:solidFill>
                            <a:srgbClr val="231F20"/>
                          </a:solidFill>
                          <a:latin typeface="BIZ UDPゴシック"/>
                          <a:cs typeface="BIZ UDPゴシック"/>
                        </a:rPr>
                        <a:t>生 年 月 日</a:t>
                      </a:r>
                      <a:r>
                        <a:rPr sz="1000" spc="-50" dirty="0">
                          <a:solidFill>
                            <a:srgbClr val="231F20"/>
                          </a:solidFill>
                          <a:latin typeface="BIZ UDPゴシック"/>
                          <a:cs typeface="BIZ UDPゴシック"/>
                        </a:rPr>
                        <a:t> </a:t>
                      </a:r>
                      <a:endParaRPr sz="1000">
                        <a:latin typeface="BIZ UDPゴシック"/>
                        <a:cs typeface="BIZ UDPゴシック"/>
                      </a:endParaRPr>
                    </a:p>
                  </a:txBody>
                  <a:tcPr marL="0" marR="0" marT="75565"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E5F4F4"/>
                    </a:solidFill>
                  </a:tcPr>
                </a:tc>
                <a:tc>
                  <a:txBody>
                    <a:bodyPr/>
                    <a:lstStyle/>
                    <a:p>
                      <a:pPr marL="543560">
                        <a:lnSpc>
                          <a:spcPct val="100000"/>
                        </a:lnSpc>
                        <a:spcBef>
                          <a:spcPts val="675"/>
                        </a:spcBef>
                        <a:tabLst>
                          <a:tab pos="1085215" algn="l"/>
                          <a:tab pos="1626235" algn="l"/>
                        </a:tabLst>
                      </a:pP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85725" marB="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marL="168275">
                        <a:lnSpc>
                          <a:spcPct val="100000"/>
                        </a:lnSpc>
                        <a:spcBef>
                          <a:spcPts val="675"/>
                        </a:spcBef>
                      </a:pPr>
                      <a:r>
                        <a:rPr sz="1000" spc="10" dirty="0">
                          <a:solidFill>
                            <a:srgbClr val="231F20"/>
                          </a:solidFill>
                          <a:latin typeface="BIZ UDPゴシック"/>
                          <a:cs typeface="BIZ UDPゴシック"/>
                        </a:rPr>
                        <a:t>性 別</a:t>
                      </a:r>
                      <a:endParaRPr sz="1000" dirty="0">
                        <a:latin typeface="BIZ UDPゴシック"/>
                        <a:cs typeface="BIZ UDPゴシック"/>
                      </a:endParaRPr>
                    </a:p>
                  </a:txBody>
                  <a:tcPr marL="0" marR="0" marT="85725" marB="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E5F4F4"/>
                    </a:solidFill>
                  </a:tcPr>
                </a:tc>
                <a:tc>
                  <a:txBody>
                    <a:bodyPr/>
                    <a:lstStyle/>
                    <a:p>
                      <a:pPr marL="192405">
                        <a:lnSpc>
                          <a:spcPct val="100000"/>
                        </a:lnSpc>
                        <a:spcBef>
                          <a:spcPts val="675"/>
                        </a:spcBef>
                        <a:tabLst>
                          <a:tab pos="464184" algn="l"/>
                          <a:tab pos="735965" algn="l"/>
                        </a:tabLst>
                      </a:pPr>
                      <a:r>
                        <a:rPr sz="1000" spc="-50" dirty="0">
                          <a:solidFill>
                            <a:srgbClr val="231F20"/>
                          </a:solidFill>
                          <a:latin typeface="BIZ UDPゴシック"/>
                          <a:cs typeface="BIZ UDPゴシック"/>
                        </a:rPr>
                        <a:t>男</a:t>
                      </a:r>
                      <a:r>
                        <a:rPr sz="1000" dirty="0">
                          <a:solidFill>
                            <a:srgbClr val="231F20"/>
                          </a:solidFill>
                          <a:latin typeface="BIZ UDPゴシック"/>
                          <a:cs typeface="BIZ UDPゴシック"/>
                        </a:rPr>
                        <a:t>	</a:t>
                      </a:r>
                      <a:r>
                        <a:rPr sz="1000" spc="550" dirty="0">
                          <a:solidFill>
                            <a:srgbClr val="231F20"/>
                          </a:solidFill>
                          <a:latin typeface="BIZ UDPゴシック"/>
                          <a:cs typeface="BIZ UDPゴシック"/>
                        </a:rPr>
                        <a:t>•</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女</a:t>
                      </a:r>
                      <a:endParaRPr sz="1000" dirty="0">
                        <a:latin typeface="BIZ UDPゴシック"/>
                        <a:cs typeface="BIZ UDPゴシック"/>
                      </a:endParaRPr>
                    </a:p>
                  </a:txBody>
                  <a:tcPr marL="0" marR="0" marT="85725" marB="0">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3"/>
                  </a:ext>
                </a:extLst>
              </a:tr>
            </a:tbl>
          </a:graphicData>
        </a:graphic>
      </p:graphicFrame>
      <p:graphicFrame>
        <p:nvGraphicFramePr>
          <p:cNvPr id="16" name="object 16"/>
          <p:cNvGraphicFramePr>
            <a:graphicFrameLocks noGrp="1"/>
          </p:cNvGraphicFramePr>
          <p:nvPr/>
        </p:nvGraphicFramePr>
        <p:xfrm>
          <a:off x="5682603" y="2640609"/>
          <a:ext cx="4625339" cy="2393313"/>
        </p:xfrm>
        <a:graphic>
          <a:graphicData uri="http://schemas.openxmlformats.org/drawingml/2006/table">
            <a:tbl>
              <a:tblPr firstRow="1" bandRow="1">
                <a:tableStyleId>{2D5ABB26-0587-4C30-8999-92F81FD0307C}</a:tableStyleId>
              </a:tblPr>
              <a:tblGrid>
                <a:gridCol w="1541780">
                  <a:extLst>
                    <a:ext uri="{9D8B030D-6E8A-4147-A177-3AD203B41FA5}">
                      <a16:colId xmlns:a16="http://schemas.microsoft.com/office/drawing/2014/main" val="20000"/>
                    </a:ext>
                  </a:extLst>
                </a:gridCol>
                <a:gridCol w="1541780">
                  <a:extLst>
                    <a:ext uri="{9D8B030D-6E8A-4147-A177-3AD203B41FA5}">
                      <a16:colId xmlns:a16="http://schemas.microsoft.com/office/drawing/2014/main" val="20001"/>
                    </a:ext>
                  </a:extLst>
                </a:gridCol>
                <a:gridCol w="451485">
                  <a:extLst>
                    <a:ext uri="{9D8B030D-6E8A-4147-A177-3AD203B41FA5}">
                      <a16:colId xmlns:a16="http://schemas.microsoft.com/office/drawing/2014/main" val="20002"/>
                    </a:ext>
                  </a:extLst>
                </a:gridCol>
                <a:gridCol w="203835">
                  <a:extLst>
                    <a:ext uri="{9D8B030D-6E8A-4147-A177-3AD203B41FA5}">
                      <a16:colId xmlns:a16="http://schemas.microsoft.com/office/drawing/2014/main" val="20003"/>
                    </a:ext>
                  </a:extLst>
                </a:gridCol>
                <a:gridCol w="203835">
                  <a:extLst>
                    <a:ext uri="{9D8B030D-6E8A-4147-A177-3AD203B41FA5}">
                      <a16:colId xmlns:a16="http://schemas.microsoft.com/office/drawing/2014/main" val="20004"/>
                    </a:ext>
                  </a:extLst>
                </a:gridCol>
                <a:gridCol w="203835">
                  <a:extLst>
                    <a:ext uri="{9D8B030D-6E8A-4147-A177-3AD203B41FA5}">
                      <a16:colId xmlns:a16="http://schemas.microsoft.com/office/drawing/2014/main" val="20005"/>
                    </a:ext>
                  </a:extLst>
                </a:gridCol>
                <a:gridCol w="203835">
                  <a:extLst>
                    <a:ext uri="{9D8B030D-6E8A-4147-A177-3AD203B41FA5}">
                      <a16:colId xmlns:a16="http://schemas.microsoft.com/office/drawing/2014/main" val="20006"/>
                    </a:ext>
                  </a:extLst>
                </a:gridCol>
                <a:gridCol w="274954">
                  <a:extLst>
                    <a:ext uri="{9D8B030D-6E8A-4147-A177-3AD203B41FA5}">
                      <a16:colId xmlns:a16="http://schemas.microsoft.com/office/drawing/2014/main" val="20007"/>
                    </a:ext>
                  </a:extLst>
                </a:gridCol>
              </a:tblGrid>
              <a:tr h="233679">
                <a:tc gridSpan="8">
                  <a:txBody>
                    <a:bodyPr/>
                    <a:lstStyle/>
                    <a:p>
                      <a:pPr marL="89535">
                        <a:lnSpc>
                          <a:spcPct val="100000"/>
                        </a:lnSpc>
                        <a:spcBef>
                          <a:spcPts val="190"/>
                        </a:spcBef>
                      </a:pPr>
                      <a:r>
                        <a:rPr sz="1100" b="1" spc="45" dirty="0">
                          <a:solidFill>
                            <a:srgbClr val="FFFFFF"/>
                          </a:solidFill>
                          <a:latin typeface="Microsoft JhengHei"/>
                          <a:cs typeface="Microsoft JhengHei"/>
                        </a:rPr>
                        <a:t>心臓病での入院の記録</a:t>
                      </a:r>
                      <a:endParaRPr sz="1100">
                        <a:latin typeface="Microsoft JhengHei"/>
                        <a:cs typeface="Microsoft JhengHei"/>
                      </a:endParaRPr>
                    </a:p>
                  </a:txBody>
                  <a:tcPr marL="0" marR="0" marT="24130" marB="0">
                    <a:lnL w="12700">
                      <a:solidFill>
                        <a:srgbClr val="231F20"/>
                      </a:solidFill>
                      <a:prstDash val="solid"/>
                    </a:lnL>
                    <a:lnR w="12700">
                      <a:solidFill>
                        <a:srgbClr val="231F20"/>
                      </a:solidFill>
                      <a:prstDash val="solid"/>
                    </a:lnR>
                    <a:lnT w="12700">
                      <a:solidFill>
                        <a:srgbClr val="231F20"/>
                      </a:solidFill>
                      <a:prstDash val="solid"/>
                    </a:lnT>
                    <a:solidFill>
                      <a:srgbClr val="B28AB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85115">
                <a:tc>
                  <a:txBody>
                    <a:bodyPr/>
                    <a:lstStyle/>
                    <a:p>
                      <a:pPr marL="431165">
                        <a:lnSpc>
                          <a:spcPct val="100000"/>
                        </a:lnSpc>
                        <a:spcBef>
                          <a:spcPts val="530"/>
                        </a:spcBef>
                      </a:pPr>
                      <a:r>
                        <a:rPr sz="1000" spc="60" dirty="0">
                          <a:solidFill>
                            <a:srgbClr val="231F20"/>
                          </a:solidFill>
                          <a:latin typeface="BIZ UDPゴシック"/>
                          <a:cs typeface="BIZ UDPゴシック"/>
                        </a:rPr>
                        <a:t>病気の名前</a:t>
                      </a:r>
                      <a:endParaRPr sz="1000">
                        <a:latin typeface="BIZ UDPゴシック"/>
                        <a:cs typeface="BIZ UDPゴシック"/>
                      </a:endParaRPr>
                    </a:p>
                  </a:txBody>
                  <a:tcPr marL="0" marR="0" marT="67310" marB="0">
                    <a:lnL w="12700">
                      <a:solidFill>
                        <a:srgbClr val="231F20"/>
                      </a:solidFill>
                      <a:prstDash val="solid"/>
                    </a:lnL>
                    <a:lnR w="6350">
                      <a:solidFill>
                        <a:srgbClr val="231F20"/>
                      </a:solidFill>
                      <a:prstDash val="solid"/>
                    </a:lnR>
                    <a:lnB w="6350">
                      <a:solidFill>
                        <a:srgbClr val="231F20"/>
                      </a:solidFill>
                      <a:prstDash val="solid"/>
                    </a:lnB>
                    <a:solidFill>
                      <a:srgbClr val="E5F4F4"/>
                    </a:solidFill>
                  </a:tcPr>
                </a:tc>
                <a:tc>
                  <a:txBody>
                    <a:bodyPr/>
                    <a:lstStyle/>
                    <a:p>
                      <a:pPr marL="433070">
                        <a:lnSpc>
                          <a:spcPct val="100000"/>
                        </a:lnSpc>
                        <a:spcBef>
                          <a:spcPts val="530"/>
                        </a:spcBef>
                      </a:pPr>
                      <a:r>
                        <a:rPr sz="1000" spc="45" dirty="0">
                          <a:solidFill>
                            <a:srgbClr val="231F20"/>
                          </a:solidFill>
                          <a:latin typeface="BIZ UDPゴシック"/>
                          <a:cs typeface="BIZ UDPゴシック"/>
                        </a:rPr>
                        <a:t>医療機関名</a:t>
                      </a:r>
                      <a:endParaRPr sz="1000">
                        <a:latin typeface="BIZ UDPゴシック"/>
                        <a:cs typeface="BIZ UDPゴシック"/>
                      </a:endParaRPr>
                    </a:p>
                  </a:txBody>
                  <a:tcPr marL="0" marR="0" marT="67310" marB="0">
                    <a:lnL w="6350">
                      <a:solidFill>
                        <a:srgbClr val="231F20"/>
                      </a:solidFill>
                      <a:prstDash val="solid"/>
                    </a:lnL>
                    <a:lnR w="6350">
                      <a:solidFill>
                        <a:srgbClr val="231F20"/>
                      </a:solidFill>
                      <a:prstDash val="solid"/>
                    </a:lnR>
                    <a:lnB w="6350">
                      <a:solidFill>
                        <a:srgbClr val="231F20"/>
                      </a:solidFill>
                      <a:prstDash val="solid"/>
                    </a:lnB>
                    <a:solidFill>
                      <a:srgbClr val="E5F4F4"/>
                    </a:solidFill>
                  </a:tcPr>
                </a:tc>
                <a:tc gridSpan="6">
                  <a:txBody>
                    <a:bodyPr/>
                    <a:lstStyle/>
                    <a:p>
                      <a:pPr marL="498475">
                        <a:lnSpc>
                          <a:spcPct val="100000"/>
                        </a:lnSpc>
                        <a:spcBef>
                          <a:spcPts val="530"/>
                        </a:spcBef>
                      </a:pPr>
                      <a:r>
                        <a:rPr sz="1000" spc="55" dirty="0">
                          <a:solidFill>
                            <a:srgbClr val="231F20"/>
                          </a:solidFill>
                          <a:latin typeface="BIZ UDPゴシック"/>
                          <a:cs typeface="BIZ UDPゴシック"/>
                        </a:rPr>
                        <a:t>入院期間</a:t>
                      </a:r>
                      <a:endParaRPr sz="1000">
                        <a:latin typeface="BIZ UDPゴシック"/>
                        <a:cs typeface="BIZ UDPゴシック"/>
                      </a:endParaRPr>
                    </a:p>
                  </a:txBody>
                  <a:tcPr marL="0" marR="0" marT="67310" marB="0">
                    <a:lnL w="6350">
                      <a:solidFill>
                        <a:srgbClr val="231F20"/>
                      </a:solidFill>
                      <a:prstDash val="solid"/>
                    </a:lnL>
                    <a:lnR w="12700">
                      <a:solidFill>
                        <a:srgbClr val="231F20"/>
                      </a:solidFill>
                      <a:prstDash val="solid"/>
                    </a:lnR>
                    <a:lnB w="6350">
                      <a:solidFill>
                        <a:srgbClr val="231F20"/>
                      </a:solidFill>
                      <a:prstDash val="solid"/>
                    </a:lnB>
                    <a:solidFill>
                      <a:srgbClr val="E5F4F4"/>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470534">
                <a:tc>
                  <a:txBody>
                    <a:bodyPr/>
                    <a:lstStyle/>
                    <a:p>
                      <a:pPr>
                        <a:lnSpc>
                          <a:spcPct val="100000"/>
                        </a:lnSpc>
                      </a:pPr>
                      <a:endParaRPr sz="1000">
                        <a:latin typeface="Times New Roman"/>
                        <a:cs typeface="Times New Roman"/>
                      </a:endParaRPr>
                    </a:p>
                  </a:txBody>
                  <a:tcPr marL="0" marR="0" marT="0" marB="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R="15240" algn="r">
                        <a:lnSpc>
                          <a:spcPct val="100000"/>
                        </a:lnSpc>
                        <a:spcBef>
                          <a:spcPts val="480"/>
                        </a:spcBef>
                      </a:pPr>
                      <a:r>
                        <a:rPr sz="1000" spc="-50" dirty="0">
                          <a:solidFill>
                            <a:srgbClr val="231F20"/>
                          </a:solidFill>
                          <a:latin typeface="BIZ UDPゴシック"/>
                          <a:cs typeface="BIZ UDPゴシック"/>
                        </a:rPr>
                        <a:t>年</a:t>
                      </a:r>
                      <a:endParaRPr sz="1000">
                        <a:latin typeface="BIZ UDPゴシック"/>
                        <a:cs typeface="BIZ UDPゴシック"/>
                      </a:endParaRPr>
                    </a:p>
                  </a:txBody>
                  <a:tcPr marL="0" marR="0" marT="60960" marB="0">
                    <a:lnL w="6350">
                      <a:solidFill>
                        <a:srgbClr val="231F20"/>
                      </a:solidFill>
                      <a:prstDash val="solid"/>
                    </a:lnL>
                    <a:lnT w="6350">
                      <a:solidFill>
                        <a:srgbClr val="231F20"/>
                      </a:solidFill>
                      <a:prstDash val="solid"/>
                    </a:lnT>
                    <a:lnB w="6350">
                      <a:solidFill>
                        <a:srgbClr val="231F20"/>
                      </a:solidFill>
                      <a:prstDash val="solid"/>
                    </a:lnB>
                  </a:tcPr>
                </a:tc>
                <a:tc>
                  <a:txBody>
                    <a:bodyPr/>
                    <a:lstStyle/>
                    <a:p>
                      <a:pPr>
                        <a:lnSpc>
                          <a:spcPct val="100000"/>
                        </a:lnSpc>
                        <a:spcBef>
                          <a:spcPts val="975"/>
                        </a:spcBef>
                      </a:pPr>
                      <a:endParaRPr sz="1000">
                        <a:latin typeface="Times New Roman"/>
                        <a:cs typeface="Times New Roman"/>
                      </a:endParaRPr>
                    </a:p>
                    <a:p>
                      <a:pPr marR="18415" algn="ctr">
                        <a:lnSpc>
                          <a:spcPct val="100000"/>
                        </a:lnSpc>
                      </a:pPr>
                      <a:r>
                        <a:rPr sz="1000" spc="-50" dirty="0">
                          <a:solidFill>
                            <a:srgbClr val="231F20"/>
                          </a:solidFill>
                          <a:latin typeface="BIZ UDPゴシック"/>
                          <a:cs typeface="BIZ UDPゴシック"/>
                        </a:rPr>
                        <a:t>年</a:t>
                      </a:r>
                      <a:endParaRPr sz="1000">
                        <a:latin typeface="BIZ UDPゴシック"/>
                        <a:cs typeface="BIZ UDPゴシック"/>
                      </a:endParaRPr>
                    </a:p>
                  </a:txBody>
                  <a:tcPr marL="0" marR="0" marT="123825" marB="0">
                    <a:lnT w="6350">
                      <a:solidFill>
                        <a:srgbClr val="231F20"/>
                      </a:solidFill>
                      <a:prstDash val="solid"/>
                    </a:lnT>
                    <a:lnB w="6350">
                      <a:solidFill>
                        <a:srgbClr val="231F20"/>
                      </a:solidFill>
                      <a:prstDash val="solid"/>
                    </a:lnB>
                  </a:tcPr>
                </a:tc>
                <a:tc>
                  <a:txBody>
                    <a:bodyPr/>
                    <a:lstStyle/>
                    <a:p>
                      <a:pPr marL="26034" algn="ctr">
                        <a:lnSpc>
                          <a:spcPct val="100000"/>
                        </a:lnSpc>
                        <a:spcBef>
                          <a:spcPts val="480"/>
                        </a:spcBef>
                      </a:pPr>
                      <a:r>
                        <a:rPr sz="1000" spc="-50" dirty="0">
                          <a:solidFill>
                            <a:srgbClr val="231F20"/>
                          </a:solidFill>
                          <a:latin typeface="BIZ UDPゴシック"/>
                          <a:cs typeface="BIZ UDPゴシック"/>
                        </a:rPr>
                        <a:t>月</a:t>
                      </a:r>
                      <a:endParaRPr sz="1000">
                        <a:latin typeface="BIZ UDPゴシック"/>
                        <a:cs typeface="BIZ UDPゴシック"/>
                      </a:endParaRPr>
                    </a:p>
                  </a:txBody>
                  <a:tcPr marL="0" marR="0" marT="60960" marB="0">
                    <a:lnT w="6350">
                      <a:solidFill>
                        <a:srgbClr val="231F20"/>
                      </a:solidFill>
                      <a:prstDash val="solid"/>
                    </a:lnT>
                    <a:lnB w="6350">
                      <a:solidFill>
                        <a:srgbClr val="231F20"/>
                      </a:solidFill>
                      <a:prstDash val="solid"/>
                    </a:lnB>
                  </a:tcPr>
                </a:tc>
                <a:tc>
                  <a:txBody>
                    <a:bodyPr/>
                    <a:lstStyle/>
                    <a:p>
                      <a:pPr>
                        <a:lnSpc>
                          <a:spcPct val="100000"/>
                        </a:lnSpc>
                        <a:spcBef>
                          <a:spcPts val="975"/>
                        </a:spcBef>
                      </a:pPr>
                      <a:endParaRPr sz="1000">
                        <a:latin typeface="Times New Roman"/>
                        <a:cs typeface="Times New Roman"/>
                      </a:endParaRPr>
                    </a:p>
                    <a:p>
                      <a:pPr marR="18415" algn="ctr">
                        <a:lnSpc>
                          <a:spcPct val="100000"/>
                        </a:lnSpc>
                      </a:pPr>
                      <a:r>
                        <a:rPr sz="1000" spc="-50" dirty="0">
                          <a:solidFill>
                            <a:srgbClr val="231F20"/>
                          </a:solidFill>
                          <a:latin typeface="BIZ UDPゴシック"/>
                          <a:cs typeface="BIZ UDPゴシック"/>
                        </a:rPr>
                        <a:t>月</a:t>
                      </a:r>
                      <a:endParaRPr sz="1000">
                        <a:latin typeface="BIZ UDPゴシック"/>
                        <a:cs typeface="BIZ UDPゴシック"/>
                      </a:endParaRPr>
                    </a:p>
                  </a:txBody>
                  <a:tcPr marL="0" marR="0" marT="123825" marB="0">
                    <a:lnT w="6350">
                      <a:solidFill>
                        <a:srgbClr val="231F20"/>
                      </a:solidFill>
                      <a:prstDash val="solid"/>
                    </a:lnT>
                    <a:lnB w="6350">
                      <a:solidFill>
                        <a:srgbClr val="231F20"/>
                      </a:solidFill>
                      <a:prstDash val="solid"/>
                    </a:lnB>
                  </a:tcPr>
                </a:tc>
                <a:tc>
                  <a:txBody>
                    <a:bodyPr/>
                    <a:lstStyle/>
                    <a:p>
                      <a:pPr marL="26034" algn="ctr">
                        <a:lnSpc>
                          <a:spcPct val="100000"/>
                        </a:lnSpc>
                        <a:spcBef>
                          <a:spcPts val="480"/>
                        </a:spcBef>
                      </a:pP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60960" marB="0">
                    <a:lnT w="6350">
                      <a:solidFill>
                        <a:srgbClr val="231F20"/>
                      </a:solidFill>
                      <a:prstDash val="solid"/>
                    </a:lnT>
                    <a:lnB w="6350">
                      <a:solidFill>
                        <a:srgbClr val="231F20"/>
                      </a:solidFill>
                      <a:prstDash val="solid"/>
                    </a:lnB>
                  </a:tcPr>
                </a:tc>
                <a:tc>
                  <a:txBody>
                    <a:bodyPr/>
                    <a:lstStyle/>
                    <a:p>
                      <a:pPr marL="22860" marR="109855" indent="2540">
                        <a:lnSpc>
                          <a:spcPct val="137100"/>
                        </a:lnSpc>
                        <a:spcBef>
                          <a:spcPts val="35"/>
                        </a:spcBef>
                      </a:pP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4445"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2"/>
                  </a:ext>
                </a:extLst>
              </a:tr>
              <a:tr h="467995">
                <a:tc>
                  <a:txBody>
                    <a:bodyPr/>
                    <a:lstStyle/>
                    <a:p>
                      <a:pPr>
                        <a:lnSpc>
                          <a:spcPct val="100000"/>
                        </a:lnSpc>
                      </a:pPr>
                      <a:endParaRPr sz="1000">
                        <a:latin typeface="Times New Roman"/>
                        <a:cs typeface="Times New Roman"/>
                      </a:endParaRPr>
                    </a:p>
                  </a:txBody>
                  <a:tcPr marL="0" marR="0" marT="0" marB="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R="15240" algn="r">
                        <a:lnSpc>
                          <a:spcPct val="100000"/>
                        </a:lnSpc>
                        <a:spcBef>
                          <a:spcPts val="455"/>
                        </a:spcBef>
                      </a:pPr>
                      <a:r>
                        <a:rPr sz="1000" spc="-50" dirty="0">
                          <a:solidFill>
                            <a:srgbClr val="231F20"/>
                          </a:solidFill>
                          <a:latin typeface="BIZ UDPゴシック"/>
                          <a:cs typeface="BIZ UDPゴシック"/>
                        </a:rPr>
                        <a:t>年</a:t>
                      </a:r>
                      <a:endParaRPr sz="1000">
                        <a:latin typeface="BIZ UDPゴシック"/>
                        <a:cs typeface="BIZ UDPゴシック"/>
                      </a:endParaRPr>
                    </a:p>
                  </a:txBody>
                  <a:tcPr marL="0" marR="0" marT="57785" marB="0">
                    <a:lnL w="6350">
                      <a:solidFill>
                        <a:srgbClr val="231F20"/>
                      </a:solidFill>
                      <a:prstDash val="solid"/>
                    </a:lnL>
                    <a:lnT w="6350">
                      <a:solidFill>
                        <a:srgbClr val="231F20"/>
                      </a:solidFill>
                      <a:prstDash val="solid"/>
                    </a:lnT>
                    <a:lnB w="6350">
                      <a:solidFill>
                        <a:srgbClr val="231F20"/>
                      </a:solidFill>
                      <a:prstDash val="solid"/>
                    </a:lnB>
                  </a:tcPr>
                </a:tc>
                <a:tc>
                  <a:txBody>
                    <a:bodyPr/>
                    <a:lstStyle/>
                    <a:p>
                      <a:pPr>
                        <a:lnSpc>
                          <a:spcPct val="100000"/>
                        </a:lnSpc>
                        <a:spcBef>
                          <a:spcPts val="950"/>
                        </a:spcBef>
                      </a:pPr>
                      <a:endParaRPr sz="1000">
                        <a:latin typeface="Times New Roman"/>
                        <a:cs typeface="Times New Roman"/>
                      </a:endParaRPr>
                    </a:p>
                    <a:p>
                      <a:pPr marR="18415" algn="ctr">
                        <a:lnSpc>
                          <a:spcPct val="100000"/>
                        </a:lnSpc>
                      </a:pPr>
                      <a:r>
                        <a:rPr sz="1000" spc="-50" dirty="0">
                          <a:solidFill>
                            <a:srgbClr val="231F20"/>
                          </a:solidFill>
                          <a:latin typeface="BIZ UDPゴシック"/>
                          <a:cs typeface="BIZ UDPゴシック"/>
                        </a:rPr>
                        <a:t>年</a:t>
                      </a:r>
                      <a:endParaRPr sz="1000">
                        <a:latin typeface="BIZ UDPゴシック"/>
                        <a:cs typeface="BIZ UDPゴシック"/>
                      </a:endParaRPr>
                    </a:p>
                  </a:txBody>
                  <a:tcPr marL="0" marR="0" marT="120650" marB="0">
                    <a:lnT w="6350">
                      <a:solidFill>
                        <a:srgbClr val="231F20"/>
                      </a:solidFill>
                      <a:prstDash val="solid"/>
                    </a:lnT>
                    <a:lnB w="6350">
                      <a:solidFill>
                        <a:srgbClr val="231F20"/>
                      </a:solidFill>
                      <a:prstDash val="solid"/>
                    </a:lnB>
                  </a:tcPr>
                </a:tc>
                <a:tc>
                  <a:txBody>
                    <a:bodyPr/>
                    <a:lstStyle/>
                    <a:p>
                      <a:pPr marL="26034" algn="ctr">
                        <a:lnSpc>
                          <a:spcPct val="100000"/>
                        </a:lnSpc>
                        <a:spcBef>
                          <a:spcPts val="455"/>
                        </a:spcBef>
                      </a:pPr>
                      <a:r>
                        <a:rPr sz="1000" spc="-50" dirty="0">
                          <a:solidFill>
                            <a:srgbClr val="231F20"/>
                          </a:solidFill>
                          <a:latin typeface="BIZ UDPゴシック"/>
                          <a:cs typeface="BIZ UDPゴシック"/>
                        </a:rPr>
                        <a:t>月</a:t>
                      </a:r>
                      <a:endParaRPr sz="1000">
                        <a:latin typeface="BIZ UDPゴシック"/>
                        <a:cs typeface="BIZ UDPゴシック"/>
                      </a:endParaRPr>
                    </a:p>
                  </a:txBody>
                  <a:tcPr marL="0" marR="0" marT="57785" marB="0">
                    <a:lnT w="6350">
                      <a:solidFill>
                        <a:srgbClr val="231F20"/>
                      </a:solidFill>
                      <a:prstDash val="solid"/>
                    </a:lnT>
                    <a:lnB w="6350">
                      <a:solidFill>
                        <a:srgbClr val="231F20"/>
                      </a:solidFill>
                      <a:prstDash val="solid"/>
                    </a:lnB>
                  </a:tcPr>
                </a:tc>
                <a:tc>
                  <a:txBody>
                    <a:bodyPr/>
                    <a:lstStyle/>
                    <a:p>
                      <a:pPr>
                        <a:lnSpc>
                          <a:spcPct val="100000"/>
                        </a:lnSpc>
                        <a:spcBef>
                          <a:spcPts val="950"/>
                        </a:spcBef>
                      </a:pPr>
                      <a:endParaRPr sz="1000">
                        <a:latin typeface="Times New Roman"/>
                        <a:cs typeface="Times New Roman"/>
                      </a:endParaRPr>
                    </a:p>
                    <a:p>
                      <a:pPr marR="18415" algn="ctr">
                        <a:lnSpc>
                          <a:spcPct val="100000"/>
                        </a:lnSpc>
                      </a:pPr>
                      <a:r>
                        <a:rPr sz="1000" spc="-50" dirty="0">
                          <a:solidFill>
                            <a:srgbClr val="231F20"/>
                          </a:solidFill>
                          <a:latin typeface="BIZ UDPゴシック"/>
                          <a:cs typeface="BIZ UDPゴシック"/>
                        </a:rPr>
                        <a:t>月</a:t>
                      </a:r>
                      <a:endParaRPr sz="1000">
                        <a:latin typeface="BIZ UDPゴシック"/>
                        <a:cs typeface="BIZ UDPゴシック"/>
                      </a:endParaRPr>
                    </a:p>
                  </a:txBody>
                  <a:tcPr marL="0" marR="0" marT="120650" marB="0">
                    <a:lnT w="6350">
                      <a:solidFill>
                        <a:srgbClr val="231F20"/>
                      </a:solidFill>
                      <a:prstDash val="solid"/>
                    </a:lnT>
                    <a:lnB w="6350">
                      <a:solidFill>
                        <a:srgbClr val="231F20"/>
                      </a:solidFill>
                      <a:prstDash val="solid"/>
                    </a:lnB>
                  </a:tcPr>
                </a:tc>
                <a:tc>
                  <a:txBody>
                    <a:bodyPr/>
                    <a:lstStyle/>
                    <a:p>
                      <a:pPr marL="26034" algn="ctr">
                        <a:lnSpc>
                          <a:spcPct val="100000"/>
                        </a:lnSpc>
                        <a:spcBef>
                          <a:spcPts val="455"/>
                        </a:spcBef>
                      </a:pP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57785" marB="0">
                    <a:lnT w="6350">
                      <a:solidFill>
                        <a:srgbClr val="231F20"/>
                      </a:solidFill>
                      <a:prstDash val="solid"/>
                    </a:lnT>
                    <a:lnB w="6350">
                      <a:solidFill>
                        <a:srgbClr val="231F20"/>
                      </a:solidFill>
                      <a:prstDash val="solid"/>
                    </a:lnB>
                  </a:tcPr>
                </a:tc>
                <a:tc>
                  <a:txBody>
                    <a:bodyPr/>
                    <a:lstStyle/>
                    <a:p>
                      <a:pPr marL="22860" marR="109855" indent="2540">
                        <a:lnSpc>
                          <a:spcPct val="137100"/>
                        </a:lnSpc>
                        <a:spcBef>
                          <a:spcPts val="10"/>
                        </a:spcBef>
                      </a:pP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1270"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3"/>
                  </a:ext>
                </a:extLst>
              </a:tr>
              <a:tr h="467995">
                <a:tc>
                  <a:txBody>
                    <a:bodyPr/>
                    <a:lstStyle/>
                    <a:p>
                      <a:pPr>
                        <a:lnSpc>
                          <a:spcPct val="100000"/>
                        </a:lnSpc>
                      </a:pPr>
                      <a:endParaRPr sz="1000">
                        <a:latin typeface="Times New Roman"/>
                        <a:cs typeface="Times New Roman"/>
                      </a:endParaRPr>
                    </a:p>
                  </a:txBody>
                  <a:tcPr marL="0" marR="0" marT="0" marB="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R="15240" algn="r">
                        <a:lnSpc>
                          <a:spcPct val="100000"/>
                        </a:lnSpc>
                        <a:spcBef>
                          <a:spcPts val="470"/>
                        </a:spcBef>
                      </a:pPr>
                      <a:r>
                        <a:rPr sz="1000" spc="-50" dirty="0">
                          <a:solidFill>
                            <a:srgbClr val="231F20"/>
                          </a:solidFill>
                          <a:latin typeface="BIZ UDPゴシック"/>
                          <a:cs typeface="BIZ UDPゴシック"/>
                        </a:rPr>
                        <a:t>年</a:t>
                      </a:r>
                      <a:endParaRPr sz="1000">
                        <a:latin typeface="BIZ UDPゴシック"/>
                        <a:cs typeface="BIZ UDPゴシック"/>
                      </a:endParaRPr>
                    </a:p>
                  </a:txBody>
                  <a:tcPr marL="0" marR="0" marT="59690" marB="0">
                    <a:lnL w="6350">
                      <a:solidFill>
                        <a:srgbClr val="231F20"/>
                      </a:solidFill>
                      <a:prstDash val="solid"/>
                    </a:lnL>
                    <a:lnT w="6350">
                      <a:solidFill>
                        <a:srgbClr val="231F20"/>
                      </a:solidFill>
                      <a:prstDash val="solid"/>
                    </a:lnT>
                    <a:lnB w="6350">
                      <a:solidFill>
                        <a:srgbClr val="231F20"/>
                      </a:solidFill>
                      <a:prstDash val="solid"/>
                    </a:lnB>
                  </a:tcPr>
                </a:tc>
                <a:tc>
                  <a:txBody>
                    <a:bodyPr/>
                    <a:lstStyle/>
                    <a:p>
                      <a:pPr>
                        <a:lnSpc>
                          <a:spcPct val="100000"/>
                        </a:lnSpc>
                        <a:spcBef>
                          <a:spcPts val="965"/>
                        </a:spcBef>
                      </a:pPr>
                      <a:endParaRPr sz="1000">
                        <a:latin typeface="Times New Roman"/>
                        <a:cs typeface="Times New Roman"/>
                      </a:endParaRPr>
                    </a:p>
                    <a:p>
                      <a:pPr marR="18415" algn="ctr">
                        <a:lnSpc>
                          <a:spcPct val="100000"/>
                        </a:lnSpc>
                      </a:pPr>
                      <a:r>
                        <a:rPr sz="1000" spc="-50" dirty="0">
                          <a:solidFill>
                            <a:srgbClr val="231F20"/>
                          </a:solidFill>
                          <a:latin typeface="BIZ UDPゴシック"/>
                          <a:cs typeface="BIZ UDPゴシック"/>
                        </a:rPr>
                        <a:t>年</a:t>
                      </a:r>
                      <a:endParaRPr sz="1000">
                        <a:latin typeface="BIZ UDPゴシック"/>
                        <a:cs typeface="BIZ UDPゴシック"/>
                      </a:endParaRPr>
                    </a:p>
                  </a:txBody>
                  <a:tcPr marL="0" marR="0" marT="122555" marB="0">
                    <a:lnT w="6350">
                      <a:solidFill>
                        <a:srgbClr val="231F20"/>
                      </a:solidFill>
                      <a:prstDash val="solid"/>
                    </a:lnT>
                    <a:lnB w="6350">
                      <a:solidFill>
                        <a:srgbClr val="231F20"/>
                      </a:solidFill>
                      <a:prstDash val="solid"/>
                    </a:lnB>
                  </a:tcPr>
                </a:tc>
                <a:tc>
                  <a:txBody>
                    <a:bodyPr/>
                    <a:lstStyle/>
                    <a:p>
                      <a:pPr marL="26034" algn="ctr">
                        <a:lnSpc>
                          <a:spcPct val="100000"/>
                        </a:lnSpc>
                        <a:spcBef>
                          <a:spcPts val="470"/>
                        </a:spcBef>
                      </a:pPr>
                      <a:r>
                        <a:rPr sz="1000" spc="-50" dirty="0">
                          <a:solidFill>
                            <a:srgbClr val="231F20"/>
                          </a:solidFill>
                          <a:latin typeface="BIZ UDPゴシック"/>
                          <a:cs typeface="BIZ UDPゴシック"/>
                        </a:rPr>
                        <a:t>月</a:t>
                      </a:r>
                      <a:endParaRPr sz="1000">
                        <a:latin typeface="BIZ UDPゴシック"/>
                        <a:cs typeface="BIZ UDPゴシック"/>
                      </a:endParaRPr>
                    </a:p>
                  </a:txBody>
                  <a:tcPr marL="0" marR="0" marT="59690" marB="0">
                    <a:lnT w="6350">
                      <a:solidFill>
                        <a:srgbClr val="231F20"/>
                      </a:solidFill>
                      <a:prstDash val="solid"/>
                    </a:lnT>
                    <a:lnB w="6350">
                      <a:solidFill>
                        <a:srgbClr val="231F20"/>
                      </a:solidFill>
                      <a:prstDash val="solid"/>
                    </a:lnB>
                  </a:tcPr>
                </a:tc>
                <a:tc>
                  <a:txBody>
                    <a:bodyPr/>
                    <a:lstStyle/>
                    <a:p>
                      <a:pPr>
                        <a:lnSpc>
                          <a:spcPct val="100000"/>
                        </a:lnSpc>
                        <a:spcBef>
                          <a:spcPts val="965"/>
                        </a:spcBef>
                      </a:pPr>
                      <a:endParaRPr sz="1000">
                        <a:latin typeface="Times New Roman"/>
                        <a:cs typeface="Times New Roman"/>
                      </a:endParaRPr>
                    </a:p>
                    <a:p>
                      <a:pPr marR="18415" algn="ctr">
                        <a:lnSpc>
                          <a:spcPct val="100000"/>
                        </a:lnSpc>
                      </a:pPr>
                      <a:r>
                        <a:rPr sz="1000" spc="-50" dirty="0">
                          <a:solidFill>
                            <a:srgbClr val="231F20"/>
                          </a:solidFill>
                          <a:latin typeface="BIZ UDPゴシック"/>
                          <a:cs typeface="BIZ UDPゴシック"/>
                        </a:rPr>
                        <a:t>月</a:t>
                      </a:r>
                      <a:endParaRPr sz="1000">
                        <a:latin typeface="BIZ UDPゴシック"/>
                        <a:cs typeface="BIZ UDPゴシック"/>
                      </a:endParaRPr>
                    </a:p>
                  </a:txBody>
                  <a:tcPr marL="0" marR="0" marT="122555" marB="0">
                    <a:lnT w="6350">
                      <a:solidFill>
                        <a:srgbClr val="231F20"/>
                      </a:solidFill>
                      <a:prstDash val="solid"/>
                    </a:lnT>
                    <a:lnB w="6350">
                      <a:solidFill>
                        <a:srgbClr val="231F20"/>
                      </a:solidFill>
                      <a:prstDash val="solid"/>
                    </a:lnB>
                  </a:tcPr>
                </a:tc>
                <a:tc>
                  <a:txBody>
                    <a:bodyPr/>
                    <a:lstStyle/>
                    <a:p>
                      <a:pPr marL="26034" algn="ctr">
                        <a:lnSpc>
                          <a:spcPct val="100000"/>
                        </a:lnSpc>
                        <a:spcBef>
                          <a:spcPts val="470"/>
                        </a:spcBef>
                      </a:pP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59690" marB="0">
                    <a:lnT w="6350">
                      <a:solidFill>
                        <a:srgbClr val="231F20"/>
                      </a:solidFill>
                      <a:prstDash val="solid"/>
                    </a:lnT>
                    <a:lnB w="6350">
                      <a:solidFill>
                        <a:srgbClr val="231F20"/>
                      </a:solidFill>
                      <a:prstDash val="solid"/>
                    </a:lnB>
                  </a:tcPr>
                </a:tc>
                <a:tc>
                  <a:txBody>
                    <a:bodyPr/>
                    <a:lstStyle/>
                    <a:p>
                      <a:pPr marL="22860" marR="109855" indent="2540">
                        <a:lnSpc>
                          <a:spcPct val="137100"/>
                        </a:lnSpc>
                        <a:spcBef>
                          <a:spcPts val="25"/>
                        </a:spcBef>
                      </a:pP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3175"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4"/>
                  </a:ext>
                </a:extLst>
              </a:tr>
              <a:tr h="467995">
                <a:tc>
                  <a:txBody>
                    <a:bodyPr/>
                    <a:lstStyle/>
                    <a:p>
                      <a:pPr>
                        <a:lnSpc>
                          <a:spcPct val="100000"/>
                        </a:lnSpc>
                      </a:pPr>
                      <a:endParaRPr sz="1000">
                        <a:latin typeface="Times New Roman"/>
                        <a:cs typeface="Times New Roman"/>
                      </a:endParaRPr>
                    </a:p>
                  </a:txBody>
                  <a:tcPr marL="0" marR="0" marT="0"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FFFFFF"/>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solidFill>
                      <a:srgbClr val="FFFFFF"/>
                    </a:solidFill>
                  </a:tcPr>
                </a:tc>
                <a:tc>
                  <a:txBody>
                    <a:bodyPr/>
                    <a:lstStyle/>
                    <a:p>
                      <a:pPr marR="15240" algn="r">
                        <a:lnSpc>
                          <a:spcPct val="100000"/>
                        </a:lnSpc>
                        <a:spcBef>
                          <a:spcPts val="345"/>
                        </a:spcBef>
                      </a:pPr>
                      <a:r>
                        <a:rPr sz="1000" spc="-50" dirty="0">
                          <a:solidFill>
                            <a:srgbClr val="231F20"/>
                          </a:solidFill>
                          <a:latin typeface="BIZ UDPゴシック"/>
                          <a:cs typeface="BIZ UDPゴシック"/>
                        </a:rPr>
                        <a:t>年</a:t>
                      </a:r>
                      <a:endParaRPr sz="1000">
                        <a:latin typeface="BIZ UDPゴシック"/>
                        <a:cs typeface="BIZ UDPゴシック"/>
                      </a:endParaRPr>
                    </a:p>
                  </a:txBody>
                  <a:tcPr marL="0" marR="0" marT="43815" marB="0">
                    <a:lnL w="6350">
                      <a:solidFill>
                        <a:srgbClr val="231F20"/>
                      </a:solidFill>
                      <a:prstDash val="solid"/>
                    </a:lnL>
                    <a:lnT w="6350">
                      <a:solidFill>
                        <a:srgbClr val="231F20"/>
                      </a:solidFill>
                      <a:prstDash val="solid"/>
                    </a:lnT>
                    <a:lnB w="12700">
                      <a:solidFill>
                        <a:srgbClr val="231F20"/>
                      </a:solidFill>
                      <a:prstDash val="solid"/>
                    </a:lnB>
                    <a:solidFill>
                      <a:srgbClr val="FFFFFF"/>
                    </a:solidFill>
                  </a:tcPr>
                </a:tc>
                <a:tc>
                  <a:txBody>
                    <a:bodyPr/>
                    <a:lstStyle/>
                    <a:p>
                      <a:pPr>
                        <a:lnSpc>
                          <a:spcPct val="100000"/>
                        </a:lnSpc>
                        <a:spcBef>
                          <a:spcPts val="840"/>
                        </a:spcBef>
                      </a:pPr>
                      <a:endParaRPr sz="1000">
                        <a:latin typeface="Times New Roman"/>
                        <a:cs typeface="Times New Roman"/>
                      </a:endParaRPr>
                    </a:p>
                    <a:p>
                      <a:pPr marR="18415" algn="ctr">
                        <a:lnSpc>
                          <a:spcPct val="100000"/>
                        </a:lnSpc>
                      </a:pPr>
                      <a:r>
                        <a:rPr sz="1000" spc="-50" dirty="0">
                          <a:solidFill>
                            <a:srgbClr val="231F20"/>
                          </a:solidFill>
                          <a:latin typeface="BIZ UDPゴシック"/>
                          <a:cs typeface="BIZ UDPゴシック"/>
                        </a:rPr>
                        <a:t>年</a:t>
                      </a:r>
                      <a:endParaRPr sz="1000">
                        <a:latin typeface="BIZ UDPゴシック"/>
                        <a:cs typeface="BIZ UDPゴシック"/>
                      </a:endParaRPr>
                    </a:p>
                  </a:txBody>
                  <a:tcPr marL="0" marR="0" marT="106680" marB="0">
                    <a:lnT w="6350">
                      <a:solidFill>
                        <a:srgbClr val="231F20"/>
                      </a:solidFill>
                      <a:prstDash val="solid"/>
                    </a:lnT>
                    <a:lnB w="12700">
                      <a:solidFill>
                        <a:srgbClr val="231F20"/>
                      </a:solidFill>
                      <a:prstDash val="solid"/>
                    </a:lnB>
                    <a:solidFill>
                      <a:srgbClr val="FFFFFF"/>
                    </a:solidFill>
                  </a:tcPr>
                </a:tc>
                <a:tc>
                  <a:txBody>
                    <a:bodyPr/>
                    <a:lstStyle/>
                    <a:p>
                      <a:pPr marL="26034" algn="ctr">
                        <a:lnSpc>
                          <a:spcPct val="100000"/>
                        </a:lnSpc>
                        <a:spcBef>
                          <a:spcPts val="345"/>
                        </a:spcBef>
                      </a:pPr>
                      <a:r>
                        <a:rPr sz="1000" spc="-50" dirty="0">
                          <a:solidFill>
                            <a:srgbClr val="231F20"/>
                          </a:solidFill>
                          <a:latin typeface="BIZ UDPゴシック"/>
                          <a:cs typeface="BIZ UDPゴシック"/>
                        </a:rPr>
                        <a:t>月</a:t>
                      </a:r>
                      <a:endParaRPr sz="1000">
                        <a:latin typeface="BIZ UDPゴシック"/>
                        <a:cs typeface="BIZ UDPゴシック"/>
                      </a:endParaRPr>
                    </a:p>
                  </a:txBody>
                  <a:tcPr marL="0" marR="0" marT="43815" marB="0">
                    <a:lnT w="6350">
                      <a:solidFill>
                        <a:srgbClr val="231F20"/>
                      </a:solidFill>
                      <a:prstDash val="solid"/>
                    </a:lnT>
                    <a:lnB w="12700">
                      <a:solidFill>
                        <a:srgbClr val="231F20"/>
                      </a:solidFill>
                      <a:prstDash val="solid"/>
                    </a:lnB>
                    <a:solidFill>
                      <a:srgbClr val="FFFFFF"/>
                    </a:solidFill>
                  </a:tcPr>
                </a:tc>
                <a:tc>
                  <a:txBody>
                    <a:bodyPr/>
                    <a:lstStyle/>
                    <a:p>
                      <a:pPr>
                        <a:lnSpc>
                          <a:spcPct val="100000"/>
                        </a:lnSpc>
                        <a:spcBef>
                          <a:spcPts val="840"/>
                        </a:spcBef>
                      </a:pPr>
                      <a:endParaRPr sz="1000">
                        <a:latin typeface="Times New Roman"/>
                        <a:cs typeface="Times New Roman"/>
                      </a:endParaRPr>
                    </a:p>
                    <a:p>
                      <a:pPr marR="18415" algn="ctr">
                        <a:lnSpc>
                          <a:spcPct val="100000"/>
                        </a:lnSpc>
                      </a:pPr>
                      <a:r>
                        <a:rPr sz="1000" spc="-50" dirty="0">
                          <a:solidFill>
                            <a:srgbClr val="231F20"/>
                          </a:solidFill>
                          <a:latin typeface="BIZ UDPゴシック"/>
                          <a:cs typeface="BIZ UDPゴシック"/>
                        </a:rPr>
                        <a:t>月</a:t>
                      </a:r>
                      <a:endParaRPr sz="1000">
                        <a:latin typeface="BIZ UDPゴシック"/>
                        <a:cs typeface="BIZ UDPゴシック"/>
                      </a:endParaRPr>
                    </a:p>
                  </a:txBody>
                  <a:tcPr marL="0" marR="0" marT="106680" marB="0">
                    <a:lnT w="6350">
                      <a:solidFill>
                        <a:srgbClr val="231F20"/>
                      </a:solidFill>
                      <a:prstDash val="solid"/>
                    </a:lnT>
                    <a:lnB w="12700">
                      <a:solidFill>
                        <a:srgbClr val="231F20"/>
                      </a:solidFill>
                      <a:prstDash val="solid"/>
                    </a:lnB>
                    <a:solidFill>
                      <a:srgbClr val="FFFFFF"/>
                    </a:solidFill>
                  </a:tcPr>
                </a:tc>
                <a:tc>
                  <a:txBody>
                    <a:bodyPr/>
                    <a:lstStyle/>
                    <a:p>
                      <a:pPr marL="26034" algn="ctr">
                        <a:lnSpc>
                          <a:spcPct val="100000"/>
                        </a:lnSpc>
                        <a:spcBef>
                          <a:spcPts val="345"/>
                        </a:spcBef>
                      </a:pP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43815" marB="0">
                    <a:lnT w="6350">
                      <a:solidFill>
                        <a:srgbClr val="231F20"/>
                      </a:solidFill>
                      <a:prstDash val="solid"/>
                    </a:lnT>
                    <a:lnB w="12700">
                      <a:solidFill>
                        <a:srgbClr val="231F20"/>
                      </a:solidFill>
                      <a:prstDash val="solid"/>
                    </a:lnB>
                    <a:solidFill>
                      <a:srgbClr val="FFFFFF"/>
                    </a:solidFill>
                  </a:tcPr>
                </a:tc>
                <a:tc>
                  <a:txBody>
                    <a:bodyPr/>
                    <a:lstStyle/>
                    <a:p>
                      <a:pPr marL="22860" marR="109855" indent="2540">
                        <a:lnSpc>
                          <a:spcPts val="1639"/>
                        </a:lnSpc>
                        <a:spcBef>
                          <a:spcPts val="35"/>
                        </a:spcBef>
                      </a:pP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4445" marB="0">
                    <a:lnR w="12700">
                      <a:solidFill>
                        <a:srgbClr val="231F20"/>
                      </a:solidFill>
                      <a:prstDash val="solid"/>
                    </a:lnR>
                    <a:lnT w="6350">
                      <a:solidFill>
                        <a:srgbClr val="231F20"/>
                      </a:solidFill>
                      <a:prstDash val="solid"/>
                    </a:lnT>
                    <a:lnB w="12700">
                      <a:solidFill>
                        <a:srgbClr val="231F20"/>
                      </a:solidFill>
                      <a:prstDash val="solid"/>
                    </a:lnB>
                    <a:solidFill>
                      <a:srgbClr val="FFFFFF"/>
                    </a:solidFill>
                  </a:tcPr>
                </a:tc>
                <a:extLst>
                  <a:ext uri="{0D108BD9-81ED-4DB2-BD59-A6C34878D82A}">
                    <a16:rowId xmlns:a16="http://schemas.microsoft.com/office/drawing/2014/main" val="10005"/>
                  </a:ext>
                </a:extLst>
              </a:tr>
            </a:tbl>
          </a:graphicData>
        </a:graphic>
      </p:graphicFrame>
      <p:graphicFrame>
        <p:nvGraphicFramePr>
          <p:cNvPr id="17" name="object 17"/>
          <p:cNvGraphicFramePr>
            <a:graphicFrameLocks noGrp="1"/>
          </p:cNvGraphicFramePr>
          <p:nvPr/>
        </p:nvGraphicFramePr>
        <p:xfrm>
          <a:off x="336602" y="4944605"/>
          <a:ext cx="4625339" cy="557529"/>
        </p:xfrm>
        <a:graphic>
          <a:graphicData uri="http://schemas.openxmlformats.org/drawingml/2006/table">
            <a:tbl>
              <a:tblPr firstRow="1" bandRow="1">
                <a:tableStyleId>{2D5ABB26-0587-4C30-8999-92F81FD0307C}</a:tableStyleId>
              </a:tblPr>
              <a:tblGrid>
                <a:gridCol w="868044">
                  <a:extLst>
                    <a:ext uri="{9D8B030D-6E8A-4147-A177-3AD203B41FA5}">
                      <a16:colId xmlns:a16="http://schemas.microsoft.com/office/drawing/2014/main" val="20000"/>
                    </a:ext>
                  </a:extLst>
                </a:gridCol>
                <a:gridCol w="3757295">
                  <a:extLst>
                    <a:ext uri="{9D8B030D-6E8A-4147-A177-3AD203B41FA5}">
                      <a16:colId xmlns:a16="http://schemas.microsoft.com/office/drawing/2014/main" val="20001"/>
                    </a:ext>
                  </a:extLst>
                </a:gridCol>
              </a:tblGrid>
              <a:tr h="233679">
                <a:tc gridSpan="2">
                  <a:txBody>
                    <a:bodyPr/>
                    <a:lstStyle/>
                    <a:p>
                      <a:pPr marL="97155">
                        <a:lnSpc>
                          <a:spcPct val="100000"/>
                        </a:lnSpc>
                        <a:spcBef>
                          <a:spcPts val="225"/>
                        </a:spcBef>
                      </a:pPr>
                      <a:r>
                        <a:rPr sz="1100" b="1" spc="-50" dirty="0">
                          <a:solidFill>
                            <a:srgbClr val="FFFFFF"/>
                          </a:solidFill>
                          <a:latin typeface="Microsoft JhengHei"/>
                          <a:cs typeface="Microsoft JhengHei"/>
                        </a:rPr>
                        <a:t>かかりつけ薬局</a:t>
                      </a:r>
                      <a:endParaRPr sz="1100">
                        <a:latin typeface="Microsoft JhengHei"/>
                        <a:cs typeface="Microsoft JhengHei"/>
                      </a:endParaRPr>
                    </a:p>
                  </a:txBody>
                  <a:tcPr marL="0" marR="0" marT="28575" marB="0">
                    <a:lnL w="12700">
                      <a:solidFill>
                        <a:srgbClr val="231F20"/>
                      </a:solidFill>
                      <a:prstDash val="solid"/>
                    </a:lnL>
                    <a:lnR w="12700">
                      <a:solidFill>
                        <a:srgbClr val="231F20"/>
                      </a:solidFill>
                      <a:prstDash val="solid"/>
                    </a:lnR>
                    <a:lnT w="12700">
                      <a:solidFill>
                        <a:srgbClr val="231F20"/>
                      </a:solidFill>
                      <a:prstDash val="solid"/>
                    </a:lnT>
                    <a:solidFill>
                      <a:srgbClr val="B28ABF"/>
                    </a:solidFill>
                  </a:tcPr>
                </a:tc>
                <a:tc hMerge="1">
                  <a:txBody>
                    <a:bodyPr/>
                    <a:lstStyle/>
                    <a:p>
                      <a:endParaRPr/>
                    </a:p>
                  </a:txBody>
                  <a:tcPr marL="0" marR="0" marT="0" marB="0"/>
                </a:tc>
                <a:extLst>
                  <a:ext uri="{0D108BD9-81ED-4DB2-BD59-A6C34878D82A}">
                    <a16:rowId xmlns:a16="http://schemas.microsoft.com/office/drawing/2014/main" val="10000"/>
                  </a:ext>
                </a:extLst>
              </a:tr>
              <a:tr h="323850">
                <a:tc>
                  <a:txBody>
                    <a:bodyPr/>
                    <a:lstStyle/>
                    <a:p>
                      <a:pPr marL="97155">
                        <a:lnSpc>
                          <a:spcPct val="100000"/>
                        </a:lnSpc>
                        <a:spcBef>
                          <a:spcPts val="725"/>
                        </a:spcBef>
                        <a:tabLst>
                          <a:tab pos="358140" algn="l"/>
                          <a:tab pos="619760" algn="l"/>
                        </a:tabLst>
                      </a:pPr>
                      <a:r>
                        <a:rPr sz="1000" spc="-50" dirty="0">
                          <a:solidFill>
                            <a:srgbClr val="231F20"/>
                          </a:solidFill>
                          <a:latin typeface="BIZ UDPゴシック"/>
                          <a:cs typeface="BIZ UDPゴシック"/>
                        </a:rPr>
                        <a:t>薬</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局</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名</a:t>
                      </a:r>
                      <a:endParaRPr sz="1000">
                        <a:latin typeface="BIZ UDPゴシック"/>
                        <a:cs typeface="BIZ UDPゴシック"/>
                      </a:endParaRPr>
                    </a:p>
                  </a:txBody>
                  <a:tcPr marL="0" marR="0" marT="92075" marB="0">
                    <a:lnL w="12700">
                      <a:solidFill>
                        <a:srgbClr val="231F20"/>
                      </a:solidFill>
                      <a:prstDash val="solid"/>
                    </a:lnL>
                    <a:lnR w="6350">
                      <a:solidFill>
                        <a:srgbClr val="231F20"/>
                      </a:solidFill>
                      <a:prstDash val="solid"/>
                    </a:lnR>
                    <a:lnB w="12700">
                      <a:solidFill>
                        <a:srgbClr val="231F20"/>
                      </a:solidFill>
                      <a:prstDash val="solid"/>
                    </a:lnB>
                    <a:solidFill>
                      <a:srgbClr val="E5F4F4"/>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12700">
                      <a:solidFill>
                        <a:srgbClr val="231F20"/>
                      </a:solidFill>
                      <a:prstDash val="solid"/>
                    </a:lnR>
                    <a:lnB w="12700">
                      <a:solidFill>
                        <a:srgbClr val="231F20"/>
                      </a:solidFill>
                      <a:prstDash val="solid"/>
                    </a:lnB>
                  </a:tcPr>
                </a:tc>
                <a:extLst>
                  <a:ext uri="{0D108BD9-81ED-4DB2-BD59-A6C34878D82A}">
                    <a16:rowId xmlns:a16="http://schemas.microsoft.com/office/drawing/2014/main" val="10001"/>
                  </a:ext>
                </a:extLst>
              </a:tr>
            </a:tbl>
          </a:graphicData>
        </a:graphic>
      </p:graphicFrame>
      <p:graphicFrame>
        <p:nvGraphicFramePr>
          <p:cNvPr id="18" name="object 18"/>
          <p:cNvGraphicFramePr>
            <a:graphicFrameLocks noGrp="1"/>
          </p:cNvGraphicFramePr>
          <p:nvPr/>
        </p:nvGraphicFramePr>
        <p:xfrm>
          <a:off x="336602" y="5628614"/>
          <a:ext cx="4628510" cy="557529"/>
        </p:xfrm>
        <a:graphic>
          <a:graphicData uri="http://schemas.openxmlformats.org/drawingml/2006/table">
            <a:tbl>
              <a:tblPr firstRow="1" bandRow="1">
                <a:tableStyleId>{2D5ABB26-0587-4C30-8999-92F81FD0307C}</a:tableStyleId>
              </a:tblPr>
              <a:tblGrid>
                <a:gridCol w="293370">
                  <a:extLst>
                    <a:ext uri="{9D8B030D-6E8A-4147-A177-3AD203B41FA5}">
                      <a16:colId xmlns:a16="http://schemas.microsoft.com/office/drawing/2014/main" val="20000"/>
                    </a:ext>
                  </a:extLst>
                </a:gridCol>
                <a:gridCol w="261620">
                  <a:extLst>
                    <a:ext uri="{9D8B030D-6E8A-4147-A177-3AD203B41FA5}">
                      <a16:colId xmlns:a16="http://schemas.microsoft.com/office/drawing/2014/main" val="20001"/>
                    </a:ext>
                  </a:extLst>
                </a:gridCol>
                <a:gridCol w="313054">
                  <a:extLst>
                    <a:ext uri="{9D8B030D-6E8A-4147-A177-3AD203B41FA5}">
                      <a16:colId xmlns:a16="http://schemas.microsoft.com/office/drawing/2014/main" val="20002"/>
                    </a:ext>
                  </a:extLst>
                </a:gridCol>
                <a:gridCol w="314959">
                  <a:extLst>
                    <a:ext uri="{9D8B030D-6E8A-4147-A177-3AD203B41FA5}">
                      <a16:colId xmlns:a16="http://schemas.microsoft.com/office/drawing/2014/main" val="20003"/>
                    </a:ext>
                  </a:extLst>
                </a:gridCol>
                <a:gridCol w="544829">
                  <a:extLst>
                    <a:ext uri="{9D8B030D-6E8A-4147-A177-3AD203B41FA5}">
                      <a16:colId xmlns:a16="http://schemas.microsoft.com/office/drawing/2014/main" val="20004"/>
                    </a:ext>
                  </a:extLst>
                </a:gridCol>
                <a:gridCol w="305435">
                  <a:extLst>
                    <a:ext uri="{9D8B030D-6E8A-4147-A177-3AD203B41FA5}">
                      <a16:colId xmlns:a16="http://schemas.microsoft.com/office/drawing/2014/main" val="20005"/>
                    </a:ext>
                  </a:extLst>
                </a:gridCol>
                <a:gridCol w="261619">
                  <a:extLst>
                    <a:ext uri="{9D8B030D-6E8A-4147-A177-3AD203B41FA5}">
                      <a16:colId xmlns:a16="http://schemas.microsoft.com/office/drawing/2014/main" val="20006"/>
                    </a:ext>
                  </a:extLst>
                </a:gridCol>
                <a:gridCol w="294005">
                  <a:extLst>
                    <a:ext uri="{9D8B030D-6E8A-4147-A177-3AD203B41FA5}">
                      <a16:colId xmlns:a16="http://schemas.microsoft.com/office/drawing/2014/main" val="20007"/>
                    </a:ext>
                  </a:extLst>
                </a:gridCol>
                <a:gridCol w="267335">
                  <a:extLst>
                    <a:ext uri="{9D8B030D-6E8A-4147-A177-3AD203B41FA5}">
                      <a16:colId xmlns:a16="http://schemas.microsoft.com/office/drawing/2014/main" val="20008"/>
                    </a:ext>
                  </a:extLst>
                </a:gridCol>
                <a:gridCol w="419099">
                  <a:extLst>
                    <a:ext uri="{9D8B030D-6E8A-4147-A177-3AD203B41FA5}">
                      <a16:colId xmlns:a16="http://schemas.microsoft.com/office/drawing/2014/main" val="20009"/>
                    </a:ext>
                  </a:extLst>
                </a:gridCol>
                <a:gridCol w="419100">
                  <a:extLst>
                    <a:ext uri="{9D8B030D-6E8A-4147-A177-3AD203B41FA5}">
                      <a16:colId xmlns:a16="http://schemas.microsoft.com/office/drawing/2014/main" val="20010"/>
                    </a:ext>
                  </a:extLst>
                </a:gridCol>
                <a:gridCol w="419100">
                  <a:extLst>
                    <a:ext uri="{9D8B030D-6E8A-4147-A177-3AD203B41FA5}">
                      <a16:colId xmlns:a16="http://schemas.microsoft.com/office/drawing/2014/main" val="20011"/>
                    </a:ext>
                  </a:extLst>
                </a:gridCol>
                <a:gridCol w="514985">
                  <a:extLst>
                    <a:ext uri="{9D8B030D-6E8A-4147-A177-3AD203B41FA5}">
                      <a16:colId xmlns:a16="http://schemas.microsoft.com/office/drawing/2014/main" val="20012"/>
                    </a:ext>
                  </a:extLst>
                </a:gridCol>
              </a:tblGrid>
              <a:tr h="233679">
                <a:tc gridSpan="13">
                  <a:txBody>
                    <a:bodyPr/>
                    <a:lstStyle/>
                    <a:p>
                      <a:pPr marL="97155">
                        <a:lnSpc>
                          <a:spcPct val="100000"/>
                        </a:lnSpc>
                        <a:spcBef>
                          <a:spcPts val="260"/>
                        </a:spcBef>
                      </a:pPr>
                      <a:r>
                        <a:rPr sz="1100" b="1" spc="-15" dirty="0">
                          <a:solidFill>
                            <a:srgbClr val="FFFFFF"/>
                          </a:solidFill>
                          <a:latin typeface="Microsoft JhengHei"/>
                          <a:cs typeface="Microsoft JhengHei"/>
                        </a:rPr>
                        <a:t>介護認定</a:t>
                      </a:r>
                      <a:endParaRPr sz="1100">
                        <a:latin typeface="Microsoft JhengHei"/>
                        <a:cs typeface="Microsoft JhengHei"/>
                      </a:endParaRPr>
                    </a:p>
                  </a:txBody>
                  <a:tcPr marL="0" marR="0" marT="33020" marB="0">
                    <a:lnL w="12700">
                      <a:solidFill>
                        <a:srgbClr val="231F20"/>
                      </a:solidFill>
                      <a:prstDash val="solid"/>
                    </a:lnL>
                    <a:lnR w="12700">
                      <a:solidFill>
                        <a:srgbClr val="231F20"/>
                      </a:solidFill>
                      <a:prstDash val="solid"/>
                    </a:lnR>
                    <a:lnT w="12700">
                      <a:solidFill>
                        <a:srgbClr val="231F20"/>
                      </a:solidFill>
                      <a:prstDash val="solid"/>
                    </a:lnT>
                    <a:solidFill>
                      <a:srgbClr val="B28AB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323850">
                <a:tc>
                  <a:txBody>
                    <a:bodyPr/>
                    <a:lstStyle/>
                    <a:p>
                      <a:pPr marL="97155">
                        <a:lnSpc>
                          <a:spcPct val="100000"/>
                        </a:lnSpc>
                        <a:spcBef>
                          <a:spcPts val="575"/>
                        </a:spcBef>
                      </a:pPr>
                      <a:r>
                        <a:rPr sz="1000" spc="-50" dirty="0">
                          <a:solidFill>
                            <a:srgbClr val="231F20"/>
                          </a:solidFill>
                          <a:latin typeface="BIZ UDPゴシック"/>
                          <a:cs typeface="BIZ UDPゴシック"/>
                        </a:rPr>
                        <a:t>要</a:t>
                      </a:r>
                      <a:endParaRPr sz="1000">
                        <a:latin typeface="BIZ UDPゴシック"/>
                        <a:cs typeface="BIZ UDPゴシック"/>
                      </a:endParaRPr>
                    </a:p>
                  </a:txBody>
                  <a:tcPr marL="0" marR="0" marT="73025" marB="0">
                    <a:lnL w="12700">
                      <a:solidFill>
                        <a:srgbClr val="231F20"/>
                      </a:solidFill>
                      <a:prstDash val="solid"/>
                    </a:lnL>
                    <a:lnB w="12700">
                      <a:solidFill>
                        <a:srgbClr val="231F20"/>
                      </a:solidFill>
                      <a:prstDash val="solid"/>
                    </a:lnB>
                    <a:solidFill>
                      <a:srgbClr val="E5F4F4"/>
                    </a:solidFill>
                  </a:tcPr>
                </a:tc>
                <a:tc>
                  <a:txBody>
                    <a:bodyPr/>
                    <a:lstStyle/>
                    <a:p>
                      <a:pPr marL="65405">
                        <a:lnSpc>
                          <a:spcPct val="100000"/>
                        </a:lnSpc>
                        <a:spcBef>
                          <a:spcPts val="575"/>
                        </a:spcBef>
                      </a:pPr>
                      <a:r>
                        <a:rPr sz="1000" spc="-50" dirty="0">
                          <a:solidFill>
                            <a:srgbClr val="231F20"/>
                          </a:solidFill>
                          <a:latin typeface="BIZ UDPゴシック"/>
                          <a:cs typeface="BIZ UDPゴシック"/>
                        </a:rPr>
                        <a:t>支</a:t>
                      </a:r>
                      <a:endParaRPr sz="1000">
                        <a:latin typeface="BIZ UDPゴシック"/>
                        <a:cs typeface="BIZ UDPゴシック"/>
                      </a:endParaRPr>
                    </a:p>
                  </a:txBody>
                  <a:tcPr marL="0" marR="0" marT="73025" marB="0">
                    <a:lnB w="12700">
                      <a:solidFill>
                        <a:srgbClr val="231F20"/>
                      </a:solidFill>
                      <a:prstDash val="solid"/>
                    </a:lnB>
                    <a:solidFill>
                      <a:srgbClr val="E5F4F4"/>
                    </a:solidFill>
                  </a:tcPr>
                </a:tc>
                <a:tc>
                  <a:txBody>
                    <a:bodyPr/>
                    <a:lstStyle/>
                    <a:p>
                      <a:pPr marL="65405">
                        <a:lnSpc>
                          <a:spcPct val="100000"/>
                        </a:lnSpc>
                        <a:spcBef>
                          <a:spcPts val="575"/>
                        </a:spcBef>
                      </a:pPr>
                      <a:r>
                        <a:rPr sz="1000" spc="-50" dirty="0">
                          <a:solidFill>
                            <a:srgbClr val="231F20"/>
                          </a:solidFill>
                          <a:latin typeface="BIZ UDPゴシック"/>
                          <a:cs typeface="BIZ UDPゴシック"/>
                        </a:rPr>
                        <a:t>援</a:t>
                      </a:r>
                      <a:endParaRPr sz="1000">
                        <a:latin typeface="BIZ UDPゴシック"/>
                        <a:cs typeface="BIZ UDPゴシック"/>
                      </a:endParaRPr>
                    </a:p>
                  </a:txBody>
                  <a:tcPr marL="0" marR="0" marT="73025" marB="0">
                    <a:lnR w="6350">
                      <a:solidFill>
                        <a:srgbClr val="231F20"/>
                      </a:solidFill>
                      <a:prstDash val="solid"/>
                    </a:lnR>
                    <a:lnB w="12700">
                      <a:solidFill>
                        <a:srgbClr val="231F20"/>
                      </a:solidFill>
                      <a:prstDash val="solid"/>
                    </a:lnB>
                    <a:solidFill>
                      <a:srgbClr val="E5F4F4"/>
                    </a:solidFill>
                  </a:tcPr>
                </a:tc>
                <a:tc>
                  <a:txBody>
                    <a:bodyPr/>
                    <a:lstStyle/>
                    <a:p>
                      <a:pPr marL="183515">
                        <a:lnSpc>
                          <a:spcPct val="100000"/>
                        </a:lnSpc>
                        <a:spcBef>
                          <a:spcPts val="615"/>
                        </a:spcBef>
                      </a:pPr>
                      <a:r>
                        <a:rPr sz="1100" spc="-50" dirty="0">
                          <a:solidFill>
                            <a:srgbClr val="231F20"/>
                          </a:solidFill>
                          <a:latin typeface="Arial"/>
                          <a:cs typeface="Arial"/>
                        </a:rPr>
                        <a:t>1</a:t>
                      </a:r>
                      <a:endParaRPr sz="1100">
                        <a:latin typeface="Arial"/>
                        <a:cs typeface="Arial"/>
                      </a:endParaRPr>
                    </a:p>
                  </a:txBody>
                  <a:tcPr marL="0" marR="0" marT="78105" marB="0">
                    <a:lnL w="6350">
                      <a:solidFill>
                        <a:srgbClr val="231F20"/>
                      </a:solidFill>
                      <a:prstDash val="solid"/>
                    </a:lnL>
                    <a:lnB w="12700">
                      <a:solidFill>
                        <a:srgbClr val="231F20"/>
                      </a:solidFill>
                      <a:prstDash val="solid"/>
                    </a:lnB>
                  </a:tcPr>
                </a:tc>
                <a:tc>
                  <a:txBody>
                    <a:bodyPr/>
                    <a:lstStyle/>
                    <a:p>
                      <a:pPr marL="287020" indent="-235585">
                        <a:lnSpc>
                          <a:spcPct val="100000"/>
                        </a:lnSpc>
                        <a:spcBef>
                          <a:spcPts val="605"/>
                        </a:spcBef>
                        <a:buSzPct val="90909"/>
                        <a:buFont typeface="BIZ UDP"/>
                        <a:buChar char="•"/>
                        <a:tabLst>
                          <a:tab pos="287020" algn="l"/>
                        </a:tabLst>
                      </a:pPr>
                      <a:r>
                        <a:rPr sz="1100" spc="-50" dirty="0">
                          <a:solidFill>
                            <a:srgbClr val="231F20"/>
                          </a:solidFill>
                          <a:latin typeface="Arial"/>
                          <a:cs typeface="Arial"/>
                        </a:rPr>
                        <a:t>2</a:t>
                      </a:r>
                      <a:endParaRPr sz="1100">
                        <a:latin typeface="Arial"/>
                        <a:cs typeface="Arial"/>
                      </a:endParaRPr>
                    </a:p>
                  </a:txBody>
                  <a:tcPr marL="0" marR="0" marT="76835" marB="0">
                    <a:lnR w="6350">
                      <a:solidFill>
                        <a:srgbClr val="231F20"/>
                      </a:solidFill>
                      <a:prstDash val="solid"/>
                    </a:lnR>
                    <a:lnB w="12700">
                      <a:solidFill>
                        <a:srgbClr val="231F20"/>
                      </a:solidFill>
                      <a:prstDash val="solid"/>
                    </a:lnB>
                  </a:tcPr>
                </a:tc>
                <a:tc>
                  <a:txBody>
                    <a:bodyPr/>
                    <a:lstStyle/>
                    <a:p>
                      <a:pPr marL="109220">
                        <a:lnSpc>
                          <a:spcPct val="100000"/>
                        </a:lnSpc>
                        <a:spcBef>
                          <a:spcPts val="575"/>
                        </a:spcBef>
                      </a:pPr>
                      <a:r>
                        <a:rPr sz="1000" spc="-50" dirty="0">
                          <a:solidFill>
                            <a:srgbClr val="231F20"/>
                          </a:solidFill>
                          <a:latin typeface="BIZ UDPゴシック"/>
                          <a:cs typeface="BIZ UDPゴシック"/>
                        </a:rPr>
                        <a:t>要</a:t>
                      </a:r>
                      <a:endParaRPr sz="1000">
                        <a:latin typeface="BIZ UDPゴシック"/>
                        <a:cs typeface="BIZ UDPゴシック"/>
                      </a:endParaRPr>
                    </a:p>
                  </a:txBody>
                  <a:tcPr marL="0" marR="0" marT="73025" marB="0">
                    <a:lnL w="6350">
                      <a:solidFill>
                        <a:srgbClr val="231F20"/>
                      </a:solidFill>
                      <a:prstDash val="solid"/>
                    </a:lnL>
                    <a:lnB w="12700">
                      <a:solidFill>
                        <a:srgbClr val="231F20"/>
                      </a:solidFill>
                      <a:prstDash val="solid"/>
                    </a:lnB>
                    <a:solidFill>
                      <a:srgbClr val="E5F4F4"/>
                    </a:solidFill>
                  </a:tcPr>
                </a:tc>
                <a:tc>
                  <a:txBody>
                    <a:bodyPr/>
                    <a:lstStyle/>
                    <a:p>
                      <a:pPr marL="65405">
                        <a:lnSpc>
                          <a:spcPct val="100000"/>
                        </a:lnSpc>
                        <a:spcBef>
                          <a:spcPts val="575"/>
                        </a:spcBef>
                      </a:pPr>
                      <a:r>
                        <a:rPr sz="1000" spc="-50" dirty="0">
                          <a:solidFill>
                            <a:srgbClr val="231F20"/>
                          </a:solidFill>
                          <a:latin typeface="BIZ UDPゴシック"/>
                          <a:cs typeface="BIZ UDPゴシック"/>
                        </a:rPr>
                        <a:t>介</a:t>
                      </a:r>
                      <a:endParaRPr sz="1000">
                        <a:latin typeface="BIZ UDPゴシック"/>
                        <a:cs typeface="BIZ UDPゴシック"/>
                      </a:endParaRPr>
                    </a:p>
                  </a:txBody>
                  <a:tcPr marL="0" marR="0" marT="73025" marB="0">
                    <a:lnB w="12700">
                      <a:solidFill>
                        <a:srgbClr val="231F20"/>
                      </a:solidFill>
                      <a:prstDash val="solid"/>
                    </a:lnB>
                    <a:solidFill>
                      <a:srgbClr val="E5F4F4"/>
                    </a:solidFill>
                  </a:tcPr>
                </a:tc>
                <a:tc>
                  <a:txBody>
                    <a:bodyPr/>
                    <a:lstStyle/>
                    <a:p>
                      <a:pPr marL="65405">
                        <a:lnSpc>
                          <a:spcPct val="100000"/>
                        </a:lnSpc>
                        <a:spcBef>
                          <a:spcPts val="575"/>
                        </a:spcBef>
                      </a:pPr>
                      <a:r>
                        <a:rPr sz="1000" spc="-50" dirty="0">
                          <a:solidFill>
                            <a:srgbClr val="231F20"/>
                          </a:solidFill>
                          <a:latin typeface="BIZ UDPゴシック"/>
                          <a:cs typeface="BIZ UDPゴシック"/>
                        </a:rPr>
                        <a:t>護</a:t>
                      </a:r>
                      <a:endParaRPr sz="1000">
                        <a:latin typeface="BIZ UDPゴシック"/>
                        <a:cs typeface="BIZ UDPゴシック"/>
                      </a:endParaRPr>
                    </a:p>
                  </a:txBody>
                  <a:tcPr marL="0" marR="0" marT="73025" marB="0">
                    <a:lnR w="6350">
                      <a:solidFill>
                        <a:srgbClr val="231F20"/>
                      </a:solidFill>
                      <a:prstDash val="solid"/>
                    </a:lnR>
                    <a:lnB w="12700">
                      <a:solidFill>
                        <a:srgbClr val="231F20"/>
                      </a:solidFill>
                      <a:prstDash val="solid"/>
                    </a:lnB>
                    <a:solidFill>
                      <a:srgbClr val="E5F4F4"/>
                    </a:solidFill>
                  </a:tcPr>
                </a:tc>
                <a:tc>
                  <a:txBody>
                    <a:bodyPr/>
                    <a:lstStyle/>
                    <a:p>
                      <a:pPr marL="135890">
                        <a:lnSpc>
                          <a:spcPct val="100000"/>
                        </a:lnSpc>
                        <a:spcBef>
                          <a:spcPts val="575"/>
                        </a:spcBef>
                      </a:pPr>
                      <a:r>
                        <a:rPr sz="1100" spc="-50" dirty="0">
                          <a:solidFill>
                            <a:srgbClr val="231F20"/>
                          </a:solidFill>
                          <a:latin typeface="Arial"/>
                          <a:cs typeface="Arial"/>
                        </a:rPr>
                        <a:t>1</a:t>
                      </a:r>
                      <a:endParaRPr sz="1100">
                        <a:latin typeface="Arial"/>
                        <a:cs typeface="Arial"/>
                      </a:endParaRPr>
                    </a:p>
                  </a:txBody>
                  <a:tcPr marL="0" marR="0" marT="73025" marB="0">
                    <a:lnL w="6350">
                      <a:solidFill>
                        <a:srgbClr val="231F20"/>
                      </a:solidFill>
                      <a:prstDash val="solid"/>
                    </a:lnL>
                    <a:lnB w="12700">
                      <a:solidFill>
                        <a:srgbClr val="231F20"/>
                      </a:solidFill>
                      <a:prstDash val="solid"/>
                    </a:lnB>
                  </a:tcPr>
                </a:tc>
                <a:tc>
                  <a:txBody>
                    <a:bodyPr/>
                    <a:lstStyle/>
                    <a:p>
                      <a:pPr marL="287020" indent="-235585">
                        <a:lnSpc>
                          <a:spcPct val="100000"/>
                        </a:lnSpc>
                        <a:spcBef>
                          <a:spcPts val="565"/>
                        </a:spcBef>
                        <a:buSzPct val="90909"/>
                        <a:buFont typeface="BIZ UDP"/>
                        <a:buChar char="•"/>
                        <a:tabLst>
                          <a:tab pos="287020" algn="l"/>
                        </a:tabLst>
                      </a:pPr>
                      <a:r>
                        <a:rPr sz="1100" spc="-50" dirty="0">
                          <a:solidFill>
                            <a:srgbClr val="231F20"/>
                          </a:solidFill>
                          <a:latin typeface="Arial"/>
                          <a:cs typeface="Arial"/>
                        </a:rPr>
                        <a:t>2</a:t>
                      </a:r>
                      <a:endParaRPr sz="1100">
                        <a:latin typeface="Arial"/>
                        <a:cs typeface="Arial"/>
                      </a:endParaRPr>
                    </a:p>
                  </a:txBody>
                  <a:tcPr marL="0" marR="0" marT="71755" marB="0">
                    <a:lnB w="12700">
                      <a:solidFill>
                        <a:srgbClr val="231F20"/>
                      </a:solidFill>
                      <a:prstDash val="solid"/>
                    </a:lnB>
                  </a:tcPr>
                </a:tc>
                <a:tc>
                  <a:txBody>
                    <a:bodyPr/>
                    <a:lstStyle/>
                    <a:p>
                      <a:pPr marL="287020" indent="-235585">
                        <a:lnSpc>
                          <a:spcPct val="100000"/>
                        </a:lnSpc>
                        <a:spcBef>
                          <a:spcPts val="555"/>
                        </a:spcBef>
                        <a:buSzPct val="90909"/>
                        <a:buFont typeface="BIZ UDP"/>
                        <a:buChar char="•"/>
                        <a:tabLst>
                          <a:tab pos="287020" algn="l"/>
                        </a:tabLst>
                      </a:pPr>
                      <a:r>
                        <a:rPr sz="1100" spc="-50" dirty="0">
                          <a:solidFill>
                            <a:srgbClr val="231F20"/>
                          </a:solidFill>
                          <a:latin typeface="Arial"/>
                          <a:cs typeface="Arial"/>
                        </a:rPr>
                        <a:t>3</a:t>
                      </a:r>
                      <a:endParaRPr sz="1100">
                        <a:latin typeface="Arial"/>
                        <a:cs typeface="Arial"/>
                      </a:endParaRPr>
                    </a:p>
                  </a:txBody>
                  <a:tcPr marL="0" marR="0" marT="70485" marB="0">
                    <a:lnB w="12700">
                      <a:solidFill>
                        <a:srgbClr val="231F20"/>
                      </a:solidFill>
                      <a:prstDash val="solid"/>
                    </a:lnB>
                  </a:tcPr>
                </a:tc>
                <a:tc>
                  <a:txBody>
                    <a:bodyPr/>
                    <a:lstStyle/>
                    <a:p>
                      <a:pPr marL="287020" indent="-235585">
                        <a:lnSpc>
                          <a:spcPct val="100000"/>
                        </a:lnSpc>
                        <a:spcBef>
                          <a:spcPts val="545"/>
                        </a:spcBef>
                        <a:buSzPct val="90909"/>
                        <a:buFont typeface="BIZ UDP"/>
                        <a:buChar char="•"/>
                        <a:tabLst>
                          <a:tab pos="287020" algn="l"/>
                        </a:tabLst>
                      </a:pPr>
                      <a:r>
                        <a:rPr sz="1100" spc="-50" dirty="0">
                          <a:solidFill>
                            <a:srgbClr val="231F20"/>
                          </a:solidFill>
                          <a:latin typeface="Arial"/>
                          <a:cs typeface="Arial"/>
                        </a:rPr>
                        <a:t>4</a:t>
                      </a:r>
                      <a:endParaRPr sz="1100">
                        <a:latin typeface="Arial"/>
                        <a:cs typeface="Arial"/>
                      </a:endParaRPr>
                    </a:p>
                  </a:txBody>
                  <a:tcPr marL="0" marR="0" marT="69215" marB="0">
                    <a:lnB w="12700">
                      <a:solidFill>
                        <a:srgbClr val="231F20"/>
                      </a:solidFill>
                      <a:prstDash val="solid"/>
                    </a:lnB>
                  </a:tcPr>
                </a:tc>
                <a:tc>
                  <a:txBody>
                    <a:bodyPr/>
                    <a:lstStyle/>
                    <a:p>
                      <a:pPr marL="287020" indent="-235585">
                        <a:lnSpc>
                          <a:spcPct val="100000"/>
                        </a:lnSpc>
                        <a:spcBef>
                          <a:spcPts val="535"/>
                        </a:spcBef>
                        <a:buSzPct val="90909"/>
                        <a:buFont typeface="BIZ UDP"/>
                        <a:buChar char="•"/>
                        <a:tabLst>
                          <a:tab pos="287020" algn="l"/>
                        </a:tabLst>
                      </a:pPr>
                      <a:r>
                        <a:rPr sz="1100" spc="-50" dirty="0">
                          <a:solidFill>
                            <a:srgbClr val="231F20"/>
                          </a:solidFill>
                          <a:latin typeface="Arial"/>
                          <a:cs typeface="Arial"/>
                        </a:rPr>
                        <a:t>5</a:t>
                      </a:r>
                      <a:endParaRPr sz="1100">
                        <a:latin typeface="Arial"/>
                        <a:cs typeface="Arial"/>
                      </a:endParaRPr>
                    </a:p>
                  </a:txBody>
                  <a:tcPr marL="0" marR="0" marT="67945" marB="0">
                    <a:lnR w="12700">
                      <a:solidFill>
                        <a:srgbClr val="231F20"/>
                      </a:solidFill>
                      <a:prstDash val="solid"/>
                    </a:lnR>
                    <a:lnB w="12700">
                      <a:solidFill>
                        <a:srgbClr val="231F20"/>
                      </a:solidFill>
                      <a:prstDash val="solid"/>
                    </a:lnB>
                  </a:tcPr>
                </a:tc>
                <a:extLst>
                  <a:ext uri="{0D108BD9-81ED-4DB2-BD59-A6C34878D82A}">
                    <a16:rowId xmlns:a16="http://schemas.microsoft.com/office/drawing/2014/main" val="10001"/>
                  </a:ext>
                </a:extLst>
              </a:tr>
            </a:tbl>
          </a:graphicData>
        </a:graphic>
      </p:graphicFrame>
      <p:graphicFrame>
        <p:nvGraphicFramePr>
          <p:cNvPr id="19" name="object 19"/>
          <p:cNvGraphicFramePr>
            <a:graphicFrameLocks noGrp="1"/>
          </p:cNvGraphicFramePr>
          <p:nvPr/>
        </p:nvGraphicFramePr>
        <p:xfrm>
          <a:off x="335649" y="6311658"/>
          <a:ext cx="4627245" cy="881379"/>
        </p:xfrm>
        <a:graphic>
          <a:graphicData uri="http://schemas.openxmlformats.org/drawingml/2006/table">
            <a:tbl>
              <a:tblPr firstRow="1" bandRow="1">
                <a:tableStyleId>{2D5ABB26-0587-4C30-8999-92F81FD0307C}</a:tableStyleId>
              </a:tblPr>
              <a:tblGrid>
                <a:gridCol w="864235">
                  <a:extLst>
                    <a:ext uri="{9D8B030D-6E8A-4147-A177-3AD203B41FA5}">
                      <a16:colId xmlns:a16="http://schemas.microsoft.com/office/drawing/2014/main" val="20000"/>
                    </a:ext>
                  </a:extLst>
                </a:gridCol>
                <a:gridCol w="1351915">
                  <a:extLst>
                    <a:ext uri="{9D8B030D-6E8A-4147-A177-3AD203B41FA5}">
                      <a16:colId xmlns:a16="http://schemas.microsoft.com/office/drawing/2014/main" val="20001"/>
                    </a:ext>
                  </a:extLst>
                </a:gridCol>
                <a:gridCol w="648335">
                  <a:extLst>
                    <a:ext uri="{9D8B030D-6E8A-4147-A177-3AD203B41FA5}">
                      <a16:colId xmlns:a16="http://schemas.microsoft.com/office/drawing/2014/main" val="20002"/>
                    </a:ext>
                  </a:extLst>
                </a:gridCol>
                <a:gridCol w="1762760">
                  <a:extLst>
                    <a:ext uri="{9D8B030D-6E8A-4147-A177-3AD203B41FA5}">
                      <a16:colId xmlns:a16="http://schemas.microsoft.com/office/drawing/2014/main" val="20003"/>
                    </a:ext>
                  </a:extLst>
                </a:gridCol>
              </a:tblGrid>
              <a:tr h="233679">
                <a:tc gridSpan="4">
                  <a:txBody>
                    <a:bodyPr/>
                    <a:lstStyle/>
                    <a:p>
                      <a:pPr marL="94615">
                        <a:lnSpc>
                          <a:spcPct val="100000"/>
                        </a:lnSpc>
                        <a:spcBef>
                          <a:spcPts val="215"/>
                        </a:spcBef>
                      </a:pPr>
                      <a:r>
                        <a:rPr sz="1100" b="1" spc="-55" dirty="0">
                          <a:solidFill>
                            <a:srgbClr val="FFFFFF"/>
                          </a:solidFill>
                          <a:latin typeface="Microsoft JhengHei"/>
                          <a:cs typeface="Microsoft JhengHei"/>
                        </a:rPr>
                        <a:t>ケアマネージャー</a:t>
                      </a:r>
                      <a:endParaRPr sz="1100">
                        <a:latin typeface="Microsoft JhengHei"/>
                        <a:cs typeface="Microsoft JhengHei"/>
                      </a:endParaRPr>
                    </a:p>
                  </a:txBody>
                  <a:tcPr marL="0" marR="0" marT="27305" marB="0">
                    <a:lnL w="12700">
                      <a:solidFill>
                        <a:srgbClr val="B28ABF"/>
                      </a:solidFill>
                      <a:prstDash val="solid"/>
                    </a:lnL>
                    <a:lnR w="12700">
                      <a:solidFill>
                        <a:srgbClr val="B28ABF"/>
                      </a:solidFill>
                      <a:prstDash val="solid"/>
                    </a:lnR>
                    <a:lnT w="12700">
                      <a:solidFill>
                        <a:srgbClr val="B28ABF"/>
                      </a:solidFill>
                      <a:prstDash val="solid"/>
                    </a:lnT>
                    <a:lnB w="12700">
                      <a:solidFill>
                        <a:srgbClr val="B28ABF"/>
                      </a:solidFill>
                      <a:prstDash val="solid"/>
                    </a:lnB>
                    <a:solidFill>
                      <a:srgbClr val="B28AB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323850">
                <a:tc>
                  <a:txBody>
                    <a:bodyPr/>
                    <a:lstStyle/>
                    <a:p>
                      <a:pPr algn="ctr">
                        <a:lnSpc>
                          <a:spcPct val="100000"/>
                        </a:lnSpc>
                        <a:spcBef>
                          <a:spcPts val="580"/>
                        </a:spcBef>
                        <a:tabLst>
                          <a:tab pos="538480" algn="l"/>
                        </a:tabLst>
                      </a:pPr>
                      <a:r>
                        <a:rPr sz="1000" spc="-50" dirty="0">
                          <a:solidFill>
                            <a:srgbClr val="231F20"/>
                          </a:solidFill>
                          <a:latin typeface="BIZ UDPゴシック"/>
                          <a:cs typeface="BIZ UDPゴシック"/>
                        </a:rPr>
                        <a:t>氏</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名</a:t>
                      </a:r>
                      <a:endParaRPr sz="1000">
                        <a:latin typeface="BIZ UDPゴシック"/>
                        <a:cs typeface="BIZ UDPゴシック"/>
                      </a:endParaRPr>
                    </a:p>
                  </a:txBody>
                  <a:tcPr marL="0" marR="0" marT="73660" marB="0">
                    <a:lnL w="9525">
                      <a:solidFill>
                        <a:srgbClr val="231F20"/>
                      </a:solidFill>
                      <a:prstDash val="solid"/>
                    </a:lnL>
                    <a:lnR w="6350">
                      <a:solidFill>
                        <a:srgbClr val="231F20"/>
                      </a:solidFill>
                      <a:prstDash val="solid"/>
                    </a:lnR>
                    <a:lnT w="12700">
                      <a:solidFill>
                        <a:srgbClr val="B28ABF"/>
                      </a:solidFill>
                      <a:prstDash val="solid"/>
                    </a:lnT>
                    <a:lnB w="6350">
                      <a:solidFill>
                        <a:srgbClr val="231F20"/>
                      </a:solidFill>
                      <a:prstDash val="solid"/>
                    </a:lnB>
                    <a:solidFill>
                      <a:srgbClr val="E5F4F4"/>
                    </a:solidFill>
                  </a:tcPr>
                </a:tc>
                <a:tc gridSpan="3">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9525">
                      <a:solidFill>
                        <a:srgbClr val="231F20"/>
                      </a:solidFill>
                      <a:prstDash val="solid"/>
                    </a:lnR>
                    <a:lnT w="12700">
                      <a:solidFill>
                        <a:srgbClr val="B28ABF"/>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323850">
                <a:tc>
                  <a:txBody>
                    <a:bodyPr/>
                    <a:lstStyle/>
                    <a:p>
                      <a:pPr algn="ctr">
                        <a:lnSpc>
                          <a:spcPct val="100000"/>
                        </a:lnSpc>
                        <a:spcBef>
                          <a:spcPts val="640"/>
                        </a:spcBef>
                        <a:tabLst>
                          <a:tab pos="538480" algn="l"/>
                        </a:tabLst>
                      </a:pPr>
                      <a:r>
                        <a:rPr sz="1000" spc="-50" dirty="0">
                          <a:solidFill>
                            <a:srgbClr val="231F20"/>
                          </a:solidFill>
                          <a:latin typeface="BIZ UDPゴシック"/>
                          <a:cs typeface="BIZ UDPゴシック"/>
                        </a:rPr>
                        <a:t>所</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属</a:t>
                      </a:r>
                      <a:endParaRPr sz="1000">
                        <a:latin typeface="BIZ UDPゴシック"/>
                        <a:cs typeface="BIZ UDPゴシック"/>
                      </a:endParaRPr>
                    </a:p>
                  </a:txBody>
                  <a:tcPr marL="0" marR="0" marT="81280" marB="0">
                    <a:lnL w="9525">
                      <a:solidFill>
                        <a:srgbClr val="231F20"/>
                      </a:solidFill>
                      <a:prstDash val="solid"/>
                    </a:lnL>
                    <a:lnR w="6350">
                      <a:solidFill>
                        <a:srgbClr val="231F20"/>
                      </a:solidFill>
                      <a:prstDash val="solid"/>
                    </a:lnR>
                    <a:lnT w="6350">
                      <a:solidFill>
                        <a:srgbClr val="231F20"/>
                      </a:solidFill>
                      <a:prstDash val="solid"/>
                    </a:lnT>
                    <a:lnB w="9525">
                      <a:solidFill>
                        <a:srgbClr val="231F20"/>
                      </a:solidFill>
                      <a:prstDash val="solid"/>
                    </a:lnB>
                    <a:solidFill>
                      <a:srgbClr val="E5F4F4"/>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9525">
                      <a:solidFill>
                        <a:srgbClr val="231F20"/>
                      </a:solidFill>
                      <a:prstDash val="solid"/>
                    </a:lnB>
                    <a:solidFill>
                      <a:srgbClr val="FFFFFF"/>
                    </a:solidFill>
                  </a:tcPr>
                </a:tc>
                <a:tc>
                  <a:txBody>
                    <a:bodyPr/>
                    <a:lstStyle/>
                    <a:p>
                      <a:pPr marL="120014">
                        <a:lnSpc>
                          <a:spcPct val="100000"/>
                        </a:lnSpc>
                        <a:spcBef>
                          <a:spcPts val="640"/>
                        </a:spcBef>
                      </a:pPr>
                      <a:r>
                        <a:rPr sz="1000" spc="40" dirty="0">
                          <a:solidFill>
                            <a:srgbClr val="231F20"/>
                          </a:solidFill>
                          <a:latin typeface="BIZ UDPゴシック"/>
                          <a:cs typeface="BIZ UDPゴシック"/>
                        </a:rPr>
                        <a:t>連絡先</a:t>
                      </a:r>
                      <a:endParaRPr sz="1000">
                        <a:latin typeface="BIZ UDPゴシック"/>
                        <a:cs typeface="BIZ UDPゴシック"/>
                      </a:endParaRPr>
                    </a:p>
                  </a:txBody>
                  <a:tcPr marL="0" marR="0" marT="81280" marB="0">
                    <a:lnL w="6350">
                      <a:solidFill>
                        <a:srgbClr val="231F20"/>
                      </a:solidFill>
                      <a:prstDash val="solid"/>
                    </a:lnL>
                    <a:lnR w="6350">
                      <a:solidFill>
                        <a:srgbClr val="231F20"/>
                      </a:solidFill>
                      <a:prstDash val="solid"/>
                    </a:lnR>
                    <a:lnT w="6350">
                      <a:solidFill>
                        <a:srgbClr val="231F20"/>
                      </a:solidFill>
                      <a:prstDash val="solid"/>
                    </a:lnT>
                    <a:lnB w="9525">
                      <a:solidFill>
                        <a:srgbClr val="231F20"/>
                      </a:solidFill>
                      <a:prstDash val="solid"/>
                    </a:lnB>
                    <a:solidFill>
                      <a:srgbClr val="E5F4F4"/>
                    </a:solidFill>
                  </a:tcPr>
                </a:tc>
                <a:tc>
                  <a:txBody>
                    <a:bodyPr/>
                    <a:lstStyle/>
                    <a:p>
                      <a:pPr>
                        <a:lnSpc>
                          <a:spcPct val="100000"/>
                        </a:lnSpc>
                      </a:pPr>
                      <a:endParaRPr sz="1000">
                        <a:latin typeface="Times New Roman"/>
                        <a:cs typeface="Times New Roman"/>
                      </a:endParaRPr>
                    </a:p>
                  </a:txBody>
                  <a:tcPr marL="0" marR="0" marT="0" marB="0">
                    <a:lnL w="6350">
                      <a:solidFill>
                        <a:srgbClr val="231F20"/>
                      </a:solidFill>
                      <a:prstDash val="solid"/>
                    </a:lnL>
                    <a:lnR w="9525">
                      <a:solidFill>
                        <a:srgbClr val="231F20"/>
                      </a:solidFill>
                      <a:prstDash val="solid"/>
                    </a:lnR>
                    <a:lnT w="6350">
                      <a:solidFill>
                        <a:srgbClr val="231F20"/>
                      </a:solidFill>
                      <a:prstDash val="solid"/>
                    </a:lnT>
                    <a:lnB w="9525">
                      <a:solidFill>
                        <a:srgbClr val="231F20"/>
                      </a:solidFill>
                      <a:prstDash val="solid"/>
                    </a:lnB>
                    <a:solidFill>
                      <a:srgbClr val="FFFFFF"/>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335773" y="5619949"/>
            <a:ext cx="320675" cy="381000"/>
          </a:xfrm>
          <a:custGeom>
            <a:avLst/>
            <a:gdLst/>
            <a:ahLst/>
            <a:cxnLst/>
            <a:rect l="l" t="t" r="r" b="b"/>
            <a:pathLst>
              <a:path w="320675" h="381000">
                <a:moveTo>
                  <a:pt x="190195" y="0"/>
                </a:moveTo>
                <a:lnTo>
                  <a:pt x="146585" y="5023"/>
                </a:lnTo>
                <a:lnTo>
                  <a:pt x="106552" y="19334"/>
                </a:lnTo>
                <a:lnTo>
                  <a:pt x="71237" y="41788"/>
                </a:lnTo>
                <a:lnTo>
                  <a:pt x="41783" y="71245"/>
                </a:lnTo>
                <a:lnTo>
                  <a:pt x="19331" y="106562"/>
                </a:lnTo>
                <a:lnTo>
                  <a:pt x="5023" y="146597"/>
                </a:lnTo>
                <a:lnTo>
                  <a:pt x="0" y="190207"/>
                </a:lnTo>
                <a:lnTo>
                  <a:pt x="5023" y="233818"/>
                </a:lnTo>
                <a:lnTo>
                  <a:pt x="19331" y="273853"/>
                </a:lnTo>
                <a:lnTo>
                  <a:pt x="41783" y="309170"/>
                </a:lnTo>
                <a:lnTo>
                  <a:pt x="71237" y="338626"/>
                </a:lnTo>
                <a:lnTo>
                  <a:pt x="106552" y="361081"/>
                </a:lnTo>
                <a:lnTo>
                  <a:pt x="146585" y="375391"/>
                </a:lnTo>
                <a:lnTo>
                  <a:pt x="190195" y="380415"/>
                </a:lnTo>
                <a:lnTo>
                  <a:pt x="233809" y="375391"/>
                </a:lnTo>
                <a:lnTo>
                  <a:pt x="273846" y="361081"/>
                </a:lnTo>
                <a:lnTo>
                  <a:pt x="309162" y="338626"/>
                </a:lnTo>
                <a:lnTo>
                  <a:pt x="320224" y="327565"/>
                </a:lnTo>
                <a:lnTo>
                  <a:pt x="320224" y="52850"/>
                </a:lnTo>
                <a:lnTo>
                  <a:pt x="309162" y="41788"/>
                </a:lnTo>
                <a:lnTo>
                  <a:pt x="273846" y="19334"/>
                </a:lnTo>
                <a:lnTo>
                  <a:pt x="233809" y="5023"/>
                </a:lnTo>
                <a:lnTo>
                  <a:pt x="190195" y="0"/>
                </a:lnTo>
                <a:close/>
              </a:path>
            </a:pathLst>
          </a:custGeom>
          <a:solidFill>
            <a:srgbClr val="F05A94">
              <a:alpha val="14999"/>
            </a:srgbClr>
          </a:solidFill>
        </p:spPr>
        <p:txBody>
          <a:bodyPr wrap="square" lIns="0" tIns="0" rIns="0" bIns="0" rtlCol="0"/>
          <a:lstStyle/>
          <a:p>
            <a:endParaRPr/>
          </a:p>
        </p:txBody>
      </p:sp>
      <p:grpSp>
        <p:nvGrpSpPr>
          <p:cNvPr id="3" name="object 3"/>
          <p:cNvGrpSpPr/>
          <p:nvPr/>
        </p:nvGrpSpPr>
        <p:grpSpPr>
          <a:xfrm>
            <a:off x="342002"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sp>
        <p:nvSpPr>
          <p:cNvPr id="7" name="object 7"/>
          <p:cNvSpPr txBox="1"/>
          <p:nvPr/>
        </p:nvSpPr>
        <p:spPr>
          <a:xfrm>
            <a:off x="887299" y="172826"/>
            <a:ext cx="863600" cy="330200"/>
          </a:xfrm>
          <a:prstGeom prst="rect">
            <a:avLst/>
          </a:prstGeom>
        </p:spPr>
        <p:txBody>
          <a:bodyPr vert="horz" wrap="square" lIns="0" tIns="12700" rIns="0" bIns="0" rtlCol="0">
            <a:spAutoFit/>
          </a:bodyPr>
          <a:lstStyle/>
          <a:p>
            <a:pPr marL="12700">
              <a:lnSpc>
                <a:spcPct val="100000"/>
              </a:lnSpc>
              <a:spcBef>
                <a:spcPts val="100"/>
              </a:spcBef>
            </a:pPr>
            <a:r>
              <a:rPr sz="2000" b="1" spc="180" dirty="0">
                <a:solidFill>
                  <a:srgbClr val="FFFFFF"/>
                </a:solidFill>
                <a:latin typeface="Microsoft YaHei UI"/>
                <a:cs typeface="Microsoft YaHei UI"/>
              </a:rPr>
              <a:t>連絡票</a:t>
            </a:r>
            <a:endParaRPr sz="2000">
              <a:latin typeface="Microsoft YaHei UI"/>
              <a:cs typeface="Microsoft YaHei UI"/>
            </a:endParaRPr>
          </a:p>
        </p:txBody>
      </p:sp>
      <p:grpSp>
        <p:nvGrpSpPr>
          <p:cNvPr id="8" name="object 8"/>
          <p:cNvGrpSpPr/>
          <p:nvPr/>
        </p:nvGrpSpPr>
        <p:grpSpPr>
          <a:xfrm>
            <a:off x="5673599" y="1254601"/>
            <a:ext cx="4637405" cy="5951220"/>
            <a:chOff x="5673599" y="1254601"/>
            <a:chExt cx="4637405" cy="5951220"/>
          </a:xfrm>
        </p:grpSpPr>
        <p:sp>
          <p:nvSpPr>
            <p:cNvPr id="9" name="object 9"/>
            <p:cNvSpPr/>
            <p:nvPr/>
          </p:nvSpPr>
          <p:spPr>
            <a:xfrm>
              <a:off x="5678995" y="1259992"/>
              <a:ext cx="4626610" cy="5940425"/>
            </a:xfrm>
            <a:custGeom>
              <a:avLst/>
              <a:gdLst/>
              <a:ahLst/>
              <a:cxnLst/>
              <a:rect l="l" t="t" r="r" b="b"/>
              <a:pathLst>
                <a:path w="4626609" h="5940425">
                  <a:moveTo>
                    <a:pt x="4626000" y="0"/>
                  </a:moveTo>
                  <a:lnTo>
                    <a:pt x="0" y="0"/>
                  </a:lnTo>
                  <a:lnTo>
                    <a:pt x="0" y="5940005"/>
                  </a:lnTo>
                  <a:lnTo>
                    <a:pt x="4626000" y="5940005"/>
                  </a:lnTo>
                  <a:lnTo>
                    <a:pt x="4626000" y="0"/>
                  </a:lnTo>
                  <a:close/>
                </a:path>
              </a:pathLst>
            </a:custGeom>
            <a:solidFill>
              <a:srgbClr val="FFFFFF"/>
            </a:solidFill>
          </p:spPr>
          <p:txBody>
            <a:bodyPr wrap="square" lIns="0" tIns="0" rIns="0" bIns="0" rtlCol="0"/>
            <a:lstStyle/>
            <a:p>
              <a:endParaRPr/>
            </a:p>
          </p:txBody>
        </p:sp>
        <p:sp>
          <p:nvSpPr>
            <p:cNvPr id="10" name="object 10"/>
            <p:cNvSpPr/>
            <p:nvPr/>
          </p:nvSpPr>
          <p:spPr>
            <a:xfrm>
              <a:off x="5678996" y="1259998"/>
              <a:ext cx="4626610" cy="5940425"/>
            </a:xfrm>
            <a:custGeom>
              <a:avLst/>
              <a:gdLst/>
              <a:ahLst/>
              <a:cxnLst/>
              <a:rect l="l" t="t" r="r" b="b"/>
              <a:pathLst>
                <a:path w="4626609" h="5940425">
                  <a:moveTo>
                    <a:pt x="4626000" y="5940005"/>
                  </a:moveTo>
                  <a:lnTo>
                    <a:pt x="0" y="5940005"/>
                  </a:lnTo>
                  <a:lnTo>
                    <a:pt x="0" y="0"/>
                  </a:lnTo>
                  <a:lnTo>
                    <a:pt x="4626000" y="0"/>
                  </a:lnTo>
                  <a:lnTo>
                    <a:pt x="4626000" y="5940005"/>
                  </a:lnTo>
                  <a:close/>
                </a:path>
              </a:pathLst>
            </a:custGeom>
            <a:ln w="10795">
              <a:solidFill>
                <a:srgbClr val="231F20"/>
              </a:solidFill>
            </a:ln>
          </p:spPr>
          <p:txBody>
            <a:bodyPr wrap="square" lIns="0" tIns="0" rIns="0" bIns="0" rtlCol="0"/>
            <a:lstStyle/>
            <a:p>
              <a:endParaRPr/>
            </a:p>
          </p:txBody>
        </p:sp>
        <p:sp>
          <p:nvSpPr>
            <p:cNvPr id="11" name="object 11"/>
            <p:cNvSpPr/>
            <p:nvPr/>
          </p:nvSpPr>
          <p:spPr>
            <a:xfrm>
              <a:off x="8811497" y="485151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2" name="object 12"/>
            <p:cNvSpPr/>
            <p:nvPr/>
          </p:nvSpPr>
          <p:spPr>
            <a:xfrm>
              <a:off x="6257305" y="4851511"/>
              <a:ext cx="2543810" cy="0"/>
            </a:xfrm>
            <a:custGeom>
              <a:avLst/>
              <a:gdLst/>
              <a:ahLst/>
              <a:cxnLst/>
              <a:rect l="l" t="t" r="r" b="b"/>
              <a:pathLst>
                <a:path w="2543809">
                  <a:moveTo>
                    <a:pt x="0" y="0"/>
                  </a:moveTo>
                  <a:lnTo>
                    <a:pt x="650516" y="0"/>
                  </a:lnTo>
                </a:path>
                <a:path w="2543809">
                  <a:moveTo>
                    <a:pt x="1149296" y="0"/>
                  </a:moveTo>
                  <a:lnTo>
                    <a:pt x="1399512" y="0"/>
                  </a:lnTo>
                </a:path>
                <a:path w="2543809">
                  <a:moveTo>
                    <a:pt x="1916300" y="0"/>
                  </a:moveTo>
                  <a:lnTo>
                    <a:pt x="1998736" y="0"/>
                  </a:lnTo>
                </a:path>
                <a:path w="2543809">
                  <a:moveTo>
                    <a:pt x="2515524" y="0"/>
                  </a:moveTo>
                  <a:lnTo>
                    <a:pt x="2543378" y="0"/>
                  </a:lnTo>
                </a:path>
              </a:pathLst>
            </a:custGeom>
            <a:ln w="5397">
              <a:solidFill>
                <a:srgbClr val="545658"/>
              </a:solidFill>
              <a:prstDash val="sysDash"/>
            </a:ln>
          </p:spPr>
          <p:txBody>
            <a:bodyPr wrap="square" lIns="0" tIns="0" rIns="0" bIns="0" rtlCol="0"/>
            <a:lstStyle/>
            <a:p>
              <a:endParaRPr/>
            </a:p>
          </p:txBody>
        </p:sp>
        <p:sp>
          <p:nvSpPr>
            <p:cNvPr id="13" name="object 13"/>
            <p:cNvSpPr/>
            <p:nvPr/>
          </p:nvSpPr>
          <p:spPr>
            <a:xfrm>
              <a:off x="6244699" y="485151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4" name="object 14"/>
            <p:cNvSpPr/>
            <p:nvPr/>
          </p:nvSpPr>
          <p:spPr>
            <a:xfrm>
              <a:off x="8811497" y="5047538"/>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5" name="object 15"/>
            <p:cNvSpPr/>
            <p:nvPr/>
          </p:nvSpPr>
          <p:spPr>
            <a:xfrm>
              <a:off x="6257305" y="5047538"/>
              <a:ext cx="2543810" cy="0"/>
            </a:xfrm>
            <a:custGeom>
              <a:avLst/>
              <a:gdLst/>
              <a:ahLst/>
              <a:cxnLst/>
              <a:rect l="l" t="t" r="r" b="b"/>
              <a:pathLst>
                <a:path w="2543809">
                  <a:moveTo>
                    <a:pt x="0" y="0"/>
                  </a:moveTo>
                  <a:lnTo>
                    <a:pt x="33296" y="0"/>
                  </a:lnTo>
                </a:path>
                <a:path w="2543809">
                  <a:moveTo>
                    <a:pt x="550085" y="0"/>
                  </a:moveTo>
                  <a:lnTo>
                    <a:pt x="1399512" y="0"/>
                  </a:lnTo>
                </a:path>
                <a:path w="2543809">
                  <a:moveTo>
                    <a:pt x="1916300" y="0"/>
                  </a:moveTo>
                  <a:lnTo>
                    <a:pt x="2543378" y="0"/>
                  </a:lnTo>
                </a:path>
              </a:pathLst>
            </a:custGeom>
            <a:ln w="5397">
              <a:solidFill>
                <a:srgbClr val="545658"/>
              </a:solidFill>
              <a:prstDash val="sysDash"/>
            </a:ln>
          </p:spPr>
          <p:txBody>
            <a:bodyPr wrap="square" lIns="0" tIns="0" rIns="0" bIns="0" rtlCol="0"/>
            <a:lstStyle/>
            <a:p>
              <a:endParaRPr/>
            </a:p>
          </p:txBody>
        </p:sp>
        <p:sp>
          <p:nvSpPr>
            <p:cNvPr id="16" name="object 16"/>
            <p:cNvSpPr/>
            <p:nvPr/>
          </p:nvSpPr>
          <p:spPr>
            <a:xfrm>
              <a:off x="6244699" y="5047538"/>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7" name="object 17"/>
            <p:cNvSpPr/>
            <p:nvPr/>
          </p:nvSpPr>
          <p:spPr>
            <a:xfrm>
              <a:off x="8811497" y="531772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8" name="object 18"/>
            <p:cNvSpPr/>
            <p:nvPr/>
          </p:nvSpPr>
          <p:spPr>
            <a:xfrm>
              <a:off x="6257305" y="5317721"/>
              <a:ext cx="2543810" cy="0"/>
            </a:xfrm>
            <a:custGeom>
              <a:avLst/>
              <a:gdLst/>
              <a:ahLst/>
              <a:cxnLst/>
              <a:rect l="l" t="t" r="r" b="b"/>
              <a:pathLst>
                <a:path w="2543809">
                  <a:moveTo>
                    <a:pt x="0" y="0"/>
                  </a:moveTo>
                  <a:lnTo>
                    <a:pt x="33296" y="0"/>
                  </a:lnTo>
                </a:path>
                <a:path w="2543809">
                  <a:moveTo>
                    <a:pt x="550085" y="0"/>
                  </a:moveTo>
                  <a:lnTo>
                    <a:pt x="650516" y="0"/>
                  </a:lnTo>
                </a:path>
                <a:path w="2543809">
                  <a:moveTo>
                    <a:pt x="1149296" y="0"/>
                  </a:moveTo>
                  <a:lnTo>
                    <a:pt x="1399512" y="0"/>
                  </a:lnTo>
                </a:path>
                <a:path w="2543809">
                  <a:moveTo>
                    <a:pt x="1916300" y="0"/>
                  </a:moveTo>
                  <a:lnTo>
                    <a:pt x="1998736" y="0"/>
                  </a:lnTo>
                </a:path>
                <a:path w="2543809">
                  <a:moveTo>
                    <a:pt x="2515524" y="0"/>
                  </a:moveTo>
                  <a:lnTo>
                    <a:pt x="2543378" y="0"/>
                  </a:lnTo>
                </a:path>
              </a:pathLst>
            </a:custGeom>
            <a:ln w="5397">
              <a:solidFill>
                <a:srgbClr val="545658"/>
              </a:solidFill>
              <a:prstDash val="sysDash"/>
            </a:ln>
          </p:spPr>
          <p:txBody>
            <a:bodyPr wrap="square" lIns="0" tIns="0" rIns="0" bIns="0" rtlCol="0"/>
            <a:lstStyle/>
            <a:p>
              <a:endParaRPr/>
            </a:p>
          </p:txBody>
        </p:sp>
        <p:sp>
          <p:nvSpPr>
            <p:cNvPr id="19" name="object 19"/>
            <p:cNvSpPr/>
            <p:nvPr/>
          </p:nvSpPr>
          <p:spPr>
            <a:xfrm>
              <a:off x="6244699" y="531772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20" name="object 20"/>
            <p:cNvSpPr/>
            <p:nvPr/>
          </p:nvSpPr>
          <p:spPr>
            <a:xfrm>
              <a:off x="8811497" y="5858084"/>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21" name="object 21"/>
            <p:cNvSpPr/>
            <p:nvPr/>
          </p:nvSpPr>
          <p:spPr>
            <a:xfrm>
              <a:off x="6257305" y="5858084"/>
              <a:ext cx="2543810" cy="0"/>
            </a:xfrm>
            <a:custGeom>
              <a:avLst/>
              <a:gdLst/>
              <a:ahLst/>
              <a:cxnLst/>
              <a:rect l="l" t="t" r="r" b="b"/>
              <a:pathLst>
                <a:path w="2543809">
                  <a:moveTo>
                    <a:pt x="0" y="0"/>
                  </a:moveTo>
                  <a:lnTo>
                    <a:pt x="650516" y="0"/>
                  </a:lnTo>
                </a:path>
                <a:path w="2543809">
                  <a:moveTo>
                    <a:pt x="1149296" y="0"/>
                  </a:moveTo>
                  <a:lnTo>
                    <a:pt x="1998736" y="0"/>
                  </a:lnTo>
                </a:path>
                <a:path w="2543809">
                  <a:moveTo>
                    <a:pt x="2515524" y="0"/>
                  </a:moveTo>
                  <a:lnTo>
                    <a:pt x="2543378" y="0"/>
                  </a:lnTo>
                </a:path>
              </a:pathLst>
            </a:custGeom>
            <a:ln w="5397">
              <a:solidFill>
                <a:srgbClr val="545658"/>
              </a:solidFill>
              <a:prstDash val="sysDash"/>
            </a:ln>
          </p:spPr>
          <p:txBody>
            <a:bodyPr wrap="square" lIns="0" tIns="0" rIns="0" bIns="0" rtlCol="0"/>
            <a:lstStyle/>
            <a:p>
              <a:endParaRPr/>
            </a:p>
          </p:txBody>
        </p:sp>
        <p:sp>
          <p:nvSpPr>
            <p:cNvPr id="22" name="object 22"/>
            <p:cNvSpPr/>
            <p:nvPr/>
          </p:nvSpPr>
          <p:spPr>
            <a:xfrm>
              <a:off x="6244699" y="5858084"/>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23" name="object 23"/>
            <p:cNvSpPr/>
            <p:nvPr/>
          </p:nvSpPr>
          <p:spPr>
            <a:xfrm>
              <a:off x="5867997" y="2375998"/>
              <a:ext cx="4248150" cy="1224280"/>
            </a:xfrm>
            <a:custGeom>
              <a:avLst/>
              <a:gdLst/>
              <a:ahLst/>
              <a:cxnLst/>
              <a:rect l="l" t="t" r="r" b="b"/>
              <a:pathLst>
                <a:path w="4248150" h="1224279">
                  <a:moveTo>
                    <a:pt x="4247997" y="1224000"/>
                  </a:moveTo>
                  <a:lnTo>
                    <a:pt x="0" y="1224000"/>
                  </a:lnTo>
                  <a:lnTo>
                    <a:pt x="0" y="0"/>
                  </a:lnTo>
                  <a:lnTo>
                    <a:pt x="4247997" y="0"/>
                  </a:lnTo>
                  <a:lnTo>
                    <a:pt x="4247997" y="1224000"/>
                  </a:lnTo>
                  <a:close/>
                </a:path>
              </a:pathLst>
            </a:custGeom>
            <a:ln w="7200">
              <a:solidFill>
                <a:srgbClr val="6F60AA"/>
              </a:solidFill>
            </a:ln>
          </p:spPr>
          <p:txBody>
            <a:bodyPr wrap="square" lIns="0" tIns="0" rIns="0" bIns="0" rtlCol="0"/>
            <a:lstStyle/>
            <a:p>
              <a:endParaRPr/>
            </a:p>
          </p:txBody>
        </p:sp>
        <p:sp>
          <p:nvSpPr>
            <p:cNvPr id="24" name="object 24"/>
            <p:cNvSpPr/>
            <p:nvPr/>
          </p:nvSpPr>
          <p:spPr>
            <a:xfrm>
              <a:off x="7656817" y="4734763"/>
              <a:ext cx="516890" cy="1111250"/>
            </a:xfrm>
            <a:custGeom>
              <a:avLst/>
              <a:gdLst/>
              <a:ahLst/>
              <a:cxnLst/>
              <a:rect l="l" t="t" r="r" b="b"/>
              <a:pathLst>
                <a:path w="516890" h="1111250">
                  <a:moveTo>
                    <a:pt x="516788" y="0"/>
                  </a:moveTo>
                  <a:lnTo>
                    <a:pt x="0" y="0"/>
                  </a:lnTo>
                  <a:lnTo>
                    <a:pt x="0" y="1111173"/>
                  </a:lnTo>
                  <a:lnTo>
                    <a:pt x="516788" y="1111173"/>
                  </a:lnTo>
                  <a:lnTo>
                    <a:pt x="516788" y="0"/>
                  </a:lnTo>
                  <a:close/>
                </a:path>
              </a:pathLst>
            </a:custGeom>
            <a:solidFill>
              <a:srgbClr val="78B6E4"/>
            </a:solidFill>
          </p:spPr>
          <p:txBody>
            <a:bodyPr wrap="square" lIns="0" tIns="0" rIns="0" bIns="0" rtlCol="0"/>
            <a:lstStyle/>
            <a:p>
              <a:endParaRPr/>
            </a:p>
          </p:txBody>
        </p:sp>
        <p:sp>
          <p:nvSpPr>
            <p:cNvPr id="25" name="object 25"/>
            <p:cNvSpPr/>
            <p:nvPr/>
          </p:nvSpPr>
          <p:spPr>
            <a:xfrm>
              <a:off x="7656817" y="5867755"/>
              <a:ext cx="516890" cy="296545"/>
            </a:xfrm>
            <a:custGeom>
              <a:avLst/>
              <a:gdLst/>
              <a:ahLst/>
              <a:cxnLst/>
              <a:rect l="l" t="t" r="r" b="b"/>
              <a:pathLst>
                <a:path w="516890" h="296545">
                  <a:moveTo>
                    <a:pt x="516788" y="0"/>
                  </a:moveTo>
                  <a:lnTo>
                    <a:pt x="0" y="0"/>
                  </a:lnTo>
                  <a:lnTo>
                    <a:pt x="0" y="295960"/>
                  </a:lnTo>
                  <a:lnTo>
                    <a:pt x="516788" y="295960"/>
                  </a:lnTo>
                  <a:lnTo>
                    <a:pt x="516788" y="0"/>
                  </a:lnTo>
                  <a:close/>
                </a:path>
              </a:pathLst>
            </a:custGeom>
            <a:solidFill>
              <a:srgbClr val="C2DAF2"/>
            </a:solidFill>
          </p:spPr>
          <p:txBody>
            <a:bodyPr wrap="square" lIns="0" tIns="0" rIns="0" bIns="0" rtlCol="0"/>
            <a:lstStyle/>
            <a:p>
              <a:endParaRPr/>
            </a:p>
          </p:txBody>
        </p:sp>
        <p:sp>
          <p:nvSpPr>
            <p:cNvPr id="26" name="object 26"/>
            <p:cNvSpPr/>
            <p:nvPr/>
          </p:nvSpPr>
          <p:spPr>
            <a:xfrm>
              <a:off x="6290602" y="4862931"/>
              <a:ext cx="516890" cy="986790"/>
            </a:xfrm>
            <a:custGeom>
              <a:avLst/>
              <a:gdLst/>
              <a:ahLst/>
              <a:cxnLst/>
              <a:rect l="l" t="t" r="r" b="b"/>
              <a:pathLst>
                <a:path w="516890" h="986789">
                  <a:moveTo>
                    <a:pt x="516788" y="0"/>
                  </a:moveTo>
                  <a:lnTo>
                    <a:pt x="0" y="0"/>
                  </a:lnTo>
                  <a:lnTo>
                    <a:pt x="0" y="986396"/>
                  </a:lnTo>
                  <a:lnTo>
                    <a:pt x="516788" y="986396"/>
                  </a:lnTo>
                  <a:lnTo>
                    <a:pt x="516788" y="0"/>
                  </a:lnTo>
                  <a:close/>
                </a:path>
              </a:pathLst>
            </a:custGeom>
            <a:solidFill>
              <a:srgbClr val="D5ABD0"/>
            </a:solidFill>
          </p:spPr>
          <p:txBody>
            <a:bodyPr wrap="square" lIns="0" tIns="0" rIns="0" bIns="0" rtlCol="0"/>
            <a:lstStyle/>
            <a:p>
              <a:endParaRPr/>
            </a:p>
          </p:txBody>
        </p:sp>
        <p:sp>
          <p:nvSpPr>
            <p:cNvPr id="27" name="object 27"/>
            <p:cNvSpPr/>
            <p:nvPr/>
          </p:nvSpPr>
          <p:spPr>
            <a:xfrm>
              <a:off x="6290602" y="4737430"/>
              <a:ext cx="516890" cy="103505"/>
            </a:xfrm>
            <a:custGeom>
              <a:avLst/>
              <a:gdLst/>
              <a:ahLst/>
              <a:cxnLst/>
              <a:rect l="l" t="t" r="r" b="b"/>
              <a:pathLst>
                <a:path w="516890" h="103504">
                  <a:moveTo>
                    <a:pt x="516788" y="0"/>
                  </a:moveTo>
                  <a:lnTo>
                    <a:pt x="0" y="0"/>
                  </a:lnTo>
                  <a:lnTo>
                    <a:pt x="0" y="103149"/>
                  </a:lnTo>
                  <a:lnTo>
                    <a:pt x="516788" y="103149"/>
                  </a:lnTo>
                  <a:lnTo>
                    <a:pt x="516788" y="0"/>
                  </a:lnTo>
                  <a:close/>
                </a:path>
              </a:pathLst>
            </a:custGeom>
            <a:solidFill>
              <a:srgbClr val="C584B9"/>
            </a:solidFill>
          </p:spPr>
          <p:txBody>
            <a:bodyPr wrap="square" lIns="0" tIns="0" rIns="0" bIns="0" rtlCol="0"/>
            <a:lstStyle/>
            <a:p>
              <a:endParaRPr/>
            </a:p>
          </p:txBody>
        </p:sp>
        <p:sp>
          <p:nvSpPr>
            <p:cNvPr id="28" name="object 28"/>
            <p:cNvSpPr/>
            <p:nvPr/>
          </p:nvSpPr>
          <p:spPr>
            <a:xfrm>
              <a:off x="6290602" y="5867755"/>
              <a:ext cx="516890" cy="296545"/>
            </a:xfrm>
            <a:custGeom>
              <a:avLst/>
              <a:gdLst/>
              <a:ahLst/>
              <a:cxnLst/>
              <a:rect l="l" t="t" r="r" b="b"/>
              <a:pathLst>
                <a:path w="516890" h="296545">
                  <a:moveTo>
                    <a:pt x="516788" y="0"/>
                  </a:moveTo>
                  <a:lnTo>
                    <a:pt x="0" y="0"/>
                  </a:lnTo>
                  <a:lnTo>
                    <a:pt x="0" y="295960"/>
                  </a:lnTo>
                  <a:lnTo>
                    <a:pt x="516788" y="295960"/>
                  </a:lnTo>
                  <a:lnTo>
                    <a:pt x="516788" y="0"/>
                  </a:lnTo>
                  <a:close/>
                </a:path>
              </a:pathLst>
            </a:custGeom>
            <a:solidFill>
              <a:srgbClr val="E2C7E0"/>
            </a:solidFill>
          </p:spPr>
          <p:txBody>
            <a:bodyPr wrap="square" lIns="0" tIns="0" rIns="0" bIns="0" rtlCol="0"/>
            <a:lstStyle/>
            <a:p>
              <a:endParaRPr/>
            </a:p>
          </p:txBody>
        </p:sp>
        <p:sp>
          <p:nvSpPr>
            <p:cNvPr id="29" name="object 29"/>
            <p:cNvSpPr/>
            <p:nvPr/>
          </p:nvSpPr>
          <p:spPr>
            <a:xfrm>
              <a:off x="6907822" y="5058333"/>
              <a:ext cx="499109" cy="1105535"/>
            </a:xfrm>
            <a:custGeom>
              <a:avLst/>
              <a:gdLst/>
              <a:ahLst/>
              <a:cxnLst/>
              <a:rect l="l" t="t" r="r" b="b"/>
              <a:pathLst>
                <a:path w="499109" h="1105535">
                  <a:moveTo>
                    <a:pt x="498779" y="0"/>
                  </a:moveTo>
                  <a:lnTo>
                    <a:pt x="0" y="0"/>
                  </a:lnTo>
                  <a:lnTo>
                    <a:pt x="0" y="1105382"/>
                  </a:lnTo>
                  <a:lnTo>
                    <a:pt x="498779" y="1105382"/>
                  </a:lnTo>
                  <a:lnTo>
                    <a:pt x="498779" y="0"/>
                  </a:lnTo>
                  <a:close/>
                </a:path>
              </a:pathLst>
            </a:custGeom>
            <a:solidFill>
              <a:srgbClr val="C2DAF2"/>
            </a:solidFill>
          </p:spPr>
          <p:txBody>
            <a:bodyPr wrap="square" lIns="0" tIns="0" rIns="0" bIns="0" rtlCol="0"/>
            <a:lstStyle/>
            <a:p>
              <a:endParaRPr/>
            </a:p>
          </p:txBody>
        </p:sp>
        <p:sp>
          <p:nvSpPr>
            <p:cNvPr id="30" name="object 30"/>
            <p:cNvSpPr/>
            <p:nvPr/>
          </p:nvSpPr>
          <p:spPr>
            <a:xfrm>
              <a:off x="6907822" y="4734750"/>
              <a:ext cx="499109" cy="306070"/>
            </a:xfrm>
            <a:custGeom>
              <a:avLst/>
              <a:gdLst/>
              <a:ahLst/>
              <a:cxnLst/>
              <a:rect l="l" t="t" r="r" b="b"/>
              <a:pathLst>
                <a:path w="499109" h="306070">
                  <a:moveTo>
                    <a:pt x="498779" y="0"/>
                  </a:moveTo>
                  <a:lnTo>
                    <a:pt x="0" y="0"/>
                  </a:lnTo>
                  <a:lnTo>
                    <a:pt x="0" y="305993"/>
                  </a:lnTo>
                  <a:lnTo>
                    <a:pt x="498779" y="305993"/>
                  </a:lnTo>
                  <a:lnTo>
                    <a:pt x="498779" y="0"/>
                  </a:lnTo>
                  <a:close/>
                </a:path>
              </a:pathLst>
            </a:custGeom>
            <a:solidFill>
              <a:srgbClr val="78B6E4"/>
            </a:solidFill>
          </p:spPr>
          <p:txBody>
            <a:bodyPr wrap="square" lIns="0" tIns="0" rIns="0" bIns="0" rtlCol="0"/>
            <a:lstStyle/>
            <a:p>
              <a:endParaRPr/>
            </a:p>
          </p:txBody>
        </p:sp>
        <p:sp>
          <p:nvSpPr>
            <p:cNvPr id="31" name="object 31"/>
            <p:cNvSpPr/>
            <p:nvPr/>
          </p:nvSpPr>
          <p:spPr>
            <a:xfrm>
              <a:off x="8256041" y="5058333"/>
              <a:ext cx="516890" cy="1105535"/>
            </a:xfrm>
            <a:custGeom>
              <a:avLst/>
              <a:gdLst/>
              <a:ahLst/>
              <a:cxnLst/>
              <a:rect l="l" t="t" r="r" b="b"/>
              <a:pathLst>
                <a:path w="516890" h="1105535">
                  <a:moveTo>
                    <a:pt x="516788" y="0"/>
                  </a:moveTo>
                  <a:lnTo>
                    <a:pt x="0" y="0"/>
                  </a:lnTo>
                  <a:lnTo>
                    <a:pt x="0" y="1105382"/>
                  </a:lnTo>
                  <a:lnTo>
                    <a:pt x="516788" y="1105382"/>
                  </a:lnTo>
                  <a:lnTo>
                    <a:pt x="516788" y="0"/>
                  </a:lnTo>
                  <a:close/>
                </a:path>
              </a:pathLst>
            </a:custGeom>
            <a:solidFill>
              <a:srgbClr val="C2DAF2"/>
            </a:solidFill>
          </p:spPr>
          <p:txBody>
            <a:bodyPr wrap="square" lIns="0" tIns="0" rIns="0" bIns="0" rtlCol="0"/>
            <a:lstStyle/>
            <a:p>
              <a:endParaRPr/>
            </a:p>
          </p:txBody>
        </p:sp>
        <p:sp>
          <p:nvSpPr>
            <p:cNvPr id="32" name="object 32"/>
            <p:cNvSpPr/>
            <p:nvPr/>
          </p:nvSpPr>
          <p:spPr>
            <a:xfrm>
              <a:off x="8256041" y="4734750"/>
              <a:ext cx="516890" cy="306070"/>
            </a:xfrm>
            <a:custGeom>
              <a:avLst/>
              <a:gdLst/>
              <a:ahLst/>
              <a:cxnLst/>
              <a:rect l="l" t="t" r="r" b="b"/>
              <a:pathLst>
                <a:path w="516890" h="306070">
                  <a:moveTo>
                    <a:pt x="516788" y="0"/>
                  </a:moveTo>
                  <a:lnTo>
                    <a:pt x="0" y="0"/>
                  </a:lnTo>
                  <a:lnTo>
                    <a:pt x="0" y="305993"/>
                  </a:lnTo>
                  <a:lnTo>
                    <a:pt x="516788" y="305993"/>
                  </a:lnTo>
                  <a:lnTo>
                    <a:pt x="516788" y="0"/>
                  </a:lnTo>
                  <a:close/>
                </a:path>
              </a:pathLst>
            </a:custGeom>
            <a:solidFill>
              <a:srgbClr val="78B6E4"/>
            </a:solidFill>
          </p:spPr>
          <p:txBody>
            <a:bodyPr wrap="square" lIns="0" tIns="0" rIns="0" bIns="0" rtlCol="0"/>
            <a:lstStyle/>
            <a:p>
              <a:endParaRPr/>
            </a:p>
          </p:txBody>
        </p:sp>
        <p:sp>
          <p:nvSpPr>
            <p:cNvPr id="33" name="object 33"/>
            <p:cNvSpPr/>
            <p:nvPr/>
          </p:nvSpPr>
          <p:spPr>
            <a:xfrm>
              <a:off x="8942032" y="3945661"/>
              <a:ext cx="1181735" cy="21590"/>
            </a:xfrm>
            <a:custGeom>
              <a:avLst/>
              <a:gdLst/>
              <a:ahLst/>
              <a:cxnLst/>
              <a:rect l="l" t="t" r="r" b="b"/>
              <a:pathLst>
                <a:path w="1181734" h="21589">
                  <a:moveTo>
                    <a:pt x="1181404" y="0"/>
                  </a:moveTo>
                  <a:lnTo>
                    <a:pt x="0" y="0"/>
                  </a:lnTo>
                  <a:lnTo>
                    <a:pt x="0" y="21272"/>
                  </a:lnTo>
                  <a:lnTo>
                    <a:pt x="1181404" y="21272"/>
                  </a:lnTo>
                  <a:lnTo>
                    <a:pt x="1181404" y="0"/>
                  </a:lnTo>
                  <a:close/>
                </a:path>
              </a:pathLst>
            </a:custGeom>
            <a:solidFill>
              <a:srgbClr val="F05A88"/>
            </a:solidFill>
          </p:spPr>
          <p:txBody>
            <a:bodyPr wrap="square" lIns="0" tIns="0" rIns="0" bIns="0" rtlCol="0"/>
            <a:lstStyle/>
            <a:p>
              <a:endParaRPr/>
            </a:p>
          </p:txBody>
        </p:sp>
        <p:sp>
          <p:nvSpPr>
            <p:cNvPr id="34" name="object 34"/>
            <p:cNvSpPr/>
            <p:nvPr/>
          </p:nvSpPr>
          <p:spPr>
            <a:xfrm>
              <a:off x="7533715" y="3923233"/>
              <a:ext cx="0" cy="166370"/>
            </a:xfrm>
            <a:custGeom>
              <a:avLst/>
              <a:gdLst/>
              <a:ahLst/>
              <a:cxnLst/>
              <a:rect l="l" t="t" r="r" b="b"/>
              <a:pathLst>
                <a:path h="166370">
                  <a:moveTo>
                    <a:pt x="0" y="0"/>
                  </a:moveTo>
                  <a:lnTo>
                    <a:pt x="0" y="166070"/>
                  </a:lnTo>
                </a:path>
              </a:pathLst>
            </a:custGeom>
            <a:ln w="5397">
              <a:solidFill>
                <a:srgbClr val="231F20"/>
              </a:solidFill>
            </a:ln>
          </p:spPr>
          <p:txBody>
            <a:bodyPr wrap="square" lIns="0" tIns="0" rIns="0" bIns="0" rtlCol="0"/>
            <a:lstStyle/>
            <a:p>
              <a:endParaRPr/>
            </a:p>
          </p:txBody>
        </p:sp>
        <p:sp>
          <p:nvSpPr>
            <p:cNvPr id="35" name="object 35"/>
            <p:cNvSpPr/>
            <p:nvPr/>
          </p:nvSpPr>
          <p:spPr>
            <a:xfrm>
              <a:off x="6849715" y="4090191"/>
              <a:ext cx="1368425" cy="130175"/>
            </a:xfrm>
            <a:custGeom>
              <a:avLst/>
              <a:gdLst/>
              <a:ahLst/>
              <a:cxnLst/>
              <a:rect l="l" t="t" r="r" b="b"/>
              <a:pathLst>
                <a:path w="1368425" h="130175">
                  <a:moveTo>
                    <a:pt x="0" y="129971"/>
                  </a:moveTo>
                  <a:lnTo>
                    <a:pt x="0" y="0"/>
                  </a:lnTo>
                  <a:lnTo>
                    <a:pt x="1368005" y="0"/>
                  </a:lnTo>
                  <a:lnTo>
                    <a:pt x="1368005" y="129971"/>
                  </a:lnTo>
                </a:path>
              </a:pathLst>
            </a:custGeom>
            <a:ln w="5397">
              <a:solidFill>
                <a:srgbClr val="231F20"/>
              </a:solidFill>
            </a:ln>
          </p:spPr>
          <p:txBody>
            <a:bodyPr wrap="square" lIns="0" tIns="0" rIns="0" bIns="0" rtlCol="0"/>
            <a:lstStyle/>
            <a:p>
              <a:endParaRPr/>
            </a:p>
          </p:txBody>
        </p:sp>
        <p:sp>
          <p:nvSpPr>
            <p:cNvPr id="36" name="object 36"/>
            <p:cNvSpPr/>
            <p:nvPr/>
          </p:nvSpPr>
          <p:spPr>
            <a:xfrm>
              <a:off x="6817436" y="4179925"/>
              <a:ext cx="1432560" cy="53975"/>
            </a:xfrm>
            <a:custGeom>
              <a:avLst/>
              <a:gdLst/>
              <a:ahLst/>
              <a:cxnLst/>
              <a:rect l="l" t="t" r="r" b="b"/>
              <a:pathLst>
                <a:path w="1432559" h="53975">
                  <a:moveTo>
                    <a:pt x="64541" y="0"/>
                  </a:moveTo>
                  <a:lnTo>
                    <a:pt x="0" y="0"/>
                  </a:lnTo>
                  <a:lnTo>
                    <a:pt x="32270" y="53784"/>
                  </a:lnTo>
                  <a:lnTo>
                    <a:pt x="64541" y="0"/>
                  </a:lnTo>
                  <a:close/>
                </a:path>
                <a:path w="1432559" h="53975">
                  <a:moveTo>
                    <a:pt x="1432547" y="0"/>
                  </a:moveTo>
                  <a:lnTo>
                    <a:pt x="1368005" y="0"/>
                  </a:lnTo>
                  <a:lnTo>
                    <a:pt x="1400276" y="53784"/>
                  </a:lnTo>
                  <a:lnTo>
                    <a:pt x="1432547" y="0"/>
                  </a:lnTo>
                  <a:close/>
                </a:path>
              </a:pathLst>
            </a:custGeom>
            <a:solidFill>
              <a:srgbClr val="231F20"/>
            </a:solidFill>
          </p:spPr>
          <p:txBody>
            <a:bodyPr wrap="square" lIns="0" tIns="0" rIns="0" bIns="0" rtlCol="0"/>
            <a:lstStyle/>
            <a:p>
              <a:endParaRPr/>
            </a:p>
          </p:txBody>
        </p:sp>
        <p:sp>
          <p:nvSpPr>
            <p:cNvPr id="37" name="object 37"/>
            <p:cNvSpPr/>
            <p:nvPr/>
          </p:nvSpPr>
          <p:spPr>
            <a:xfrm>
              <a:off x="6848725" y="4437456"/>
              <a:ext cx="0" cy="154940"/>
            </a:xfrm>
            <a:custGeom>
              <a:avLst/>
              <a:gdLst/>
              <a:ahLst/>
              <a:cxnLst/>
              <a:rect l="l" t="t" r="r" b="b"/>
              <a:pathLst>
                <a:path h="154939">
                  <a:moveTo>
                    <a:pt x="0" y="0"/>
                  </a:moveTo>
                  <a:lnTo>
                    <a:pt x="0" y="154330"/>
                  </a:lnTo>
                </a:path>
              </a:pathLst>
            </a:custGeom>
            <a:ln w="5397">
              <a:solidFill>
                <a:srgbClr val="231F20"/>
              </a:solidFill>
            </a:ln>
          </p:spPr>
          <p:txBody>
            <a:bodyPr wrap="square" lIns="0" tIns="0" rIns="0" bIns="0" rtlCol="0"/>
            <a:lstStyle/>
            <a:p>
              <a:endParaRPr/>
            </a:p>
          </p:txBody>
        </p:sp>
        <p:sp>
          <p:nvSpPr>
            <p:cNvPr id="38" name="object 38"/>
            <p:cNvSpPr/>
            <p:nvPr/>
          </p:nvSpPr>
          <p:spPr>
            <a:xfrm>
              <a:off x="6542725" y="4592671"/>
              <a:ext cx="612140" cy="130175"/>
            </a:xfrm>
            <a:custGeom>
              <a:avLst/>
              <a:gdLst/>
              <a:ahLst/>
              <a:cxnLst/>
              <a:rect l="l" t="t" r="r" b="b"/>
              <a:pathLst>
                <a:path w="612140" h="130175">
                  <a:moveTo>
                    <a:pt x="0" y="129971"/>
                  </a:moveTo>
                  <a:lnTo>
                    <a:pt x="0" y="0"/>
                  </a:lnTo>
                  <a:lnTo>
                    <a:pt x="612000" y="0"/>
                  </a:lnTo>
                  <a:lnTo>
                    <a:pt x="612000" y="129971"/>
                  </a:lnTo>
                </a:path>
              </a:pathLst>
            </a:custGeom>
            <a:ln w="5397">
              <a:solidFill>
                <a:srgbClr val="231F20"/>
              </a:solidFill>
            </a:ln>
          </p:spPr>
          <p:txBody>
            <a:bodyPr wrap="square" lIns="0" tIns="0" rIns="0" bIns="0" rtlCol="0"/>
            <a:lstStyle/>
            <a:p>
              <a:endParaRPr/>
            </a:p>
          </p:txBody>
        </p:sp>
        <p:sp>
          <p:nvSpPr>
            <p:cNvPr id="39" name="object 39"/>
            <p:cNvSpPr/>
            <p:nvPr/>
          </p:nvSpPr>
          <p:spPr>
            <a:xfrm>
              <a:off x="6509550" y="4682400"/>
              <a:ext cx="677545" cy="53975"/>
            </a:xfrm>
            <a:custGeom>
              <a:avLst/>
              <a:gdLst/>
              <a:ahLst/>
              <a:cxnLst/>
              <a:rect l="l" t="t" r="r" b="b"/>
              <a:pathLst>
                <a:path w="677545" h="53975">
                  <a:moveTo>
                    <a:pt x="64541" y="0"/>
                  </a:moveTo>
                  <a:lnTo>
                    <a:pt x="0" y="0"/>
                  </a:lnTo>
                  <a:lnTo>
                    <a:pt x="32270" y="53771"/>
                  </a:lnTo>
                  <a:lnTo>
                    <a:pt x="64541" y="0"/>
                  </a:lnTo>
                  <a:close/>
                </a:path>
                <a:path w="677545" h="53975">
                  <a:moveTo>
                    <a:pt x="677443" y="0"/>
                  </a:moveTo>
                  <a:lnTo>
                    <a:pt x="612902" y="0"/>
                  </a:lnTo>
                  <a:lnTo>
                    <a:pt x="645172" y="53771"/>
                  </a:lnTo>
                  <a:lnTo>
                    <a:pt x="677443" y="0"/>
                  </a:lnTo>
                  <a:close/>
                </a:path>
              </a:pathLst>
            </a:custGeom>
            <a:solidFill>
              <a:srgbClr val="231F20"/>
            </a:solidFill>
          </p:spPr>
          <p:txBody>
            <a:bodyPr wrap="square" lIns="0" tIns="0" rIns="0" bIns="0" rtlCol="0"/>
            <a:lstStyle/>
            <a:p>
              <a:endParaRPr/>
            </a:p>
          </p:txBody>
        </p:sp>
        <p:sp>
          <p:nvSpPr>
            <p:cNvPr id="40" name="object 40"/>
            <p:cNvSpPr/>
            <p:nvPr/>
          </p:nvSpPr>
          <p:spPr>
            <a:xfrm>
              <a:off x="8222485" y="4437456"/>
              <a:ext cx="0" cy="154940"/>
            </a:xfrm>
            <a:custGeom>
              <a:avLst/>
              <a:gdLst/>
              <a:ahLst/>
              <a:cxnLst/>
              <a:rect l="l" t="t" r="r" b="b"/>
              <a:pathLst>
                <a:path h="154939">
                  <a:moveTo>
                    <a:pt x="0" y="0"/>
                  </a:moveTo>
                  <a:lnTo>
                    <a:pt x="0" y="154330"/>
                  </a:lnTo>
                </a:path>
              </a:pathLst>
            </a:custGeom>
            <a:ln w="5397">
              <a:solidFill>
                <a:srgbClr val="231F20"/>
              </a:solidFill>
            </a:ln>
          </p:spPr>
          <p:txBody>
            <a:bodyPr wrap="square" lIns="0" tIns="0" rIns="0" bIns="0" rtlCol="0"/>
            <a:lstStyle/>
            <a:p>
              <a:endParaRPr/>
            </a:p>
          </p:txBody>
        </p:sp>
        <p:sp>
          <p:nvSpPr>
            <p:cNvPr id="41" name="object 41"/>
            <p:cNvSpPr/>
            <p:nvPr/>
          </p:nvSpPr>
          <p:spPr>
            <a:xfrm>
              <a:off x="7916484" y="4592671"/>
              <a:ext cx="594360" cy="130175"/>
            </a:xfrm>
            <a:custGeom>
              <a:avLst/>
              <a:gdLst/>
              <a:ahLst/>
              <a:cxnLst/>
              <a:rect l="l" t="t" r="r" b="b"/>
              <a:pathLst>
                <a:path w="594359" h="130175">
                  <a:moveTo>
                    <a:pt x="0" y="129971"/>
                  </a:moveTo>
                  <a:lnTo>
                    <a:pt x="0" y="0"/>
                  </a:lnTo>
                  <a:lnTo>
                    <a:pt x="594004" y="0"/>
                  </a:lnTo>
                  <a:lnTo>
                    <a:pt x="594004" y="129971"/>
                  </a:lnTo>
                </a:path>
              </a:pathLst>
            </a:custGeom>
            <a:ln w="5397">
              <a:solidFill>
                <a:srgbClr val="231F20"/>
              </a:solidFill>
            </a:ln>
          </p:spPr>
          <p:txBody>
            <a:bodyPr wrap="square" lIns="0" tIns="0" rIns="0" bIns="0" rtlCol="0"/>
            <a:lstStyle/>
            <a:p>
              <a:endParaRPr/>
            </a:p>
          </p:txBody>
        </p:sp>
        <p:sp>
          <p:nvSpPr>
            <p:cNvPr id="42" name="object 42"/>
            <p:cNvSpPr/>
            <p:nvPr/>
          </p:nvSpPr>
          <p:spPr>
            <a:xfrm>
              <a:off x="7883309" y="4682400"/>
              <a:ext cx="659765" cy="53975"/>
            </a:xfrm>
            <a:custGeom>
              <a:avLst/>
              <a:gdLst/>
              <a:ahLst/>
              <a:cxnLst/>
              <a:rect l="l" t="t" r="r" b="b"/>
              <a:pathLst>
                <a:path w="659765" h="53975">
                  <a:moveTo>
                    <a:pt x="64541" y="0"/>
                  </a:moveTo>
                  <a:lnTo>
                    <a:pt x="0" y="0"/>
                  </a:lnTo>
                  <a:lnTo>
                    <a:pt x="32270" y="53771"/>
                  </a:lnTo>
                  <a:lnTo>
                    <a:pt x="64541" y="0"/>
                  </a:lnTo>
                  <a:close/>
                </a:path>
                <a:path w="659765" h="53975">
                  <a:moveTo>
                    <a:pt x="659434" y="0"/>
                  </a:moveTo>
                  <a:lnTo>
                    <a:pt x="594893" y="0"/>
                  </a:lnTo>
                  <a:lnTo>
                    <a:pt x="627164" y="53771"/>
                  </a:lnTo>
                  <a:lnTo>
                    <a:pt x="659434" y="0"/>
                  </a:lnTo>
                  <a:close/>
                </a:path>
              </a:pathLst>
            </a:custGeom>
            <a:solidFill>
              <a:srgbClr val="231F20"/>
            </a:solidFill>
          </p:spPr>
          <p:txBody>
            <a:bodyPr wrap="square" lIns="0" tIns="0" rIns="0" bIns="0" rtlCol="0"/>
            <a:lstStyle/>
            <a:p>
              <a:endParaRPr/>
            </a:p>
          </p:txBody>
        </p:sp>
        <p:sp>
          <p:nvSpPr>
            <p:cNvPr id="43" name="object 43"/>
            <p:cNvSpPr/>
            <p:nvPr/>
          </p:nvSpPr>
          <p:spPr>
            <a:xfrm>
              <a:off x="6290272" y="4239450"/>
              <a:ext cx="1116330" cy="198120"/>
            </a:xfrm>
            <a:custGeom>
              <a:avLst/>
              <a:gdLst/>
              <a:ahLst/>
              <a:cxnLst/>
              <a:rect l="l" t="t" r="r" b="b"/>
              <a:pathLst>
                <a:path w="1116329" h="198120">
                  <a:moveTo>
                    <a:pt x="1115999" y="0"/>
                  </a:moveTo>
                  <a:lnTo>
                    <a:pt x="0" y="0"/>
                  </a:lnTo>
                  <a:lnTo>
                    <a:pt x="0" y="198005"/>
                  </a:lnTo>
                  <a:lnTo>
                    <a:pt x="1115999" y="198005"/>
                  </a:lnTo>
                  <a:lnTo>
                    <a:pt x="1115999" y="0"/>
                  </a:lnTo>
                  <a:close/>
                </a:path>
              </a:pathLst>
            </a:custGeom>
            <a:solidFill>
              <a:srgbClr val="9ED29A"/>
            </a:solidFill>
          </p:spPr>
          <p:txBody>
            <a:bodyPr wrap="square" lIns="0" tIns="0" rIns="0" bIns="0" rtlCol="0"/>
            <a:lstStyle/>
            <a:p>
              <a:endParaRPr/>
            </a:p>
          </p:txBody>
        </p:sp>
        <p:sp>
          <p:nvSpPr>
            <p:cNvPr id="44" name="object 44"/>
            <p:cNvSpPr/>
            <p:nvPr/>
          </p:nvSpPr>
          <p:spPr>
            <a:xfrm>
              <a:off x="7655039" y="4239450"/>
              <a:ext cx="1116330" cy="198120"/>
            </a:xfrm>
            <a:custGeom>
              <a:avLst/>
              <a:gdLst/>
              <a:ahLst/>
              <a:cxnLst/>
              <a:rect l="l" t="t" r="r" b="b"/>
              <a:pathLst>
                <a:path w="1116329" h="198120">
                  <a:moveTo>
                    <a:pt x="1115999" y="0"/>
                  </a:moveTo>
                  <a:lnTo>
                    <a:pt x="0" y="0"/>
                  </a:lnTo>
                  <a:lnTo>
                    <a:pt x="0" y="198005"/>
                  </a:lnTo>
                  <a:lnTo>
                    <a:pt x="1115999" y="198005"/>
                  </a:lnTo>
                  <a:lnTo>
                    <a:pt x="1115999" y="0"/>
                  </a:lnTo>
                  <a:close/>
                </a:path>
              </a:pathLst>
            </a:custGeom>
            <a:solidFill>
              <a:srgbClr val="FDC689"/>
            </a:solidFill>
          </p:spPr>
          <p:txBody>
            <a:bodyPr wrap="square" lIns="0" tIns="0" rIns="0" bIns="0" rtlCol="0"/>
            <a:lstStyle/>
            <a:p>
              <a:endParaRPr/>
            </a:p>
          </p:txBody>
        </p:sp>
        <p:sp>
          <p:nvSpPr>
            <p:cNvPr id="45" name="object 45"/>
            <p:cNvSpPr/>
            <p:nvPr/>
          </p:nvSpPr>
          <p:spPr>
            <a:xfrm>
              <a:off x="6777710" y="3725227"/>
              <a:ext cx="1512570" cy="198120"/>
            </a:xfrm>
            <a:custGeom>
              <a:avLst/>
              <a:gdLst/>
              <a:ahLst/>
              <a:cxnLst/>
              <a:rect l="l" t="t" r="r" b="b"/>
              <a:pathLst>
                <a:path w="1512570" h="198120">
                  <a:moveTo>
                    <a:pt x="1511998" y="0"/>
                  </a:moveTo>
                  <a:lnTo>
                    <a:pt x="0" y="0"/>
                  </a:lnTo>
                  <a:lnTo>
                    <a:pt x="0" y="198005"/>
                  </a:lnTo>
                  <a:lnTo>
                    <a:pt x="1511998" y="198005"/>
                  </a:lnTo>
                  <a:lnTo>
                    <a:pt x="1511998" y="0"/>
                  </a:lnTo>
                  <a:close/>
                </a:path>
              </a:pathLst>
            </a:custGeom>
            <a:solidFill>
              <a:srgbClr val="F05A88"/>
            </a:solidFill>
          </p:spPr>
          <p:txBody>
            <a:bodyPr wrap="square" lIns="0" tIns="0" rIns="0" bIns="0" rtlCol="0"/>
            <a:lstStyle/>
            <a:p>
              <a:endParaRPr/>
            </a:p>
          </p:txBody>
        </p:sp>
      </p:grpSp>
      <p:grpSp>
        <p:nvGrpSpPr>
          <p:cNvPr id="46" name="object 46"/>
          <p:cNvGrpSpPr/>
          <p:nvPr/>
        </p:nvGrpSpPr>
        <p:grpSpPr>
          <a:xfrm>
            <a:off x="341998" y="1259992"/>
            <a:ext cx="4626610" cy="5940425"/>
            <a:chOff x="341998" y="1259992"/>
            <a:chExt cx="4626610" cy="5940425"/>
          </a:xfrm>
        </p:grpSpPr>
        <p:sp>
          <p:nvSpPr>
            <p:cNvPr id="47" name="object 47"/>
            <p:cNvSpPr/>
            <p:nvPr/>
          </p:nvSpPr>
          <p:spPr>
            <a:xfrm>
              <a:off x="341998" y="1259992"/>
              <a:ext cx="4626610" cy="5940425"/>
            </a:xfrm>
            <a:custGeom>
              <a:avLst/>
              <a:gdLst/>
              <a:ahLst/>
              <a:cxnLst/>
              <a:rect l="l" t="t" r="r" b="b"/>
              <a:pathLst>
                <a:path w="4626610" h="5940425">
                  <a:moveTo>
                    <a:pt x="4626000" y="0"/>
                  </a:moveTo>
                  <a:lnTo>
                    <a:pt x="0" y="0"/>
                  </a:lnTo>
                  <a:lnTo>
                    <a:pt x="0" y="5940005"/>
                  </a:lnTo>
                  <a:lnTo>
                    <a:pt x="4626000" y="5940005"/>
                  </a:lnTo>
                  <a:lnTo>
                    <a:pt x="4626000" y="0"/>
                  </a:lnTo>
                  <a:close/>
                </a:path>
              </a:pathLst>
            </a:custGeom>
            <a:solidFill>
              <a:srgbClr val="FFFFFF"/>
            </a:solidFill>
          </p:spPr>
          <p:txBody>
            <a:bodyPr wrap="square" lIns="0" tIns="0" rIns="0" bIns="0" rtlCol="0"/>
            <a:lstStyle/>
            <a:p>
              <a:endParaRPr/>
            </a:p>
          </p:txBody>
        </p:sp>
        <p:pic>
          <p:nvPicPr>
            <p:cNvPr id="48" name="object 48"/>
            <p:cNvPicPr/>
            <p:nvPr/>
          </p:nvPicPr>
          <p:blipFill>
            <a:blip r:embed="rId3" cstate="print"/>
            <a:stretch>
              <a:fillRect/>
            </a:stretch>
          </p:blipFill>
          <p:spPr>
            <a:xfrm>
              <a:off x="951240" y="3931399"/>
              <a:ext cx="2287122" cy="2450746"/>
            </a:xfrm>
            <a:prstGeom prst="rect">
              <a:avLst/>
            </a:prstGeom>
          </p:spPr>
        </p:pic>
        <p:sp>
          <p:nvSpPr>
            <p:cNvPr id="49" name="object 49"/>
            <p:cNvSpPr/>
            <p:nvPr/>
          </p:nvSpPr>
          <p:spPr>
            <a:xfrm>
              <a:off x="3245241" y="5295732"/>
              <a:ext cx="12700" cy="0"/>
            </a:xfrm>
            <a:custGeom>
              <a:avLst/>
              <a:gdLst/>
              <a:ahLst/>
              <a:cxnLst/>
              <a:rect l="l" t="t" r="r" b="b"/>
              <a:pathLst>
                <a:path w="12700">
                  <a:moveTo>
                    <a:pt x="0" y="0"/>
                  </a:moveTo>
                  <a:lnTo>
                    <a:pt x="12103" y="0"/>
                  </a:lnTo>
                </a:path>
              </a:pathLst>
            </a:custGeom>
            <a:ln w="8534">
              <a:solidFill>
                <a:srgbClr val="545658"/>
              </a:solidFill>
            </a:ln>
          </p:spPr>
          <p:txBody>
            <a:bodyPr wrap="square" lIns="0" tIns="0" rIns="0" bIns="0" rtlCol="0"/>
            <a:lstStyle/>
            <a:p>
              <a:endParaRPr/>
            </a:p>
          </p:txBody>
        </p:sp>
        <p:sp>
          <p:nvSpPr>
            <p:cNvPr id="50" name="object 50"/>
            <p:cNvSpPr/>
            <p:nvPr/>
          </p:nvSpPr>
          <p:spPr>
            <a:xfrm>
              <a:off x="931400" y="5583965"/>
              <a:ext cx="12065" cy="1270"/>
            </a:xfrm>
            <a:custGeom>
              <a:avLst/>
              <a:gdLst/>
              <a:ahLst/>
              <a:cxnLst/>
              <a:rect l="l" t="t" r="r" b="b"/>
              <a:pathLst>
                <a:path w="12065" h="1270">
                  <a:moveTo>
                    <a:pt x="0" y="1003"/>
                  </a:moveTo>
                  <a:lnTo>
                    <a:pt x="12052" y="0"/>
                  </a:lnTo>
                </a:path>
              </a:pathLst>
            </a:custGeom>
            <a:ln w="8534">
              <a:solidFill>
                <a:srgbClr val="545658"/>
              </a:solidFill>
            </a:ln>
          </p:spPr>
          <p:txBody>
            <a:bodyPr wrap="square" lIns="0" tIns="0" rIns="0" bIns="0" rtlCol="0"/>
            <a:lstStyle/>
            <a:p>
              <a:endParaRPr/>
            </a:p>
          </p:txBody>
        </p:sp>
        <p:pic>
          <p:nvPicPr>
            <p:cNvPr id="51" name="object 51"/>
            <p:cNvPicPr/>
            <p:nvPr/>
          </p:nvPicPr>
          <p:blipFill>
            <a:blip r:embed="rId4" cstate="print"/>
            <a:stretch>
              <a:fillRect/>
            </a:stretch>
          </p:blipFill>
          <p:spPr>
            <a:xfrm>
              <a:off x="1575264" y="4021669"/>
              <a:ext cx="252802" cy="95670"/>
            </a:xfrm>
            <a:prstGeom prst="rect">
              <a:avLst/>
            </a:prstGeom>
          </p:spPr>
        </p:pic>
        <p:sp>
          <p:nvSpPr>
            <p:cNvPr id="52" name="object 52"/>
            <p:cNvSpPr/>
            <p:nvPr/>
          </p:nvSpPr>
          <p:spPr>
            <a:xfrm>
              <a:off x="1815175" y="3839001"/>
              <a:ext cx="1635125" cy="65405"/>
            </a:xfrm>
            <a:custGeom>
              <a:avLst/>
              <a:gdLst/>
              <a:ahLst/>
              <a:cxnLst/>
              <a:rect l="l" t="t" r="r" b="b"/>
              <a:pathLst>
                <a:path w="1635125" h="65404">
                  <a:moveTo>
                    <a:pt x="0" y="64782"/>
                  </a:moveTo>
                  <a:lnTo>
                    <a:pt x="0" y="0"/>
                  </a:lnTo>
                  <a:lnTo>
                    <a:pt x="1635086" y="0"/>
                  </a:lnTo>
                </a:path>
              </a:pathLst>
            </a:custGeom>
            <a:ln w="6045">
              <a:solidFill>
                <a:srgbClr val="545658"/>
              </a:solidFill>
            </a:ln>
          </p:spPr>
          <p:txBody>
            <a:bodyPr wrap="square" lIns="0" tIns="0" rIns="0" bIns="0" rtlCol="0"/>
            <a:lstStyle/>
            <a:p>
              <a:endParaRPr/>
            </a:p>
          </p:txBody>
        </p:sp>
        <p:sp>
          <p:nvSpPr>
            <p:cNvPr id="53" name="object 53"/>
            <p:cNvSpPr/>
            <p:nvPr/>
          </p:nvSpPr>
          <p:spPr>
            <a:xfrm>
              <a:off x="3442319" y="3811862"/>
              <a:ext cx="47625" cy="54610"/>
            </a:xfrm>
            <a:custGeom>
              <a:avLst/>
              <a:gdLst/>
              <a:ahLst/>
              <a:cxnLst/>
              <a:rect l="l" t="t" r="r" b="b"/>
              <a:pathLst>
                <a:path w="47625" h="54610">
                  <a:moveTo>
                    <a:pt x="0" y="0"/>
                  </a:moveTo>
                  <a:lnTo>
                    <a:pt x="0" y="54292"/>
                  </a:lnTo>
                  <a:lnTo>
                    <a:pt x="47015" y="27152"/>
                  </a:lnTo>
                  <a:lnTo>
                    <a:pt x="0" y="0"/>
                  </a:lnTo>
                  <a:close/>
                </a:path>
              </a:pathLst>
            </a:custGeom>
            <a:solidFill>
              <a:srgbClr val="545658"/>
            </a:solidFill>
          </p:spPr>
          <p:txBody>
            <a:bodyPr wrap="square" lIns="0" tIns="0" rIns="0" bIns="0" rtlCol="0"/>
            <a:lstStyle/>
            <a:p>
              <a:endParaRPr/>
            </a:p>
          </p:txBody>
        </p:sp>
        <p:sp>
          <p:nvSpPr>
            <p:cNvPr id="54" name="object 54"/>
            <p:cNvSpPr/>
            <p:nvPr/>
          </p:nvSpPr>
          <p:spPr>
            <a:xfrm>
              <a:off x="2148602" y="4306507"/>
              <a:ext cx="1301750" cy="111760"/>
            </a:xfrm>
            <a:custGeom>
              <a:avLst/>
              <a:gdLst/>
              <a:ahLst/>
              <a:cxnLst/>
              <a:rect l="l" t="t" r="r" b="b"/>
              <a:pathLst>
                <a:path w="1301750" h="111760">
                  <a:moveTo>
                    <a:pt x="0" y="111480"/>
                  </a:moveTo>
                  <a:lnTo>
                    <a:pt x="0" y="0"/>
                  </a:lnTo>
                  <a:lnTo>
                    <a:pt x="1301661" y="0"/>
                  </a:lnTo>
                </a:path>
              </a:pathLst>
            </a:custGeom>
            <a:ln w="6045">
              <a:solidFill>
                <a:srgbClr val="545658"/>
              </a:solidFill>
            </a:ln>
          </p:spPr>
          <p:txBody>
            <a:bodyPr wrap="square" lIns="0" tIns="0" rIns="0" bIns="0" rtlCol="0"/>
            <a:lstStyle/>
            <a:p>
              <a:endParaRPr/>
            </a:p>
          </p:txBody>
        </p:sp>
        <p:sp>
          <p:nvSpPr>
            <p:cNvPr id="55" name="object 55"/>
            <p:cNvSpPr/>
            <p:nvPr/>
          </p:nvSpPr>
          <p:spPr>
            <a:xfrm>
              <a:off x="3442319" y="4279362"/>
              <a:ext cx="47625" cy="54610"/>
            </a:xfrm>
            <a:custGeom>
              <a:avLst/>
              <a:gdLst/>
              <a:ahLst/>
              <a:cxnLst/>
              <a:rect l="l" t="t" r="r" b="b"/>
              <a:pathLst>
                <a:path w="47625" h="54610">
                  <a:moveTo>
                    <a:pt x="0" y="0"/>
                  </a:moveTo>
                  <a:lnTo>
                    <a:pt x="0" y="54292"/>
                  </a:lnTo>
                  <a:lnTo>
                    <a:pt x="47015" y="27152"/>
                  </a:lnTo>
                  <a:lnTo>
                    <a:pt x="0" y="0"/>
                  </a:lnTo>
                  <a:close/>
                </a:path>
              </a:pathLst>
            </a:custGeom>
            <a:solidFill>
              <a:srgbClr val="545658"/>
            </a:solidFill>
          </p:spPr>
          <p:txBody>
            <a:bodyPr wrap="square" lIns="0" tIns="0" rIns="0" bIns="0" rtlCol="0"/>
            <a:lstStyle/>
            <a:p>
              <a:endParaRPr/>
            </a:p>
          </p:txBody>
        </p:sp>
        <p:sp>
          <p:nvSpPr>
            <p:cNvPr id="56" name="object 56"/>
            <p:cNvSpPr/>
            <p:nvPr/>
          </p:nvSpPr>
          <p:spPr>
            <a:xfrm>
              <a:off x="581811" y="3839001"/>
              <a:ext cx="1049020" cy="65405"/>
            </a:xfrm>
            <a:custGeom>
              <a:avLst/>
              <a:gdLst/>
              <a:ahLst/>
              <a:cxnLst/>
              <a:rect l="l" t="t" r="r" b="b"/>
              <a:pathLst>
                <a:path w="1049020" h="65404">
                  <a:moveTo>
                    <a:pt x="1048575" y="64782"/>
                  </a:moveTo>
                  <a:lnTo>
                    <a:pt x="1048575" y="0"/>
                  </a:lnTo>
                  <a:lnTo>
                    <a:pt x="0" y="0"/>
                  </a:lnTo>
                </a:path>
              </a:pathLst>
            </a:custGeom>
            <a:ln w="6045">
              <a:solidFill>
                <a:srgbClr val="545658"/>
              </a:solidFill>
            </a:ln>
          </p:spPr>
          <p:txBody>
            <a:bodyPr wrap="square" lIns="0" tIns="0" rIns="0" bIns="0" rtlCol="0"/>
            <a:lstStyle/>
            <a:p>
              <a:endParaRPr/>
            </a:p>
          </p:txBody>
        </p:sp>
        <p:sp>
          <p:nvSpPr>
            <p:cNvPr id="57" name="object 57"/>
            <p:cNvSpPr/>
            <p:nvPr/>
          </p:nvSpPr>
          <p:spPr>
            <a:xfrm>
              <a:off x="542735" y="3811859"/>
              <a:ext cx="47625" cy="54610"/>
            </a:xfrm>
            <a:custGeom>
              <a:avLst/>
              <a:gdLst/>
              <a:ahLst/>
              <a:cxnLst/>
              <a:rect l="l" t="t" r="r" b="b"/>
              <a:pathLst>
                <a:path w="47625" h="54610">
                  <a:moveTo>
                    <a:pt x="47015" y="0"/>
                  </a:moveTo>
                  <a:lnTo>
                    <a:pt x="0" y="27139"/>
                  </a:lnTo>
                  <a:lnTo>
                    <a:pt x="47015" y="54292"/>
                  </a:lnTo>
                  <a:lnTo>
                    <a:pt x="47015" y="0"/>
                  </a:lnTo>
                  <a:close/>
                </a:path>
              </a:pathLst>
            </a:custGeom>
            <a:solidFill>
              <a:srgbClr val="545658"/>
            </a:solidFill>
          </p:spPr>
          <p:txBody>
            <a:bodyPr wrap="square" lIns="0" tIns="0" rIns="0" bIns="0" rtlCol="0"/>
            <a:lstStyle/>
            <a:p>
              <a:endParaRPr/>
            </a:p>
          </p:txBody>
        </p:sp>
        <p:sp>
          <p:nvSpPr>
            <p:cNvPr id="58" name="object 58"/>
            <p:cNvSpPr/>
            <p:nvPr/>
          </p:nvSpPr>
          <p:spPr>
            <a:xfrm>
              <a:off x="1853340" y="4169916"/>
              <a:ext cx="241300" cy="248285"/>
            </a:xfrm>
            <a:custGeom>
              <a:avLst/>
              <a:gdLst/>
              <a:ahLst/>
              <a:cxnLst/>
              <a:rect l="l" t="t" r="r" b="b"/>
              <a:pathLst>
                <a:path w="241300" h="248285">
                  <a:moveTo>
                    <a:pt x="0" y="161696"/>
                  </a:moveTo>
                  <a:lnTo>
                    <a:pt x="0" y="0"/>
                  </a:lnTo>
                  <a:lnTo>
                    <a:pt x="241033" y="0"/>
                  </a:lnTo>
                  <a:lnTo>
                    <a:pt x="241033" y="248069"/>
                  </a:lnTo>
                </a:path>
              </a:pathLst>
            </a:custGeom>
            <a:ln w="5969">
              <a:solidFill>
                <a:srgbClr val="545658"/>
              </a:solidFill>
            </a:ln>
          </p:spPr>
          <p:txBody>
            <a:bodyPr wrap="square" lIns="0" tIns="0" rIns="0" bIns="0" rtlCol="0"/>
            <a:lstStyle/>
            <a:p>
              <a:endParaRPr/>
            </a:p>
          </p:txBody>
        </p:sp>
        <p:sp>
          <p:nvSpPr>
            <p:cNvPr id="59" name="object 59"/>
            <p:cNvSpPr/>
            <p:nvPr/>
          </p:nvSpPr>
          <p:spPr>
            <a:xfrm>
              <a:off x="2589484" y="4799963"/>
              <a:ext cx="137795" cy="106045"/>
            </a:xfrm>
            <a:custGeom>
              <a:avLst/>
              <a:gdLst/>
              <a:ahLst/>
              <a:cxnLst/>
              <a:rect l="l" t="t" r="r" b="b"/>
              <a:pathLst>
                <a:path w="137794" h="106045">
                  <a:moveTo>
                    <a:pt x="0" y="0"/>
                  </a:moveTo>
                  <a:lnTo>
                    <a:pt x="137591" y="0"/>
                  </a:lnTo>
                  <a:lnTo>
                    <a:pt x="137591" y="105752"/>
                  </a:lnTo>
                </a:path>
              </a:pathLst>
            </a:custGeom>
            <a:ln w="6045">
              <a:solidFill>
                <a:srgbClr val="545658"/>
              </a:solidFill>
            </a:ln>
          </p:spPr>
          <p:txBody>
            <a:bodyPr wrap="square" lIns="0" tIns="0" rIns="0" bIns="0" rtlCol="0"/>
            <a:lstStyle/>
            <a:p>
              <a:endParaRPr/>
            </a:p>
          </p:txBody>
        </p:sp>
        <p:sp>
          <p:nvSpPr>
            <p:cNvPr id="60" name="object 60"/>
            <p:cNvSpPr/>
            <p:nvPr/>
          </p:nvSpPr>
          <p:spPr>
            <a:xfrm>
              <a:off x="2500613" y="5230623"/>
              <a:ext cx="147955" cy="0"/>
            </a:xfrm>
            <a:custGeom>
              <a:avLst/>
              <a:gdLst/>
              <a:ahLst/>
              <a:cxnLst/>
              <a:rect l="l" t="t" r="r" b="b"/>
              <a:pathLst>
                <a:path w="147955">
                  <a:moveTo>
                    <a:pt x="0" y="0"/>
                  </a:moveTo>
                  <a:lnTo>
                    <a:pt x="147878" y="0"/>
                  </a:lnTo>
                </a:path>
              </a:pathLst>
            </a:custGeom>
            <a:ln w="6045">
              <a:solidFill>
                <a:srgbClr val="545658"/>
              </a:solidFill>
            </a:ln>
          </p:spPr>
          <p:txBody>
            <a:bodyPr wrap="square" lIns="0" tIns="0" rIns="0" bIns="0" rtlCol="0"/>
            <a:lstStyle/>
            <a:p>
              <a:endParaRPr/>
            </a:p>
          </p:txBody>
        </p:sp>
        <p:sp>
          <p:nvSpPr>
            <p:cNvPr id="61" name="object 61"/>
            <p:cNvSpPr/>
            <p:nvPr/>
          </p:nvSpPr>
          <p:spPr>
            <a:xfrm>
              <a:off x="3209133" y="5639201"/>
              <a:ext cx="101600" cy="0"/>
            </a:xfrm>
            <a:custGeom>
              <a:avLst/>
              <a:gdLst/>
              <a:ahLst/>
              <a:cxnLst/>
              <a:rect l="l" t="t" r="r" b="b"/>
              <a:pathLst>
                <a:path w="101600">
                  <a:moveTo>
                    <a:pt x="0" y="0"/>
                  </a:moveTo>
                  <a:lnTo>
                    <a:pt x="101434" y="0"/>
                  </a:lnTo>
                </a:path>
              </a:pathLst>
            </a:custGeom>
            <a:ln w="6045">
              <a:solidFill>
                <a:srgbClr val="545658"/>
              </a:solidFill>
            </a:ln>
          </p:spPr>
          <p:txBody>
            <a:bodyPr wrap="square" lIns="0" tIns="0" rIns="0" bIns="0" rtlCol="0"/>
            <a:lstStyle/>
            <a:p>
              <a:endParaRPr/>
            </a:p>
          </p:txBody>
        </p:sp>
        <p:sp>
          <p:nvSpPr>
            <p:cNvPr id="62" name="object 62"/>
            <p:cNvSpPr/>
            <p:nvPr/>
          </p:nvSpPr>
          <p:spPr>
            <a:xfrm>
              <a:off x="2534249" y="5578943"/>
              <a:ext cx="137795" cy="0"/>
            </a:xfrm>
            <a:custGeom>
              <a:avLst/>
              <a:gdLst/>
              <a:ahLst/>
              <a:cxnLst/>
              <a:rect l="l" t="t" r="r" b="b"/>
              <a:pathLst>
                <a:path w="137794">
                  <a:moveTo>
                    <a:pt x="0" y="0"/>
                  </a:moveTo>
                  <a:lnTo>
                    <a:pt x="137591" y="0"/>
                  </a:lnTo>
                </a:path>
              </a:pathLst>
            </a:custGeom>
            <a:ln w="6045">
              <a:solidFill>
                <a:srgbClr val="545658"/>
              </a:solidFill>
            </a:ln>
          </p:spPr>
          <p:txBody>
            <a:bodyPr wrap="square" lIns="0" tIns="0" rIns="0" bIns="0" rtlCol="0"/>
            <a:lstStyle/>
            <a:p>
              <a:endParaRPr/>
            </a:p>
          </p:txBody>
        </p:sp>
        <p:sp>
          <p:nvSpPr>
            <p:cNvPr id="63" name="object 63"/>
            <p:cNvSpPr/>
            <p:nvPr/>
          </p:nvSpPr>
          <p:spPr>
            <a:xfrm>
              <a:off x="1847308" y="5690423"/>
              <a:ext cx="1228725" cy="741045"/>
            </a:xfrm>
            <a:custGeom>
              <a:avLst/>
              <a:gdLst/>
              <a:ahLst/>
              <a:cxnLst/>
              <a:rect l="l" t="t" r="r" b="b"/>
              <a:pathLst>
                <a:path w="1228725" h="741045">
                  <a:moveTo>
                    <a:pt x="1228255" y="0"/>
                  </a:moveTo>
                  <a:lnTo>
                    <a:pt x="1228255" y="740651"/>
                  </a:lnTo>
                  <a:lnTo>
                    <a:pt x="0" y="740651"/>
                  </a:lnTo>
                  <a:lnTo>
                    <a:pt x="0" y="635711"/>
                  </a:lnTo>
                </a:path>
              </a:pathLst>
            </a:custGeom>
            <a:ln w="6045">
              <a:solidFill>
                <a:srgbClr val="545658"/>
              </a:solidFill>
            </a:ln>
          </p:spPr>
          <p:txBody>
            <a:bodyPr wrap="square" lIns="0" tIns="0" rIns="0" bIns="0" rtlCol="0"/>
            <a:lstStyle/>
            <a:p>
              <a:endParaRPr/>
            </a:p>
          </p:txBody>
        </p:sp>
        <p:sp>
          <p:nvSpPr>
            <p:cNvPr id="64" name="object 64"/>
            <p:cNvSpPr/>
            <p:nvPr/>
          </p:nvSpPr>
          <p:spPr>
            <a:xfrm>
              <a:off x="1967829" y="5187269"/>
              <a:ext cx="313690" cy="929005"/>
            </a:xfrm>
            <a:custGeom>
              <a:avLst/>
              <a:gdLst/>
              <a:ahLst/>
              <a:cxnLst/>
              <a:rect l="l" t="t" r="r" b="b"/>
              <a:pathLst>
                <a:path w="313689" h="929004">
                  <a:moveTo>
                    <a:pt x="0" y="0"/>
                  </a:moveTo>
                  <a:lnTo>
                    <a:pt x="0" y="928966"/>
                  </a:lnTo>
                  <a:lnTo>
                    <a:pt x="313334" y="928966"/>
                  </a:lnTo>
                </a:path>
              </a:pathLst>
            </a:custGeom>
            <a:ln w="6045">
              <a:solidFill>
                <a:srgbClr val="545658"/>
              </a:solidFill>
            </a:ln>
          </p:spPr>
          <p:txBody>
            <a:bodyPr wrap="square" lIns="0" tIns="0" rIns="0" bIns="0" rtlCol="0"/>
            <a:lstStyle/>
            <a:p>
              <a:endParaRPr/>
            </a:p>
          </p:txBody>
        </p:sp>
        <p:sp>
          <p:nvSpPr>
            <p:cNvPr id="65" name="object 65"/>
            <p:cNvSpPr/>
            <p:nvPr/>
          </p:nvSpPr>
          <p:spPr>
            <a:xfrm>
              <a:off x="1967832" y="4559082"/>
              <a:ext cx="144780" cy="375920"/>
            </a:xfrm>
            <a:custGeom>
              <a:avLst/>
              <a:gdLst/>
              <a:ahLst/>
              <a:cxnLst/>
              <a:rect l="l" t="t" r="r" b="b"/>
              <a:pathLst>
                <a:path w="144780" h="375920">
                  <a:moveTo>
                    <a:pt x="144614" y="0"/>
                  </a:moveTo>
                  <a:lnTo>
                    <a:pt x="0" y="0"/>
                  </a:lnTo>
                  <a:lnTo>
                    <a:pt x="0" y="375538"/>
                  </a:lnTo>
                </a:path>
              </a:pathLst>
            </a:custGeom>
            <a:ln w="6045">
              <a:solidFill>
                <a:srgbClr val="545658"/>
              </a:solidFill>
            </a:ln>
          </p:spPr>
          <p:txBody>
            <a:bodyPr wrap="square" lIns="0" tIns="0" rIns="0" bIns="0" rtlCol="0"/>
            <a:lstStyle/>
            <a:p>
              <a:endParaRPr/>
            </a:p>
          </p:txBody>
        </p:sp>
        <p:sp>
          <p:nvSpPr>
            <p:cNvPr id="66" name="object 66"/>
            <p:cNvSpPr/>
            <p:nvPr/>
          </p:nvSpPr>
          <p:spPr>
            <a:xfrm>
              <a:off x="2359497" y="5771766"/>
              <a:ext cx="248285" cy="170815"/>
            </a:xfrm>
            <a:custGeom>
              <a:avLst/>
              <a:gdLst/>
              <a:ahLst/>
              <a:cxnLst/>
              <a:rect l="l" t="t" r="r" b="b"/>
              <a:pathLst>
                <a:path w="248285" h="170814">
                  <a:moveTo>
                    <a:pt x="248221" y="170560"/>
                  </a:moveTo>
                  <a:lnTo>
                    <a:pt x="0" y="170560"/>
                  </a:lnTo>
                  <a:lnTo>
                    <a:pt x="0" y="0"/>
                  </a:lnTo>
                </a:path>
              </a:pathLst>
            </a:custGeom>
            <a:ln w="6045">
              <a:solidFill>
                <a:srgbClr val="545658"/>
              </a:solidFill>
            </a:ln>
          </p:spPr>
          <p:txBody>
            <a:bodyPr wrap="square" lIns="0" tIns="0" rIns="0" bIns="0" rtlCol="0"/>
            <a:lstStyle/>
            <a:p>
              <a:endParaRPr/>
            </a:p>
          </p:txBody>
        </p:sp>
        <p:sp>
          <p:nvSpPr>
            <p:cNvPr id="67" name="object 67"/>
            <p:cNvSpPr/>
            <p:nvPr/>
          </p:nvSpPr>
          <p:spPr>
            <a:xfrm>
              <a:off x="1655895" y="5869338"/>
              <a:ext cx="84455" cy="205740"/>
            </a:xfrm>
            <a:custGeom>
              <a:avLst/>
              <a:gdLst/>
              <a:ahLst/>
              <a:cxnLst/>
              <a:rect l="l" t="t" r="r" b="b"/>
              <a:pathLst>
                <a:path w="84455" h="205739">
                  <a:moveTo>
                    <a:pt x="84277" y="205587"/>
                  </a:moveTo>
                  <a:lnTo>
                    <a:pt x="84277" y="0"/>
                  </a:lnTo>
                  <a:lnTo>
                    <a:pt x="0" y="0"/>
                  </a:lnTo>
                </a:path>
              </a:pathLst>
            </a:custGeom>
            <a:ln w="6045">
              <a:solidFill>
                <a:srgbClr val="545658"/>
              </a:solidFill>
            </a:ln>
          </p:spPr>
          <p:txBody>
            <a:bodyPr wrap="square" lIns="0" tIns="0" rIns="0" bIns="0" rtlCol="0"/>
            <a:lstStyle/>
            <a:p>
              <a:endParaRPr/>
            </a:p>
          </p:txBody>
        </p:sp>
        <p:sp>
          <p:nvSpPr>
            <p:cNvPr id="68" name="object 68"/>
            <p:cNvSpPr/>
            <p:nvPr/>
          </p:nvSpPr>
          <p:spPr>
            <a:xfrm>
              <a:off x="886735" y="5645226"/>
              <a:ext cx="105410" cy="0"/>
            </a:xfrm>
            <a:custGeom>
              <a:avLst/>
              <a:gdLst/>
              <a:ahLst/>
              <a:cxnLst/>
              <a:rect l="l" t="t" r="r" b="b"/>
              <a:pathLst>
                <a:path w="105409">
                  <a:moveTo>
                    <a:pt x="0" y="0"/>
                  </a:moveTo>
                  <a:lnTo>
                    <a:pt x="104927" y="0"/>
                  </a:lnTo>
                </a:path>
              </a:pathLst>
            </a:custGeom>
            <a:ln w="6045">
              <a:solidFill>
                <a:srgbClr val="545658"/>
              </a:solidFill>
            </a:ln>
          </p:spPr>
          <p:txBody>
            <a:bodyPr wrap="square" lIns="0" tIns="0" rIns="0" bIns="0" rtlCol="0"/>
            <a:lstStyle/>
            <a:p>
              <a:endParaRPr/>
            </a:p>
          </p:txBody>
        </p:sp>
        <p:sp>
          <p:nvSpPr>
            <p:cNvPr id="69" name="object 69"/>
            <p:cNvSpPr/>
            <p:nvPr/>
          </p:nvSpPr>
          <p:spPr>
            <a:xfrm>
              <a:off x="979967" y="4614823"/>
              <a:ext cx="222885" cy="0"/>
            </a:xfrm>
            <a:custGeom>
              <a:avLst/>
              <a:gdLst/>
              <a:ahLst/>
              <a:cxnLst/>
              <a:rect l="l" t="t" r="r" b="b"/>
              <a:pathLst>
                <a:path w="222884">
                  <a:moveTo>
                    <a:pt x="0" y="0"/>
                  </a:moveTo>
                  <a:lnTo>
                    <a:pt x="222592" y="0"/>
                  </a:lnTo>
                </a:path>
              </a:pathLst>
            </a:custGeom>
            <a:ln w="6045">
              <a:solidFill>
                <a:srgbClr val="545658"/>
              </a:solidFill>
            </a:ln>
          </p:spPr>
          <p:txBody>
            <a:bodyPr wrap="square" lIns="0" tIns="0" rIns="0" bIns="0" rtlCol="0"/>
            <a:lstStyle/>
            <a:p>
              <a:endParaRPr/>
            </a:p>
          </p:txBody>
        </p:sp>
        <p:sp>
          <p:nvSpPr>
            <p:cNvPr id="70" name="object 70"/>
            <p:cNvSpPr/>
            <p:nvPr/>
          </p:nvSpPr>
          <p:spPr>
            <a:xfrm>
              <a:off x="914843" y="5163165"/>
              <a:ext cx="340995" cy="180975"/>
            </a:xfrm>
            <a:custGeom>
              <a:avLst/>
              <a:gdLst/>
              <a:ahLst/>
              <a:cxnLst/>
              <a:rect l="l" t="t" r="r" b="b"/>
              <a:pathLst>
                <a:path w="340994" h="180975">
                  <a:moveTo>
                    <a:pt x="340944" y="0"/>
                  </a:moveTo>
                  <a:lnTo>
                    <a:pt x="0" y="0"/>
                  </a:lnTo>
                  <a:lnTo>
                    <a:pt x="0" y="180771"/>
                  </a:lnTo>
                  <a:lnTo>
                    <a:pt x="215404" y="180771"/>
                  </a:lnTo>
                </a:path>
              </a:pathLst>
            </a:custGeom>
            <a:ln w="6045">
              <a:solidFill>
                <a:srgbClr val="545658"/>
              </a:solidFill>
            </a:ln>
          </p:spPr>
          <p:txBody>
            <a:bodyPr wrap="square" lIns="0" tIns="0" rIns="0" bIns="0" rtlCol="0"/>
            <a:lstStyle/>
            <a:p>
              <a:endParaRPr/>
            </a:p>
          </p:txBody>
        </p:sp>
        <p:sp>
          <p:nvSpPr>
            <p:cNvPr id="71" name="object 71"/>
            <p:cNvSpPr/>
            <p:nvPr/>
          </p:nvSpPr>
          <p:spPr>
            <a:xfrm>
              <a:off x="802860" y="5253553"/>
              <a:ext cx="112395" cy="0"/>
            </a:xfrm>
            <a:custGeom>
              <a:avLst/>
              <a:gdLst/>
              <a:ahLst/>
              <a:cxnLst/>
              <a:rect l="l" t="t" r="r" b="b"/>
              <a:pathLst>
                <a:path w="112394">
                  <a:moveTo>
                    <a:pt x="111975" y="0"/>
                  </a:moveTo>
                  <a:lnTo>
                    <a:pt x="0" y="0"/>
                  </a:lnTo>
                </a:path>
              </a:pathLst>
            </a:custGeom>
            <a:ln w="6045">
              <a:solidFill>
                <a:srgbClr val="545658"/>
              </a:solidFill>
            </a:ln>
          </p:spPr>
          <p:txBody>
            <a:bodyPr wrap="square" lIns="0" tIns="0" rIns="0" bIns="0" rtlCol="0"/>
            <a:lstStyle/>
            <a:p>
              <a:endParaRPr/>
            </a:p>
          </p:txBody>
        </p:sp>
        <p:sp>
          <p:nvSpPr>
            <p:cNvPr id="72" name="object 72"/>
            <p:cNvSpPr/>
            <p:nvPr/>
          </p:nvSpPr>
          <p:spPr>
            <a:xfrm>
              <a:off x="1675627" y="4795594"/>
              <a:ext cx="82550" cy="139065"/>
            </a:xfrm>
            <a:custGeom>
              <a:avLst/>
              <a:gdLst/>
              <a:ahLst/>
              <a:cxnLst/>
              <a:rect l="l" t="t" r="r" b="b"/>
              <a:pathLst>
                <a:path w="82550" h="139064">
                  <a:moveTo>
                    <a:pt x="81953" y="0"/>
                  </a:moveTo>
                  <a:lnTo>
                    <a:pt x="81953" y="138595"/>
                  </a:lnTo>
                  <a:lnTo>
                    <a:pt x="0" y="138595"/>
                  </a:lnTo>
                </a:path>
              </a:pathLst>
            </a:custGeom>
            <a:ln w="6045">
              <a:solidFill>
                <a:srgbClr val="545658"/>
              </a:solidFill>
            </a:ln>
          </p:spPr>
          <p:txBody>
            <a:bodyPr wrap="square" lIns="0" tIns="0" rIns="0" bIns="0" rtlCol="0"/>
            <a:lstStyle/>
            <a:p>
              <a:endParaRPr/>
            </a:p>
          </p:txBody>
        </p:sp>
      </p:grpSp>
      <p:sp>
        <p:nvSpPr>
          <p:cNvPr id="73" name="object 73"/>
          <p:cNvSpPr txBox="1"/>
          <p:nvPr/>
        </p:nvSpPr>
        <p:spPr>
          <a:xfrm>
            <a:off x="329294" y="916368"/>
            <a:ext cx="1625600" cy="238760"/>
          </a:xfrm>
          <a:prstGeom prst="rect">
            <a:avLst/>
          </a:prstGeom>
        </p:spPr>
        <p:txBody>
          <a:bodyPr vert="horz" wrap="square" lIns="0" tIns="12700" rIns="0" bIns="0" rtlCol="0">
            <a:spAutoFit/>
          </a:bodyPr>
          <a:lstStyle/>
          <a:p>
            <a:pPr marL="194310" indent="-181610">
              <a:lnSpc>
                <a:spcPct val="100000"/>
              </a:lnSpc>
              <a:spcBef>
                <a:spcPts val="100"/>
              </a:spcBef>
              <a:buSzPct val="78571"/>
              <a:buChar char="◆"/>
              <a:tabLst>
                <a:tab pos="194310" algn="l"/>
              </a:tabLst>
            </a:pPr>
            <a:r>
              <a:rPr sz="1400" b="1" spc="-30" dirty="0">
                <a:solidFill>
                  <a:srgbClr val="231F20"/>
                </a:solidFill>
                <a:latin typeface="Microsoft JhengHei"/>
                <a:cs typeface="Microsoft JhengHei"/>
              </a:rPr>
              <a:t>病院での治療記録</a:t>
            </a:r>
            <a:endParaRPr sz="1400">
              <a:latin typeface="Microsoft JhengHei"/>
              <a:cs typeface="Microsoft JhengHei"/>
            </a:endParaRPr>
          </a:p>
        </p:txBody>
      </p:sp>
      <p:sp>
        <p:nvSpPr>
          <p:cNvPr id="74" name="object 74"/>
          <p:cNvSpPr txBox="1"/>
          <p:nvPr/>
        </p:nvSpPr>
        <p:spPr>
          <a:xfrm>
            <a:off x="6444976" y="5887495"/>
            <a:ext cx="220979" cy="245745"/>
          </a:xfrm>
          <a:prstGeom prst="rect">
            <a:avLst/>
          </a:prstGeom>
        </p:spPr>
        <p:txBody>
          <a:bodyPr vert="horz" wrap="square" lIns="0" tIns="13335" rIns="0" bIns="0" rtlCol="0">
            <a:spAutoFit/>
          </a:bodyPr>
          <a:lstStyle/>
          <a:p>
            <a:pPr>
              <a:lnSpc>
                <a:spcPts val="894"/>
              </a:lnSpc>
              <a:spcBef>
                <a:spcPts val="105"/>
              </a:spcBef>
            </a:pPr>
            <a:r>
              <a:rPr sz="750" spc="-25" dirty="0">
                <a:solidFill>
                  <a:srgbClr val="231F20"/>
                </a:solidFill>
                <a:latin typeface="Arial"/>
                <a:cs typeface="Arial"/>
              </a:rPr>
              <a:t>OAC</a:t>
            </a:r>
            <a:endParaRPr sz="750">
              <a:latin typeface="Arial"/>
              <a:cs typeface="Arial"/>
            </a:endParaRPr>
          </a:p>
          <a:p>
            <a:pPr marL="14604">
              <a:lnSpc>
                <a:spcPts val="835"/>
              </a:lnSpc>
            </a:pPr>
            <a:r>
              <a:rPr sz="700" spc="-25" dirty="0">
                <a:solidFill>
                  <a:srgbClr val="231F20"/>
                </a:solidFill>
                <a:latin typeface="BIZ UDPゴシック"/>
                <a:cs typeface="BIZ UDPゴシック"/>
              </a:rPr>
              <a:t>単独</a:t>
            </a:r>
            <a:endParaRPr sz="700">
              <a:latin typeface="BIZ UDPゴシック"/>
              <a:cs typeface="BIZ UDPゴシック"/>
            </a:endParaRPr>
          </a:p>
        </p:txBody>
      </p:sp>
      <p:sp>
        <p:nvSpPr>
          <p:cNvPr id="75" name="object 75"/>
          <p:cNvSpPr txBox="1"/>
          <p:nvPr/>
        </p:nvSpPr>
        <p:spPr>
          <a:xfrm>
            <a:off x="7789789" y="5948191"/>
            <a:ext cx="263525" cy="140970"/>
          </a:xfrm>
          <a:prstGeom prst="rect">
            <a:avLst/>
          </a:prstGeom>
        </p:spPr>
        <p:txBody>
          <a:bodyPr vert="horz" wrap="square" lIns="0" tIns="13335" rIns="0" bIns="0" rtlCol="0">
            <a:spAutoFit/>
          </a:bodyPr>
          <a:lstStyle/>
          <a:p>
            <a:pPr>
              <a:lnSpc>
                <a:spcPct val="100000"/>
              </a:lnSpc>
              <a:spcBef>
                <a:spcPts val="105"/>
              </a:spcBef>
            </a:pPr>
            <a:r>
              <a:rPr sz="750" spc="-20" dirty="0">
                <a:solidFill>
                  <a:srgbClr val="231F20"/>
                </a:solidFill>
                <a:latin typeface="Arial"/>
                <a:cs typeface="Arial"/>
              </a:rPr>
              <a:t>SAPT</a:t>
            </a:r>
            <a:endParaRPr sz="750">
              <a:latin typeface="Arial"/>
              <a:cs typeface="Arial"/>
            </a:endParaRPr>
          </a:p>
        </p:txBody>
      </p:sp>
      <p:sp>
        <p:nvSpPr>
          <p:cNvPr id="76" name="object 76"/>
          <p:cNvSpPr txBox="1"/>
          <p:nvPr/>
        </p:nvSpPr>
        <p:spPr>
          <a:xfrm>
            <a:off x="8328609" y="4761195"/>
            <a:ext cx="382270" cy="248920"/>
          </a:xfrm>
          <a:prstGeom prst="rect">
            <a:avLst/>
          </a:prstGeom>
        </p:spPr>
        <p:txBody>
          <a:bodyPr vert="horz" wrap="square" lIns="0" tIns="13335" rIns="0" bIns="0" rtlCol="0">
            <a:spAutoFit/>
          </a:bodyPr>
          <a:lstStyle/>
          <a:p>
            <a:pPr marL="57150">
              <a:lnSpc>
                <a:spcPts val="875"/>
              </a:lnSpc>
              <a:spcBef>
                <a:spcPts val="105"/>
              </a:spcBef>
            </a:pPr>
            <a:r>
              <a:rPr sz="750" spc="-20" dirty="0">
                <a:solidFill>
                  <a:srgbClr val="231F20"/>
                </a:solidFill>
                <a:latin typeface="Arial"/>
                <a:cs typeface="Arial"/>
              </a:rPr>
              <a:t>DAPT</a:t>
            </a:r>
            <a:endParaRPr sz="750">
              <a:latin typeface="Arial"/>
              <a:cs typeface="Arial"/>
            </a:endParaRPr>
          </a:p>
          <a:p>
            <a:pPr>
              <a:lnSpc>
                <a:spcPts val="875"/>
              </a:lnSpc>
            </a:pPr>
            <a:r>
              <a:rPr sz="750" spc="-10" dirty="0">
                <a:solidFill>
                  <a:srgbClr val="231F20"/>
                </a:solidFill>
                <a:latin typeface="Arial"/>
                <a:cs typeface="Arial"/>
              </a:rPr>
              <a:t>1</a:t>
            </a:r>
            <a:r>
              <a:rPr sz="700" spc="-10" dirty="0">
                <a:solidFill>
                  <a:srgbClr val="231F20"/>
                </a:solidFill>
                <a:latin typeface="BIZ UDPゴシック"/>
                <a:cs typeface="BIZ UDPゴシック"/>
              </a:rPr>
              <a:t>～</a:t>
            </a:r>
            <a:r>
              <a:rPr sz="750" spc="-10" dirty="0">
                <a:solidFill>
                  <a:srgbClr val="231F20"/>
                </a:solidFill>
                <a:latin typeface="Arial"/>
                <a:cs typeface="Arial"/>
              </a:rPr>
              <a:t>3</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77" name="object 77"/>
          <p:cNvSpPr txBox="1"/>
          <p:nvPr/>
        </p:nvSpPr>
        <p:spPr>
          <a:xfrm>
            <a:off x="6968844" y="4761207"/>
            <a:ext cx="382270" cy="248920"/>
          </a:xfrm>
          <a:prstGeom prst="rect">
            <a:avLst/>
          </a:prstGeom>
        </p:spPr>
        <p:txBody>
          <a:bodyPr vert="horz" wrap="square" lIns="0" tIns="13335" rIns="0" bIns="0" rtlCol="0">
            <a:spAutoFit/>
          </a:bodyPr>
          <a:lstStyle/>
          <a:p>
            <a:pPr marL="57150">
              <a:lnSpc>
                <a:spcPts val="875"/>
              </a:lnSpc>
              <a:spcBef>
                <a:spcPts val="105"/>
              </a:spcBef>
            </a:pPr>
            <a:r>
              <a:rPr sz="750" spc="-20" dirty="0">
                <a:solidFill>
                  <a:srgbClr val="231F20"/>
                </a:solidFill>
                <a:latin typeface="Arial"/>
                <a:cs typeface="Arial"/>
              </a:rPr>
              <a:t>DAPT</a:t>
            </a:r>
            <a:endParaRPr sz="750">
              <a:latin typeface="Arial"/>
              <a:cs typeface="Arial"/>
            </a:endParaRPr>
          </a:p>
          <a:p>
            <a:pPr>
              <a:lnSpc>
                <a:spcPts val="875"/>
              </a:lnSpc>
            </a:pPr>
            <a:r>
              <a:rPr sz="750" spc="-10" dirty="0">
                <a:solidFill>
                  <a:srgbClr val="231F20"/>
                </a:solidFill>
                <a:latin typeface="Arial"/>
                <a:cs typeface="Arial"/>
              </a:rPr>
              <a:t>1</a:t>
            </a:r>
            <a:r>
              <a:rPr sz="700" spc="-10" dirty="0">
                <a:solidFill>
                  <a:srgbClr val="231F20"/>
                </a:solidFill>
                <a:latin typeface="BIZ UDPゴシック"/>
                <a:cs typeface="BIZ UDPゴシック"/>
              </a:rPr>
              <a:t>～</a:t>
            </a:r>
            <a:r>
              <a:rPr sz="750" spc="-10" dirty="0">
                <a:solidFill>
                  <a:srgbClr val="231F20"/>
                </a:solidFill>
                <a:latin typeface="Arial"/>
                <a:cs typeface="Arial"/>
              </a:rPr>
              <a:t>3</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78" name="object 78"/>
          <p:cNvSpPr txBox="1"/>
          <p:nvPr/>
        </p:nvSpPr>
        <p:spPr>
          <a:xfrm>
            <a:off x="7028798" y="5164866"/>
            <a:ext cx="1623695" cy="513715"/>
          </a:xfrm>
          <a:prstGeom prst="rect">
            <a:avLst/>
          </a:prstGeom>
        </p:spPr>
        <p:txBody>
          <a:bodyPr vert="horz" wrap="square" lIns="0" tIns="13335" rIns="0" bIns="0" rtlCol="0">
            <a:spAutoFit/>
          </a:bodyPr>
          <a:lstStyle/>
          <a:p>
            <a:pPr marL="149225" algn="ctr">
              <a:lnSpc>
                <a:spcPts val="875"/>
              </a:lnSpc>
              <a:spcBef>
                <a:spcPts val="105"/>
              </a:spcBef>
            </a:pPr>
            <a:r>
              <a:rPr sz="750" spc="-20" dirty="0">
                <a:solidFill>
                  <a:srgbClr val="231F20"/>
                </a:solidFill>
                <a:latin typeface="Arial"/>
                <a:cs typeface="Arial"/>
              </a:rPr>
              <a:t>DAPT</a:t>
            </a:r>
            <a:endParaRPr sz="750">
              <a:latin typeface="Arial"/>
              <a:cs typeface="Arial"/>
            </a:endParaRPr>
          </a:p>
          <a:p>
            <a:pPr marL="147955" algn="ctr">
              <a:lnSpc>
                <a:spcPts val="875"/>
              </a:lnSpc>
            </a:pPr>
            <a:r>
              <a:rPr sz="750" spc="-10" dirty="0">
                <a:solidFill>
                  <a:srgbClr val="231F20"/>
                </a:solidFill>
                <a:latin typeface="Arial"/>
                <a:cs typeface="Arial"/>
              </a:rPr>
              <a:t>3</a:t>
            </a:r>
            <a:r>
              <a:rPr sz="700" spc="-10" dirty="0">
                <a:solidFill>
                  <a:srgbClr val="231F20"/>
                </a:solidFill>
                <a:latin typeface="BIZ UDPゴシック"/>
                <a:cs typeface="BIZ UDPゴシック"/>
              </a:rPr>
              <a:t>～</a:t>
            </a:r>
            <a:r>
              <a:rPr sz="750" spc="-10" dirty="0">
                <a:solidFill>
                  <a:srgbClr val="231F20"/>
                </a:solidFill>
                <a:latin typeface="Arial"/>
                <a:cs typeface="Arial"/>
              </a:rPr>
              <a:t>12</a:t>
            </a:r>
            <a:r>
              <a:rPr sz="700" spc="-35" dirty="0">
                <a:solidFill>
                  <a:srgbClr val="231F20"/>
                </a:solidFill>
                <a:latin typeface="BIZ UDPゴシック"/>
                <a:cs typeface="BIZ UDPゴシック"/>
              </a:rPr>
              <a:t>か月</a:t>
            </a:r>
            <a:endParaRPr sz="700">
              <a:latin typeface="BIZ UDPゴシック"/>
              <a:cs typeface="BIZ UDPゴシック"/>
            </a:endParaRPr>
          </a:p>
          <a:p>
            <a:pPr>
              <a:lnSpc>
                <a:spcPct val="100000"/>
              </a:lnSpc>
              <a:spcBef>
                <a:spcPts val="275"/>
              </a:spcBef>
            </a:pPr>
            <a:endParaRPr sz="700">
              <a:latin typeface="BIZ UDPゴシック"/>
              <a:cs typeface="BIZ UDPゴシック"/>
            </a:endParaRPr>
          </a:p>
          <a:p>
            <a:pPr>
              <a:lnSpc>
                <a:spcPct val="100000"/>
              </a:lnSpc>
              <a:tabLst>
                <a:tab pos="1359535" algn="l"/>
              </a:tabLst>
            </a:pPr>
            <a:r>
              <a:rPr sz="750" spc="-20" dirty="0">
                <a:solidFill>
                  <a:srgbClr val="231F20"/>
                </a:solidFill>
                <a:latin typeface="Arial"/>
                <a:cs typeface="Arial"/>
              </a:rPr>
              <a:t>SAPT</a:t>
            </a:r>
            <a:r>
              <a:rPr sz="750" dirty="0">
                <a:solidFill>
                  <a:srgbClr val="231F20"/>
                </a:solidFill>
                <a:latin typeface="Arial"/>
                <a:cs typeface="Arial"/>
              </a:rPr>
              <a:t>	</a:t>
            </a:r>
            <a:r>
              <a:rPr sz="1125" spc="-30" baseline="3703" dirty="0">
                <a:solidFill>
                  <a:srgbClr val="231F20"/>
                </a:solidFill>
                <a:latin typeface="Arial"/>
                <a:cs typeface="Arial"/>
              </a:rPr>
              <a:t>SAPT</a:t>
            </a:r>
            <a:endParaRPr sz="1125" baseline="3703">
              <a:latin typeface="Arial"/>
              <a:cs typeface="Arial"/>
            </a:endParaRPr>
          </a:p>
        </p:txBody>
      </p:sp>
      <p:sp>
        <p:nvSpPr>
          <p:cNvPr id="79" name="object 79"/>
          <p:cNvSpPr txBox="1"/>
          <p:nvPr/>
        </p:nvSpPr>
        <p:spPr>
          <a:xfrm>
            <a:off x="5694060" y="4752147"/>
            <a:ext cx="600075" cy="360680"/>
          </a:xfrm>
          <a:prstGeom prst="rect">
            <a:avLst/>
          </a:prstGeom>
        </p:spPr>
        <p:txBody>
          <a:bodyPr vert="horz" wrap="square" lIns="0" tIns="12700" rIns="0" bIns="0" rtlCol="0">
            <a:spAutoFit/>
          </a:bodyPr>
          <a:lstStyle/>
          <a:p>
            <a:pPr marR="5080" algn="ctr">
              <a:lnSpc>
                <a:spcPts val="800"/>
              </a:lnSpc>
              <a:spcBef>
                <a:spcPts val="100"/>
              </a:spcBef>
            </a:pPr>
            <a:r>
              <a:rPr sz="700" spc="-20" dirty="0">
                <a:solidFill>
                  <a:srgbClr val="231F20"/>
                </a:solidFill>
                <a:latin typeface="BIZ UDPゴシック"/>
                <a:cs typeface="BIZ UDPゴシック"/>
              </a:rPr>
              <a:t>入院中</a:t>
            </a:r>
            <a:endParaRPr sz="700">
              <a:latin typeface="BIZ UDPゴシック"/>
              <a:cs typeface="BIZ UDPゴシック"/>
            </a:endParaRPr>
          </a:p>
          <a:p>
            <a:pPr marR="5080" algn="ctr">
              <a:lnSpc>
                <a:spcPts val="860"/>
              </a:lnSpc>
            </a:pPr>
            <a:r>
              <a:rPr sz="700" spc="170" dirty="0">
                <a:solidFill>
                  <a:srgbClr val="231F20"/>
                </a:solidFill>
                <a:latin typeface="BIZ UDPゴシック"/>
                <a:cs typeface="BIZ UDPゴシック"/>
              </a:rPr>
              <a:t>（</a:t>
            </a:r>
            <a:r>
              <a:rPr sz="750" spc="170" dirty="0">
                <a:solidFill>
                  <a:srgbClr val="231F20"/>
                </a:solidFill>
                <a:latin typeface="Arial"/>
                <a:cs typeface="Arial"/>
              </a:rPr>
              <a:t>2</a:t>
            </a:r>
            <a:r>
              <a:rPr sz="700" spc="75" dirty="0">
                <a:solidFill>
                  <a:srgbClr val="231F20"/>
                </a:solidFill>
                <a:latin typeface="BIZ UDPゴシック"/>
                <a:cs typeface="BIZ UDPゴシック"/>
              </a:rPr>
              <a:t>週間以内</a:t>
            </a:r>
            <a:r>
              <a:rPr sz="700" spc="-50" dirty="0">
                <a:solidFill>
                  <a:srgbClr val="231F20"/>
                </a:solidFill>
                <a:latin typeface="BIZ UDPゴシック"/>
                <a:cs typeface="BIZ UDPゴシック"/>
              </a:rPr>
              <a:t>）</a:t>
            </a:r>
            <a:endParaRPr sz="700">
              <a:latin typeface="BIZ UDPゴシック"/>
              <a:cs typeface="BIZ UDPゴシック"/>
            </a:endParaRPr>
          </a:p>
          <a:p>
            <a:pPr marL="222885" algn="ctr">
              <a:lnSpc>
                <a:spcPct val="100000"/>
              </a:lnSpc>
              <a:spcBef>
                <a:spcPts val="75"/>
              </a:spcBef>
            </a:pPr>
            <a:r>
              <a:rPr sz="750" spc="-20" dirty="0">
                <a:solidFill>
                  <a:srgbClr val="231F20"/>
                </a:solidFill>
                <a:latin typeface="Arial"/>
                <a:cs typeface="Arial"/>
              </a:rPr>
              <a:t>3</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80" name="object 80"/>
          <p:cNvSpPr txBox="1"/>
          <p:nvPr/>
        </p:nvSpPr>
        <p:spPr>
          <a:xfrm>
            <a:off x="5966447" y="5120121"/>
            <a:ext cx="760730" cy="471805"/>
          </a:xfrm>
          <a:prstGeom prst="rect">
            <a:avLst/>
          </a:prstGeom>
        </p:spPr>
        <p:txBody>
          <a:bodyPr vert="horz" wrap="square" lIns="0" tIns="20320" rIns="0" bIns="0" rtlCol="0">
            <a:spAutoFit/>
          </a:bodyPr>
          <a:lstStyle/>
          <a:p>
            <a:pPr marL="478155">
              <a:lnSpc>
                <a:spcPct val="100000"/>
              </a:lnSpc>
              <a:spcBef>
                <a:spcPts val="160"/>
              </a:spcBef>
            </a:pPr>
            <a:r>
              <a:rPr sz="750" spc="-25" dirty="0">
                <a:solidFill>
                  <a:srgbClr val="231F20"/>
                </a:solidFill>
                <a:latin typeface="Arial"/>
                <a:cs typeface="Arial"/>
              </a:rPr>
              <a:t>OAC</a:t>
            </a:r>
            <a:endParaRPr sz="750">
              <a:latin typeface="Arial"/>
              <a:cs typeface="Arial"/>
            </a:endParaRPr>
          </a:p>
          <a:p>
            <a:pPr marL="25400">
              <a:lnSpc>
                <a:spcPts val="819"/>
              </a:lnSpc>
              <a:spcBef>
                <a:spcPts val="60"/>
              </a:spcBef>
              <a:tabLst>
                <a:tab pos="537845" algn="l"/>
              </a:tabLst>
            </a:pPr>
            <a:r>
              <a:rPr sz="750" spc="-20" dirty="0">
                <a:solidFill>
                  <a:srgbClr val="231F20"/>
                </a:solidFill>
                <a:latin typeface="Arial"/>
                <a:cs typeface="Arial"/>
              </a:rPr>
              <a:t>6</a:t>
            </a:r>
            <a:r>
              <a:rPr sz="700" spc="-15" dirty="0">
                <a:solidFill>
                  <a:srgbClr val="231F20"/>
                </a:solidFill>
                <a:latin typeface="BIZ UDPゴシック"/>
                <a:cs typeface="BIZ UDPゴシック"/>
              </a:rPr>
              <a:t>か</a:t>
            </a:r>
            <a:r>
              <a:rPr sz="700" spc="-50" dirty="0">
                <a:solidFill>
                  <a:srgbClr val="231F20"/>
                </a:solidFill>
                <a:latin typeface="BIZ UDPゴシック"/>
                <a:cs typeface="BIZ UDPゴシック"/>
              </a:rPr>
              <a:t>月</a:t>
            </a:r>
            <a:r>
              <a:rPr sz="700" dirty="0">
                <a:solidFill>
                  <a:srgbClr val="231F20"/>
                </a:solidFill>
                <a:latin typeface="BIZ UDPゴシック"/>
                <a:cs typeface="BIZ UDPゴシック"/>
              </a:rPr>
              <a:t>	</a:t>
            </a:r>
            <a:r>
              <a:rPr sz="1050" spc="-75" baseline="7936" dirty="0">
                <a:solidFill>
                  <a:srgbClr val="231F20"/>
                </a:solidFill>
                <a:latin typeface="BIZ UDPゴシック"/>
                <a:cs typeface="BIZ UDPゴシック"/>
              </a:rPr>
              <a:t>＋</a:t>
            </a:r>
            <a:endParaRPr sz="1050" baseline="7936">
              <a:latin typeface="BIZ UDPゴシック"/>
              <a:cs typeface="BIZ UDPゴシック"/>
            </a:endParaRPr>
          </a:p>
          <a:p>
            <a:pPr marL="515620">
              <a:lnSpc>
                <a:spcPts val="795"/>
              </a:lnSpc>
            </a:pPr>
            <a:r>
              <a:rPr sz="750" spc="-25" dirty="0">
                <a:solidFill>
                  <a:srgbClr val="231F20"/>
                </a:solidFill>
                <a:latin typeface="Arial"/>
                <a:cs typeface="Arial"/>
              </a:rPr>
              <a:t>C/P</a:t>
            </a:r>
            <a:endParaRPr sz="750">
              <a:latin typeface="Arial"/>
              <a:cs typeface="Arial"/>
            </a:endParaRPr>
          </a:p>
          <a:p>
            <a:pPr marL="441325">
              <a:lnSpc>
                <a:spcPts val="875"/>
              </a:lnSpc>
            </a:pPr>
            <a:r>
              <a:rPr sz="750" spc="-10" dirty="0">
                <a:solidFill>
                  <a:srgbClr val="231F20"/>
                </a:solidFill>
                <a:latin typeface="Arial"/>
                <a:cs typeface="Arial"/>
              </a:rPr>
              <a:t>12</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81" name="object 81"/>
          <p:cNvSpPr txBox="1"/>
          <p:nvPr/>
        </p:nvSpPr>
        <p:spPr>
          <a:xfrm>
            <a:off x="5938428" y="5792040"/>
            <a:ext cx="293370" cy="140970"/>
          </a:xfrm>
          <a:prstGeom prst="rect">
            <a:avLst/>
          </a:prstGeom>
        </p:spPr>
        <p:txBody>
          <a:bodyPr vert="horz" wrap="square" lIns="0" tIns="13335" rIns="0" bIns="0" rtlCol="0">
            <a:spAutoFit/>
          </a:bodyPr>
          <a:lstStyle/>
          <a:p>
            <a:pPr>
              <a:lnSpc>
                <a:spcPct val="100000"/>
              </a:lnSpc>
              <a:spcBef>
                <a:spcPts val="105"/>
              </a:spcBef>
            </a:pPr>
            <a:r>
              <a:rPr sz="750" spc="-10" dirty="0">
                <a:solidFill>
                  <a:srgbClr val="231F20"/>
                </a:solidFill>
                <a:latin typeface="Arial"/>
                <a:cs typeface="Arial"/>
              </a:rPr>
              <a:t>12</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82" name="object 82"/>
          <p:cNvSpPr txBox="1"/>
          <p:nvPr/>
        </p:nvSpPr>
        <p:spPr>
          <a:xfrm>
            <a:off x="6426857" y="4715399"/>
            <a:ext cx="257810" cy="140970"/>
          </a:xfrm>
          <a:prstGeom prst="rect">
            <a:avLst/>
          </a:prstGeom>
        </p:spPr>
        <p:txBody>
          <a:bodyPr vert="horz" wrap="square" lIns="0" tIns="13335" rIns="0" bIns="0" rtlCol="0">
            <a:spAutoFit/>
          </a:bodyPr>
          <a:lstStyle/>
          <a:p>
            <a:pPr marL="25400">
              <a:lnSpc>
                <a:spcPct val="100000"/>
              </a:lnSpc>
              <a:spcBef>
                <a:spcPts val="105"/>
              </a:spcBef>
            </a:pPr>
            <a:r>
              <a:rPr sz="750" dirty="0">
                <a:solidFill>
                  <a:srgbClr val="FFFFFF"/>
                </a:solidFill>
                <a:latin typeface="Arial"/>
                <a:cs typeface="Arial"/>
              </a:rPr>
              <a:t>3</a:t>
            </a:r>
            <a:r>
              <a:rPr sz="700" dirty="0">
                <a:solidFill>
                  <a:srgbClr val="FFFFFF"/>
                </a:solidFill>
                <a:latin typeface="BIZ UDPゴシック"/>
                <a:cs typeface="BIZ UDPゴシック"/>
              </a:rPr>
              <a:t>剤</a:t>
            </a:r>
            <a:r>
              <a:rPr sz="600" spc="-75" baseline="34722" dirty="0">
                <a:solidFill>
                  <a:srgbClr val="FFFFFF"/>
                </a:solidFill>
                <a:latin typeface="BIZ UDPゴシック"/>
                <a:cs typeface="BIZ UDPゴシック"/>
              </a:rPr>
              <a:t>※</a:t>
            </a:r>
            <a:endParaRPr sz="600" baseline="34722">
              <a:latin typeface="BIZ UDPゴシック"/>
              <a:cs typeface="BIZ UDPゴシック"/>
            </a:endParaRPr>
          </a:p>
        </p:txBody>
      </p:sp>
      <p:sp>
        <p:nvSpPr>
          <p:cNvPr id="83" name="object 83"/>
          <p:cNvSpPr txBox="1"/>
          <p:nvPr/>
        </p:nvSpPr>
        <p:spPr>
          <a:xfrm>
            <a:off x="5795627" y="6107944"/>
            <a:ext cx="3063240" cy="1029969"/>
          </a:xfrm>
          <a:prstGeom prst="rect">
            <a:avLst/>
          </a:prstGeom>
        </p:spPr>
        <p:txBody>
          <a:bodyPr vert="horz" wrap="square" lIns="0" tIns="73025" rIns="0" bIns="0" rtlCol="0">
            <a:spAutoFit/>
          </a:bodyPr>
          <a:lstStyle/>
          <a:p>
            <a:pPr marR="76200" algn="r">
              <a:lnSpc>
                <a:spcPct val="100000"/>
              </a:lnSpc>
              <a:spcBef>
                <a:spcPts val="575"/>
              </a:spcBef>
            </a:pPr>
            <a:r>
              <a:rPr sz="650" spc="-10" dirty="0">
                <a:solidFill>
                  <a:srgbClr val="231F20"/>
                </a:solidFill>
                <a:latin typeface="BIZ UDPゴシック"/>
                <a:cs typeface="BIZ UDPゴシック"/>
              </a:rPr>
              <a:t>※</a:t>
            </a:r>
            <a:r>
              <a:rPr sz="700" spc="-10" dirty="0">
                <a:solidFill>
                  <a:srgbClr val="231F20"/>
                </a:solidFill>
                <a:latin typeface="Arial"/>
                <a:cs typeface="Arial"/>
              </a:rPr>
              <a:t>OAC</a:t>
            </a:r>
            <a:r>
              <a:rPr sz="650" spc="-10" dirty="0">
                <a:solidFill>
                  <a:srgbClr val="231F20"/>
                </a:solidFill>
                <a:latin typeface="BIZ UDPゴシック"/>
                <a:cs typeface="BIZ UDPゴシック"/>
              </a:rPr>
              <a:t>＋</a:t>
            </a:r>
            <a:r>
              <a:rPr sz="700" spc="-10" dirty="0">
                <a:solidFill>
                  <a:srgbClr val="231F20"/>
                </a:solidFill>
                <a:latin typeface="Arial"/>
                <a:cs typeface="Arial"/>
              </a:rPr>
              <a:t>DAPT</a:t>
            </a:r>
            <a:endParaRPr sz="700">
              <a:latin typeface="Arial"/>
              <a:cs typeface="Arial"/>
            </a:endParaRPr>
          </a:p>
          <a:p>
            <a:pPr marL="139700" marR="5080" indent="-139700">
              <a:lnSpc>
                <a:spcPct val="109500"/>
              </a:lnSpc>
              <a:spcBef>
                <a:spcPts val="434"/>
              </a:spcBef>
            </a:pPr>
            <a:r>
              <a:rPr sz="1050" spc="-15" baseline="3968" dirty="0">
                <a:solidFill>
                  <a:srgbClr val="231F20"/>
                </a:solidFill>
                <a:latin typeface="BIZ UDPゴシック"/>
                <a:cs typeface="BIZ UDPゴシック"/>
              </a:rPr>
              <a:t>注</a:t>
            </a:r>
            <a:r>
              <a:rPr sz="1050" spc="60" baseline="3968" dirty="0">
                <a:solidFill>
                  <a:srgbClr val="231F20"/>
                </a:solidFill>
                <a:latin typeface="BIZ UDPゴシック"/>
                <a:cs typeface="BIZ UDPゴシック"/>
              </a:rPr>
              <a:t>）</a:t>
            </a:r>
            <a:r>
              <a:rPr sz="1050" spc="22" baseline="3968" dirty="0">
                <a:solidFill>
                  <a:srgbClr val="231F20"/>
                </a:solidFill>
                <a:latin typeface="BIZ UDPゴシック"/>
                <a:cs typeface="BIZ UDPゴシック"/>
              </a:rPr>
              <a:t>短期間</a:t>
            </a:r>
            <a:r>
              <a:rPr sz="750" spc="15" dirty="0">
                <a:solidFill>
                  <a:srgbClr val="231F20"/>
                </a:solidFill>
                <a:latin typeface="Arial"/>
                <a:cs typeface="Arial"/>
              </a:rPr>
              <a:t>DAP</a:t>
            </a:r>
            <a:r>
              <a:rPr sz="750" spc="5" dirty="0">
                <a:solidFill>
                  <a:srgbClr val="231F20"/>
                </a:solidFill>
                <a:latin typeface="Arial"/>
                <a:cs typeface="Arial"/>
              </a:rPr>
              <a:t>T</a:t>
            </a:r>
            <a:r>
              <a:rPr sz="1050" spc="-30" baseline="3968" dirty="0">
                <a:solidFill>
                  <a:srgbClr val="231F20"/>
                </a:solidFill>
                <a:latin typeface="BIZ UDPゴシック"/>
                <a:cs typeface="BIZ UDPゴシック"/>
              </a:rPr>
              <a:t>を選択した場合は、</a:t>
            </a:r>
            <a:r>
              <a:rPr sz="750" spc="15" dirty="0">
                <a:solidFill>
                  <a:srgbClr val="231F20"/>
                </a:solidFill>
                <a:latin typeface="Arial"/>
                <a:cs typeface="Arial"/>
              </a:rPr>
              <a:t>DAPT</a:t>
            </a:r>
            <a:r>
              <a:rPr sz="1050" baseline="3968" dirty="0">
                <a:solidFill>
                  <a:srgbClr val="231F20"/>
                </a:solidFill>
                <a:latin typeface="BIZ UDPゴシック"/>
                <a:cs typeface="BIZ UDPゴシック"/>
              </a:rPr>
              <a:t>後の</a:t>
            </a:r>
            <a:r>
              <a:rPr sz="750" spc="15" dirty="0">
                <a:solidFill>
                  <a:srgbClr val="231F20"/>
                </a:solidFill>
                <a:latin typeface="Arial"/>
                <a:cs typeface="Arial"/>
              </a:rPr>
              <a:t>SAP</a:t>
            </a:r>
            <a:r>
              <a:rPr sz="750" spc="-10" dirty="0">
                <a:solidFill>
                  <a:srgbClr val="231F20"/>
                </a:solidFill>
                <a:latin typeface="Arial"/>
                <a:cs typeface="Arial"/>
              </a:rPr>
              <a:t>T</a:t>
            </a:r>
            <a:r>
              <a:rPr sz="1050" spc="7" baseline="3968" dirty="0">
                <a:solidFill>
                  <a:srgbClr val="231F20"/>
                </a:solidFill>
                <a:latin typeface="BIZ UDPゴシック"/>
                <a:cs typeface="BIZ UDPゴシック"/>
              </a:rPr>
              <a:t>では</a:t>
            </a:r>
            <a:r>
              <a:rPr sz="750" spc="15" dirty="0">
                <a:solidFill>
                  <a:srgbClr val="231F20"/>
                </a:solidFill>
                <a:latin typeface="Arial"/>
                <a:cs typeface="Arial"/>
              </a:rPr>
              <a:t>P2Y</a:t>
            </a:r>
            <a:r>
              <a:rPr sz="450" spc="15" dirty="0">
                <a:solidFill>
                  <a:srgbClr val="231F20"/>
                </a:solidFill>
                <a:latin typeface="Arial"/>
                <a:cs typeface="Arial"/>
              </a:rPr>
              <a:t>12</a:t>
            </a:r>
            <a:r>
              <a:rPr sz="1050" spc="22" baseline="3968" dirty="0">
                <a:solidFill>
                  <a:srgbClr val="231F20"/>
                </a:solidFill>
                <a:latin typeface="BIZ UDPゴシック"/>
                <a:cs typeface="BIZ UDPゴシック"/>
              </a:rPr>
              <a:t>受容体拮抗</a:t>
            </a:r>
            <a:r>
              <a:rPr sz="700" spc="-40" dirty="0">
                <a:solidFill>
                  <a:srgbClr val="231F20"/>
                </a:solidFill>
                <a:latin typeface="BIZ UDPゴシック"/>
                <a:cs typeface="BIZ UDPゴシック"/>
              </a:rPr>
              <a:t>薬を考慮する。</a:t>
            </a:r>
            <a:r>
              <a:rPr sz="750" dirty="0">
                <a:solidFill>
                  <a:srgbClr val="231F20"/>
                </a:solidFill>
                <a:latin typeface="Arial"/>
                <a:cs typeface="Arial"/>
              </a:rPr>
              <a:t>OAC</a:t>
            </a:r>
            <a:r>
              <a:rPr sz="700" spc="-30" dirty="0">
                <a:solidFill>
                  <a:srgbClr val="231F20"/>
                </a:solidFill>
                <a:latin typeface="BIZ UDPゴシック"/>
                <a:cs typeface="BIZ UDPゴシック"/>
              </a:rPr>
              <a:t>単独の場合には、投与可能であれば</a:t>
            </a:r>
            <a:r>
              <a:rPr sz="750" spc="-5" dirty="0">
                <a:solidFill>
                  <a:srgbClr val="231F20"/>
                </a:solidFill>
                <a:latin typeface="Arial"/>
                <a:cs typeface="Arial"/>
              </a:rPr>
              <a:t>DOAC</a:t>
            </a:r>
            <a:r>
              <a:rPr sz="700" spc="20" dirty="0">
                <a:solidFill>
                  <a:srgbClr val="231F20"/>
                </a:solidFill>
                <a:latin typeface="BIZ UDPゴシック"/>
                <a:cs typeface="BIZ UDPゴシック"/>
              </a:rPr>
              <a:t>を推奨する。</a:t>
            </a:r>
            <a:endParaRPr sz="700">
              <a:latin typeface="BIZ UDPゴシック"/>
              <a:cs typeface="BIZ UDPゴシック"/>
            </a:endParaRPr>
          </a:p>
          <a:p>
            <a:pPr marR="78105">
              <a:lnSpc>
                <a:spcPct val="111100"/>
              </a:lnSpc>
            </a:pPr>
            <a:r>
              <a:rPr sz="750" dirty="0">
                <a:solidFill>
                  <a:srgbClr val="231F20"/>
                </a:solidFill>
                <a:latin typeface="Arial"/>
                <a:cs typeface="Arial"/>
              </a:rPr>
              <a:t>C/P</a:t>
            </a:r>
            <a:r>
              <a:rPr sz="700" spc="45" dirty="0">
                <a:solidFill>
                  <a:srgbClr val="231F20"/>
                </a:solidFill>
                <a:latin typeface="BIZ UDPゴシック"/>
                <a:cs typeface="BIZ UDPゴシック"/>
              </a:rPr>
              <a:t>：クロビドクレル</a:t>
            </a:r>
            <a:r>
              <a:rPr sz="750" dirty="0">
                <a:solidFill>
                  <a:srgbClr val="231F20"/>
                </a:solidFill>
                <a:latin typeface="Arial"/>
                <a:cs typeface="Arial"/>
              </a:rPr>
              <a:t>/</a:t>
            </a:r>
            <a:r>
              <a:rPr sz="700" spc="20" dirty="0">
                <a:solidFill>
                  <a:srgbClr val="231F20"/>
                </a:solidFill>
                <a:latin typeface="BIZ UDPゴシック"/>
                <a:cs typeface="BIZ UDPゴシック"/>
              </a:rPr>
              <a:t>プラスグレル、</a:t>
            </a:r>
            <a:r>
              <a:rPr sz="750" dirty="0">
                <a:solidFill>
                  <a:srgbClr val="231F20"/>
                </a:solidFill>
                <a:latin typeface="Arial"/>
                <a:cs typeface="Arial"/>
              </a:rPr>
              <a:t>DAPT</a:t>
            </a:r>
            <a:r>
              <a:rPr sz="700" spc="70" dirty="0">
                <a:solidFill>
                  <a:srgbClr val="231F20"/>
                </a:solidFill>
                <a:latin typeface="BIZ UDPゴシック"/>
                <a:cs typeface="BIZ UDPゴシック"/>
              </a:rPr>
              <a:t>：抗血小板薬</a:t>
            </a:r>
            <a:r>
              <a:rPr sz="750" spc="50" dirty="0">
                <a:solidFill>
                  <a:srgbClr val="231F20"/>
                </a:solidFill>
                <a:latin typeface="Arial"/>
                <a:cs typeface="Arial"/>
              </a:rPr>
              <a:t>2</a:t>
            </a:r>
            <a:r>
              <a:rPr sz="700" spc="40" dirty="0">
                <a:solidFill>
                  <a:srgbClr val="231F20"/>
                </a:solidFill>
                <a:latin typeface="BIZ UDPゴシック"/>
                <a:cs typeface="BIZ UDPゴシック"/>
              </a:rPr>
              <a:t>剤併用療法、</a:t>
            </a:r>
            <a:r>
              <a:rPr sz="700" spc="65" dirty="0">
                <a:solidFill>
                  <a:srgbClr val="231F20"/>
                </a:solidFill>
                <a:latin typeface="BIZ UDPゴシック"/>
                <a:cs typeface="BIZ UDPゴシック"/>
              </a:rPr>
              <a:t> </a:t>
            </a:r>
            <a:r>
              <a:rPr sz="750" spc="65" dirty="0">
                <a:solidFill>
                  <a:srgbClr val="231F20"/>
                </a:solidFill>
                <a:latin typeface="Arial"/>
                <a:cs typeface="Arial"/>
              </a:rPr>
              <a:t>HBR</a:t>
            </a:r>
            <a:r>
              <a:rPr sz="700" spc="15" dirty="0">
                <a:solidFill>
                  <a:srgbClr val="231F20"/>
                </a:solidFill>
                <a:latin typeface="BIZ UDPゴシック"/>
                <a:cs typeface="BIZ UDPゴシック"/>
              </a:rPr>
              <a:t>：高出血リスク、</a:t>
            </a:r>
            <a:r>
              <a:rPr sz="750" spc="65" dirty="0">
                <a:solidFill>
                  <a:srgbClr val="231F20"/>
                </a:solidFill>
                <a:latin typeface="Arial"/>
                <a:cs typeface="Arial"/>
              </a:rPr>
              <a:t>OAC</a:t>
            </a:r>
            <a:r>
              <a:rPr sz="700" spc="20" dirty="0">
                <a:solidFill>
                  <a:srgbClr val="231F20"/>
                </a:solidFill>
                <a:latin typeface="BIZ UDPゴシック"/>
                <a:cs typeface="BIZ UDPゴシック"/>
              </a:rPr>
              <a:t>：経口抗凝固薬、</a:t>
            </a:r>
            <a:r>
              <a:rPr sz="750" spc="65" dirty="0">
                <a:solidFill>
                  <a:srgbClr val="231F20"/>
                </a:solidFill>
                <a:latin typeface="Arial"/>
                <a:cs typeface="Arial"/>
              </a:rPr>
              <a:t>SAPT</a:t>
            </a:r>
            <a:r>
              <a:rPr sz="700" spc="10" dirty="0">
                <a:solidFill>
                  <a:srgbClr val="231F20"/>
                </a:solidFill>
                <a:latin typeface="BIZ UDPゴシック"/>
                <a:cs typeface="BIZ UDPゴシック"/>
              </a:rPr>
              <a:t>：抗血小板薬単剤療法</a:t>
            </a:r>
            <a:endParaRPr sz="700">
              <a:latin typeface="BIZ UDPゴシック"/>
              <a:cs typeface="BIZ UDPゴシック"/>
            </a:endParaRPr>
          </a:p>
          <a:p>
            <a:pPr marL="1222375" marR="53975" indent="-528320">
              <a:lnSpc>
                <a:spcPct val="104000"/>
              </a:lnSpc>
              <a:spcBef>
                <a:spcPts val="370"/>
              </a:spcBef>
            </a:pPr>
            <a:r>
              <a:rPr sz="700" spc="10" dirty="0">
                <a:solidFill>
                  <a:srgbClr val="231F20"/>
                </a:solidFill>
                <a:latin typeface="BIZ UDPゴシック"/>
                <a:cs typeface="BIZ UDPゴシック"/>
              </a:rPr>
              <a:t>出典：</a:t>
            </a:r>
            <a:r>
              <a:rPr sz="750" spc="-20" dirty="0">
                <a:solidFill>
                  <a:srgbClr val="231F20"/>
                </a:solidFill>
                <a:latin typeface="Arial"/>
                <a:cs typeface="Arial"/>
              </a:rPr>
              <a:t>2020</a:t>
            </a:r>
            <a:r>
              <a:rPr sz="700" dirty="0">
                <a:solidFill>
                  <a:srgbClr val="231F20"/>
                </a:solidFill>
                <a:latin typeface="BIZ UDPゴシック"/>
                <a:cs typeface="BIZ UDPゴシック"/>
              </a:rPr>
              <a:t>年</a:t>
            </a:r>
            <a:r>
              <a:rPr sz="750" dirty="0">
                <a:solidFill>
                  <a:srgbClr val="231F20"/>
                </a:solidFill>
                <a:latin typeface="Arial"/>
                <a:cs typeface="Arial"/>
              </a:rPr>
              <a:t>JCS</a:t>
            </a:r>
            <a:r>
              <a:rPr sz="700" spc="45" dirty="0">
                <a:solidFill>
                  <a:srgbClr val="231F20"/>
                </a:solidFill>
                <a:latin typeface="BIZ UDPゴシック"/>
                <a:cs typeface="BIZ UDPゴシック"/>
              </a:rPr>
              <a:t>ガイドラインフォーカスアップデート版</a:t>
            </a:r>
            <a:r>
              <a:rPr sz="700" spc="-5" dirty="0">
                <a:solidFill>
                  <a:srgbClr val="231F20"/>
                </a:solidFill>
                <a:latin typeface="BIZ UDPゴシック"/>
                <a:cs typeface="BIZ UDPゴシック"/>
              </a:rPr>
              <a:t>冠動脈疾患患者における抗血栓療法より引用</a:t>
            </a:r>
            <a:endParaRPr sz="700">
              <a:latin typeface="BIZ UDPゴシック"/>
              <a:cs typeface="BIZ UDPゴシック"/>
            </a:endParaRPr>
          </a:p>
        </p:txBody>
      </p:sp>
      <p:graphicFrame>
        <p:nvGraphicFramePr>
          <p:cNvPr id="84" name="object 84"/>
          <p:cNvGraphicFramePr>
            <a:graphicFrameLocks noGrp="1"/>
          </p:cNvGraphicFramePr>
          <p:nvPr/>
        </p:nvGraphicFramePr>
        <p:xfrm>
          <a:off x="336602" y="1254601"/>
          <a:ext cx="4625975" cy="5937885"/>
        </p:xfrm>
        <a:graphic>
          <a:graphicData uri="http://schemas.openxmlformats.org/drawingml/2006/table">
            <a:tbl>
              <a:tblPr firstRow="1" bandRow="1">
                <a:tableStyleId>{2D5ABB26-0587-4C30-8999-92F81FD0307C}</a:tableStyleId>
              </a:tblPr>
              <a:tblGrid>
                <a:gridCol w="1043940">
                  <a:extLst>
                    <a:ext uri="{9D8B030D-6E8A-4147-A177-3AD203B41FA5}">
                      <a16:colId xmlns:a16="http://schemas.microsoft.com/office/drawing/2014/main" val="20000"/>
                    </a:ext>
                  </a:extLst>
                </a:gridCol>
                <a:gridCol w="3582035">
                  <a:extLst>
                    <a:ext uri="{9D8B030D-6E8A-4147-A177-3AD203B41FA5}">
                      <a16:colId xmlns:a16="http://schemas.microsoft.com/office/drawing/2014/main" val="20001"/>
                    </a:ext>
                  </a:extLst>
                </a:gridCol>
              </a:tblGrid>
              <a:tr h="431800">
                <a:tc>
                  <a:txBody>
                    <a:bodyPr/>
                    <a:lstStyle/>
                    <a:p>
                      <a:pPr marL="125730">
                        <a:lnSpc>
                          <a:spcPct val="100000"/>
                        </a:lnSpc>
                        <a:spcBef>
                          <a:spcPts val="1070"/>
                        </a:spcBef>
                      </a:pPr>
                      <a:r>
                        <a:rPr sz="1050" b="1" dirty="0">
                          <a:solidFill>
                            <a:srgbClr val="FFFFFF"/>
                          </a:solidFill>
                          <a:latin typeface="Arial"/>
                          <a:cs typeface="Arial"/>
                        </a:rPr>
                        <a:t>PCI</a:t>
                      </a:r>
                      <a:r>
                        <a:rPr sz="1000" b="1" spc="-20" dirty="0">
                          <a:solidFill>
                            <a:srgbClr val="FFFFFF"/>
                          </a:solidFill>
                          <a:latin typeface="Microsoft JhengHei"/>
                          <a:cs typeface="Microsoft JhengHei"/>
                        </a:rPr>
                        <a:t>施行日</a:t>
                      </a:r>
                      <a:endParaRPr sz="1000">
                        <a:latin typeface="Microsoft JhengHei"/>
                        <a:cs typeface="Microsoft JhengHei"/>
                      </a:endParaRPr>
                    </a:p>
                  </a:txBody>
                  <a:tcPr marL="0" marR="0" marT="135890" marB="0">
                    <a:lnL w="12700">
                      <a:solidFill>
                        <a:srgbClr val="231F20"/>
                      </a:solidFill>
                      <a:prstDash val="solid"/>
                    </a:lnL>
                    <a:lnT w="12700">
                      <a:solidFill>
                        <a:srgbClr val="231F20"/>
                      </a:solidFill>
                      <a:prstDash val="solid"/>
                    </a:lnT>
                    <a:lnB w="6350">
                      <a:solidFill>
                        <a:srgbClr val="231F20"/>
                      </a:solidFill>
                      <a:prstDash val="solid"/>
                    </a:lnB>
                    <a:solidFill>
                      <a:srgbClr val="B28ABF"/>
                    </a:solidFill>
                  </a:tcPr>
                </a:tc>
                <a:tc>
                  <a:txBody>
                    <a:bodyPr/>
                    <a:lstStyle/>
                    <a:p>
                      <a:pPr marL="633730">
                        <a:lnSpc>
                          <a:spcPct val="100000"/>
                        </a:lnSpc>
                        <a:spcBef>
                          <a:spcPts val="1100"/>
                        </a:spcBef>
                        <a:tabLst>
                          <a:tab pos="1268730" algn="l"/>
                          <a:tab pos="1903730" algn="l"/>
                        </a:tabLst>
                      </a:pP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139700" marB="0">
                    <a:lnR w="12700">
                      <a:solidFill>
                        <a:srgbClr val="231F20"/>
                      </a:solidFill>
                      <a:prstDash val="solid"/>
                    </a:lnR>
                    <a:lnT w="12700">
                      <a:solidFill>
                        <a:srgbClr val="231F20"/>
                      </a:solidFill>
                      <a:prstDash val="solid"/>
                    </a:lnT>
                    <a:lnB w="6350">
                      <a:solidFill>
                        <a:srgbClr val="231F20"/>
                      </a:solidFill>
                      <a:prstDash val="solid"/>
                    </a:lnB>
                  </a:tcPr>
                </a:tc>
                <a:extLst>
                  <a:ext uri="{0D108BD9-81ED-4DB2-BD59-A6C34878D82A}">
                    <a16:rowId xmlns:a16="http://schemas.microsoft.com/office/drawing/2014/main" val="10000"/>
                  </a:ext>
                </a:extLst>
              </a:tr>
              <a:tr h="431800">
                <a:tc>
                  <a:txBody>
                    <a:bodyPr/>
                    <a:lstStyle/>
                    <a:p>
                      <a:pPr marL="125730">
                        <a:lnSpc>
                          <a:spcPct val="100000"/>
                        </a:lnSpc>
                        <a:spcBef>
                          <a:spcPts val="1100"/>
                        </a:spcBef>
                      </a:pPr>
                      <a:r>
                        <a:rPr sz="1000" b="1" spc="-15" dirty="0">
                          <a:solidFill>
                            <a:srgbClr val="FFFFFF"/>
                          </a:solidFill>
                          <a:latin typeface="Microsoft JhengHei"/>
                          <a:cs typeface="Microsoft JhengHei"/>
                        </a:rPr>
                        <a:t>責任病変</a:t>
                      </a:r>
                      <a:endParaRPr sz="1000">
                        <a:latin typeface="Microsoft JhengHei"/>
                        <a:cs typeface="Microsoft JhengHei"/>
                      </a:endParaRPr>
                    </a:p>
                  </a:txBody>
                  <a:tcPr marL="0" marR="0" marT="139700" marB="0">
                    <a:lnL w="12700">
                      <a:solidFill>
                        <a:srgbClr val="231F20"/>
                      </a:solidFill>
                      <a:prstDash val="solid"/>
                    </a:lnL>
                    <a:lnT w="6350">
                      <a:solidFill>
                        <a:srgbClr val="231F20"/>
                      </a:solidFill>
                      <a:prstDash val="solid"/>
                    </a:lnT>
                    <a:lnB w="6350">
                      <a:solidFill>
                        <a:srgbClr val="231F20"/>
                      </a:solidFill>
                      <a:prstDash val="solid"/>
                    </a:lnB>
                    <a:solidFill>
                      <a:srgbClr val="B28ABF"/>
                    </a:solidFill>
                  </a:tcPr>
                </a:tc>
                <a:tc>
                  <a:txBody>
                    <a:bodyPr/>
                    <a:lstStyle/>
                    <a:p>
                      <a:pPr marL="125730">
                        <a:lnSpc>
                          <a:spcPct val="100000"/>
                        </a:lnSpc>
                        <a:spcBef>
                          <a:spcPts val="1100"/>
                        </a:spcBef>
                        <a:tabLst>
                          <a:tab pos="1774189" algn="l"/>
                          <a:tab pos="2734945" algn="l"/>
                        </a:tabLst>
                      </a:pP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右冠動脈</a:t>
                      </a:r>
                      <a:r>
                        <a:rPr sz="1000" spc="165" dirty="0">
                          <a:solidFill>
                            <a:srgbClr val="231F20"/>
                          </a:solidFill>
                          <a:latin typeface="BIZ UDPゴシック"/>
                          <a:cs typeface="BIZ UDPゴシック"/>
                        </a:rPr>
                        <a:t>  </a:t>
                      </a: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左主幹</a:t>
                      </a:r>
                      <a:r>
                        <a:rPr sz="1000" spc="-50" dirty="0">
                          <a:solidFill>
                            <a:srgbClr val="231F20"/>
                          </a:solidFill>
                          <a:latin typeface="BIZ UDPゴシック"/>
                          <a:cs typeface="BIZ UDPゴシック"/>
                        </a:rPr>
                        <a:t>部</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左前下行</a:t>
                      </a:r>
                      <a:r>
                        <a:rPr sz="1000" spc="-50" dirty="0">
                          <a:solidFill>
                            <a:srgbClr val="231F20"/>
                          </a:solidFill>
                          <a:latin typeface="BIZ UDPゴシック"/>
                          <a:cs typeface="BIZ UDPゴシック"/>
                        </a:rPr>
                        <a:t>枝</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回旋</a:t>
                      </a:r>
                      <a:r>
                        <a:rPr sz="1000" spc="-50" dirty="0">
                          <a:solidFill>
                            <a:srgbClr val="231F20"/>
                          </a:solidFill>
                          <a:latin typeface="BIZ UDPゴシック"/>
                          <a:cs typeface="BIZ UDPゴシック"/>
                        </a:rPr>
                        <a:t>枝</a:t>
                      </a:r>
                      <a:endParaRPr sz="1000">
                        <a:latin typeface="BIZ UDPゴシック"/>
                        <a:cs typeface="BIZ UDPゴシック"/>
                      </a:endParaRPr>
                    </a:p>
                  </a:txBody>
                  <a:tcPr marL="0" marR="0" marT="139700"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1"/>
                  </a:ext>
                </a:extLst>
              </a:tr>
              <a:tr h="575945">
                <a:tc>
                  <a:txBody>
                    <a:bodyPr/>
                    <a:lstStyle/>
                    <a:p>
                      <a:pPr>
                        <a:lnSpc>
                          <a:spcPct val="100000"/>
                        </a:lnSpc>
                        <a:spcBef>
                          <a:spcPts val="605"/>
                        </a:spcBef>
                      </a:pPr>
                      <a:endParaRPr sz="1000">
                        <a:latin typeface="Times New Roman"/>
                        <a:cs typeface="Times New Roman"/>
                      </a:endParaRPr>
                    </a:p>
                    <a:p>
                      <a:pPr marL="125730">
                        <a:lnSpc>
                          <a:spcPct val="100000"/>
                        </a:lnSpc>
                      </a:pPr>
                      <a:r>
                        <a:rPr sz="1000" b="1" spc="-10" dirty="0">
                          <a:solidFill>
                            <a:srgbClr val="FFFFFF"/>
                          </a:solidFill>
                          <a:latin typeface="Microsoft JhengHei"/>
                          <a:cs typeface="Microsoft JhengHei"/>
                        </a:rPr>
                        <a:t>冠危険因子</a:t>
                      </a:r>
                      <a:endParaRPr sz="1000">
                        <a:latin typeface="Microsoft JhengHei"/>
                        <a:cs typeface="Microsoft JhengHei"/>
                      </a:endParaRPr>
                    </a:p>
                  </a:txBody>
                  <a:tcPr marL="0" marR="0" marT="76835" marB="0">
                    <a:lnL w="12700">
                      <a:solidFill>
                        <a:srgbClr val="231F20"/>
                      </a:solidFill>
                      <a:prstDash val="solid"/>
                    </a:lnL>
                    <a:lnT w="6350">
                      <a:solidFill>
                        <a:srgbClr val="231F20"/>
                      </a:solidFill>
                      <a:prstDash val="solid"/>
                    </a:lnT>
                    <a:lnB w="6350">
                      <a:solidFill>
                        <a:srgbClr val="231F20"/>
                      </a:solidFill>
                      <a:prstDash val="solid"/>
                    </a:lnB>
                    <a:solidFill>
                      <a:srgbClr val="B28ABF"/>
                    </a:solidFill>
                  </a:tcPr>
                </a:tc>
                <a:tc>
                  <a:txBody>
                    <a:bodyPr/>
                    <a:lstStyle/>
                    <a:p>
                      <a:pPr marL="125730">
                        <a:lnSpc>
                          <a:spcPct val="100000"/>
                        </a:lnSpc>
                        <a:spcBef>
                          <a:spcPts val="745"/>
                        </a:spcBef>
                        <a:tabLst>
                          <a:tab pos="930275" algn="l"/>
                          <a:tab pos="1768475" algn="l"/>
                        </a:tabLst>
                      </a:pP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高血</a:t>
                      </a:r>
                      <a:r>
                        <a:rPr sz="1000" spc="-50" dirty="0">
                          <a:solidFill>
                            <a:srgbClr val="231F20"/>
                          </a:solidFill>
                          <a:latin typeface="BIZ UDPゴシック"/>
                          <a:cs typeface="BIZ UDPゴシック"/>
                        </a:rPr>
                        <a:t>圧</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糖尿</a:t>
                      </a:r>
                      <a:r>
                        <a:rPr sz="1000" spc="-50" dirty="0">
                          <a:solidFill>
                            <a:srgbClr val="231F20"/>
                          </a:solidFill>
                          <a:latin typeface="BIZ UDPゴシック"/>
                          <a:cs typeface="BIZ UDPゴシック"/>
                        </a:rPr>
                        <a:t>病</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脂質異常</a:t>
                      </a:r>
                      <a:r>
                        <a:rPr sz="1000" spc="-50" dirty="0">
                          <a:solidFill>
                            <a:srgbClr val="231F20"/>
                          </a:solidFill>
                          <a:latin typeface="BIZ UDPゴシック"/>
                          <a:cs typeface="BIZ UDPゴシック"/>
                        </a:rPr>
                        <a:t>症</a:t>
                      </a:r>
                      <a:endParaRPr sz="1000">
                        <a:latin typeface="BIZ UDPゴシック"/>
                        <a:cs typeface="BIZ UDPゴシック"/>
                      </a:endParaRPr>
                    </a:p>
                    <a:p>
                      <a:pPr marL="125730">
                        <a:lnSpc>
                          <a:spcPct val="100000"/>
                        </a:lnSpc>
                        <a:spcBef>
                          <a:spcPts val="500"/>
                        </a:spcBef>
                        <a:tabLst>
                          <a:tab pos="930275" algn="l"/>
                        </a:tabLst>
                      </a:pP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喫</a:t>
                      </a:r>
                      <a:r>
                        <a:rPr sz="1000" spc="-50" dirty="0">
                          <a:solidFill>
                            <a:srgbClr val="231F20"/>
                          </a:solidFill>
                          <a:latin typeface="BIZ UDPゴシック"/>
                          <a:cs typeface="BIZ UDPゴシック"/>
                        </a:rPr>
                        <a:t>煙</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家族</a:t>
                      </a:r>
                      <a:r>
                        <a:rPr sz="1000" spc="-50" dirty="0">
                          <a:solidFill>
                            <a:srgbClr val="231F20"/>
                          </a:solidFill>
                          <a:latin typeface="BIZ UDPゴシック"/>
                          <a:cs typeface="BIZ UDPゴシック"/>
                        </a:rPr>
                        <a:t>歴</a:t>
                      </a:r>
                      <a:endParaRPr sz="1000">
                        <a:latin typeface="BIZ UDPゴシック"/>
                        <a:cs typeface="BIZ UDPゴシック"/>
                      </a:endParaRPr>
                    </a:p>
                  </a:txBody>
                  <a:tcPr marL="0" marR="0" marT="94615"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2"/>
                  </a:ext>
                </a:extLst>
              </a:tr>
              <a:tr h="359410">
                <a:tc>
                  <a:txBody>
                    <a:bodyPr/>
                    <a:lstStyle/>
                    <a:p>
                      <a:pPr marL="125730">
                        <a:lnSpc>
                          <a:spcPct val="100000"/>
                        </a:lnSpc>
                        <a:spcBef>
                          <a:spcPts val="790"/>
                        </a:spcBef>
                      </a:pPr>
                      <a:r>
                        <a:rPr sz="1000" b="1" spc="70" dirty="0">
                          <a:solidFill>
                            <a:srgbClr val="FFFFFF"/>
                          </a:solidFill>
                          <a:latin typeface="Microsoft JhengHei"/>
                          <a:cs typeface="Microsoft JhengHei"/>
                        </a:rPr>
                        <a:t>左室機能 </a:t>
                      </a:r>
                      <a:r>
                        <a:rPr sz="1050" b="1" spc="-25" dirty="0">
                          <a:solidFill>
                            <a:srgbClr val="FFFFFF"/>
                          </a:solidFill>
                          <a:latin typeface="Arial"/>
                          <a:cs typeface="Arial"/>
                        </a:rPr>
                        <a:t>EF</a:t>
                      </a:r>
                      <a:endParaRPr sz="1050">
                        <a:latin typeface="Arial"/>
                        <a:cs typeface="Arial"/>
                      </a:endParaRPr>
                    </a:p>
                  </a:txBody>
                  <a:tcPr marL="0" marR="0" marT="100330" marB="0">
                    <a:lnL w="12700">
                      <a:solidFill>
                        <a:srgbClr val="231F20"/>
                      </a:solidFill>
                      <a:prstDash val="solid"/>
                    </a:lnL>
                    <a:lnT w="6350">
                      <a:solidFill>
                        <a:srgbClr val="231F20"/>
                      </a:solidFill>
                      <a:prstDash val="solid"/>
                    </a:lnT>
                    <a:lnB w="6350">
                      <a:solidFill>
                        <a:srgbClr val="231F20"/>
                      </a:solidFill>
                      <a:prstDash val="solid"/>
                    </a:lnB>
                    <a:solidFill>
                      <a:srgbClr val="B28ABF"/>
                    </a:solidFill>
                  </a:tcPr>
                </a:tc>
                <a:tc>
                  <a:txBody>
                    <a:bodyPr/>
                    <a:lstStyle/>
                    <a:p>
                      <a:pPr marL="819150">
                        <a:lnSpc>
                          <a:spcPct val="100000"/>
                        </a:lnSpc>
                        <a:spcBef>
                          <a:spcPts val="880"/>
                        </a:spcBef>
                      </a:pPr>
                      <a:r>
                        <a:rPr sz="1000" spc="-50" dirty="0">
                          <a:solidFill>
                            <a:srgbClr val="231F20"/>
                          </a:solidFill>
                          <a:latin typeface="BIZ UDPゴシック"/>
                          <a:cs typeface="BIZ UDPゴシック"/>
                        </a:rPr>
                        <a:t>％</a:t>
                      </a:r>
                      <a:endParaRPr sz="1000">
                        <a:latin typeface="BIZ UDPゴシック"/>
                        <a:cs typeface="BIZ UDPゴシック"/>
                      </a:endParaRPr>
                    </a:p>
                  </a:txBody>
                  <a:tcPr marL="0" marR="0" marT="111760"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3"/>
                  </a:ext>
                </a:extLst>
              </a:tr>
              <a:tr h="359410">
                <a:tc>
                  <a:txBody>
                    <a:bodyPr/>
                    <a:lstStyle/>
                    <a:p>
                      <a:pPr marL="125730">
                        <a:lnSpc>
                          <a:spcPct val="100000"/>
                        </a:lnSpc>
                        <a:spcBef>
                          <a:spcPts val="785"/>
                        </a:spcBef>
                      </a:pPr>
                      <a:r>
                        <a:rPr sz="1000" b="1" spc="-15" dirty="0">
                          <a:solidFill>
                            <a:srgbClr val="FFFFFF"/>
                          </a:solidFill>
                          <a:latin typeface="Microsoft JhengHei"/>
                          <a:cs typeface="Microsoft JhengHei"/>
                        </a:rPr>
                        <a:t>治療部位</a:t>
                      </a:r>
                      <a:endParaRPr sz="1000">
                        <a:latin typeface="Microsoft JhengHei"/>
                        <a:cs typeface="Microsoft JhengHei"/>
                      </a:endParaRPr>
                    </a:p>
                  </a:txBody>
                  <a:tcPr marL="0" marR="0" marT="99695" marB="0">
                    <a:lnL w="12700">
                      <a:solidFill>
                        <a:srgbClr val="231F20"/>
                      </a:solidFill>
                      <a:prstDash val="solid"/>
                    </a:lnL>
                    <a:lnT w="6350">
                      <a:solidFill>
                        <a:srgbClr val="231F20"/>
                      </a:solidFill>
                      <a:prstDash val="solid"/>
                    </a:lnT>
                    <a:lnB w="12700">
                      <a:solidFill>
                        <a:srgbClr val="231F20"/>
                      </a:solidFill>
                      <a:prstDash val="solid"/>
                    </a:lnB>
                    <a:solidFill>
                      <a:srgbClr val="B28ABF"/>
                    </a:solidFill>
                  </a:tcPr>
                </a:tc>
                <a:tc>
                  <a:txBody>
                    <a:bodyPr/>
                    <a:lstStyle/>
                    <a:p>
                      <a:pPr marL="125730">
                        <a:lnSpc>
                          <a:spcPct val="100000"/>
                        </a:lnSpc>
                        <a:spcBef>
                          <a:spcPts val="720"/>
                        </a:spcBef>
                      </a:pPr>
                      <a:r>
                        <a:rPr sz="1000" spc="-50" dirty="0">
                          <a:solidFill>
                            <a:srgbClr val="231F20"/>
                          </a:solidFill>
                          <a:latin typeface="BIZ UDPゴシック"/>
                          <a:cs typeface="BIZ UDPゴシック"/>
                        </a:rPr>
                        <a:t>※治療日・ステント留置部位・種類等を図示してください</a:t>
                      </a:r>
                      <a:endParaRPr sz="1000">
                        <a:latin typeface="BIZ UDPゴシック"/>
                        <a:cs typeface="BIZ UDPゴシック"/>
                      </a:endParaRPr>
                    </a:p>
                  </a:txBody>
                  <a:tcPr marL="0" marR="0" marT="91440" marB="0">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4"/>
                  </a:ext>
                </a:extLst>
              </a:tr>
              <a:tr h="3347720">
                <a:tc gridSpan="2">
                  <a:txBody>
                    <a:bodyPr/>
                    <a:lstStyle/>
                    <a:p>
                      <a:pPr>
                        <a:lnSpc>
                          <a:spcPct val="100000"/>
                        </a:lnSpc>
                      </a:pPr>
                      <a:endParaRPr sz="700">
                        <a:latin typeface="Times New Roman"/>
                        <a:cs typeface="Times New Roman"/>
                      </a:endParaRPr>
                    </a:p>
                    <a:p>
                      <a:pPr>
                        <a:lnSpc>
                          <a:spcPct val="100000"/>
                        </a:lnSpc>
                        <a:spcBef>
                          <a:spcPts val="625"/>
                        </a:spcBef>
                      </a:pPr>
                      <a:endParaRPr sz="700">
                        <a:latin typeface="Times New Roman"/>
                        <a:cs typeface="Times New Roman"/>
                      </a:endParaRPr>
                    </a:p>
                    <a:p>
                      <a:pPr marL="699770">
                        <a:lnSpc>
                          <a:spcPct val="100000"/>
                        </a:lnSpc>
                      </a:pPr>
                      <a:r>
                        <a:rPr sz="700" spc="-85" dirty="0">
                          <a:solidFill>
                            <a:srgbClr val="4C4D4F"/>
                          </a:solidFill>
                          <a:latin typeface="SimSun"/>
                          <a:cs typeface="SimSun"/>
                        </a:rPr>
                        <a:t>右冠動脈</a:t>
                      </a:r>
                      <a:r>
                        <a:rPr sz="700" dirty="0">
                          <a:solidFill>
                            <a:srgbClr val="4C4D4F"/>
                          </a:solidFill>
                          <a:latin typeface="SimSun"/>
                          <a:cs typeface="SimSun"/>
                        </a:rPr>
                        <a:t>（RCA）</a:t>
                      </a:r>
                      <a:r>
                        <a:rPr sz="700" spc="10" dirty="0">
                          <a:solidFill>
                            <a:srgbClr val="4C4D4F"/>
                          </a:solidFill>
                          <a:latin typeface="SimSun"/>
                          <a:cs typeface="SimSun"/>
                        </a:rPr>
                        <a:t>  左冠動脈</a:t>
                      </a:r>
                      <a:r>
                        <a:rPr sz="700" spc="-20" dirty="0">
                          <a:solidFill>
                            <a:srgbClr val="4C4D4F"/>
                          </a:solidFill>
                          <a:latin typeface="SimSun"/>
                          <a:cs typeface="SimSun"/>
                        </a:rPr>
                        <a:t>（LCA）</a:t>
                      </a:r>
                      <a:endParaRPr sz="700">
                        <a:latin typeface="SimSun"/>
                        <a:cs typeface="SimSun"/>
                      </a:endParaRPr>
                    </a:p>
                    <a:p>
                      <a:pPr>
                        <a:lnSpc>
                          <a:spcPct val="100000"/>
                        </a:lnSpc>
                        <a:spcBef>
                          <a:spcPts val="55"/>
                        </a:spcBef>
                      </a:pPr>
                      <a:endParaRPr sz="700">
                        <a:latin typeface="Times New Roman"/>
                        <a:cs typeface="Times New Roman"/>
                      </a:endParaRPr>
                    </a:p>
                    <a:p>
                      <a:pPr marL="1235710" marR="2468880" indent="290195">
                        <a:lnSpc>
                          <a:spcPct val="107200"/>
                        </a:lnSpc>
                      </a:pPr>
                      <a:r>
                        <a:rPr sz="700" spc="-10" dirty="0">
                          <a:solidFill>
                            <a:srgbClr val="4C4D4F"/>
                          </a:solidFill>
                          <a:latin typeface="SimSun"/>
                          <a:cs typeface="SimSun"/>
                        </a:rPr>
                        <a:t>左冠動脈主幹部</a:t>
                      </a:r>
                      <a:r>
                        <a:rPr sz="1050" spc="-89" baseline="15873" dirty="0">
                          <a:solidFill>
                            <a:srgbClr val="4C4D4F"/>
                          </a:solidFill>
                          <a:latin typeface="SimSun"/>
                          <a:cs typeface="SimSun"/>
                        </a:rPr>
                        <a:t>大動脈</a:t>
                      </a:r>
                      <a:r>
                        <a:rPr sz="700" spc="-10" dirty="0">
                          <a:solidFill>
                            <a:srgbClr val="4C4D4F"/>
                          </a:solidFill>
                          <a:latin typeface="SimSun"/>
                          <a:cs typeface="SimSun"/>
                        </a:rPr>
                        <a:t>（LMT）</a:t>
                      </a:r>
                      <a:endParaRPr sz="700">
                        <a:latin typeface="SimSun"/>
                        <a:cs typeface="SimSun"/>
                      </a:endParaRPr>
                    </a:p>
                    <a:p>
                      <a:pPr marL="1806575">
                        <a:lnSpc>
                          <a:spcPts val="775"/>
                        </a:lnSpc>
                        <a:spcBef>
                          <a:spcPts val="220"/>
                        </a:spcBef>
                      </a:pPr>
                      <a:r>
                        <a:rPr sz="700" spc="-85" dirty="0">
                          <a:solidFill>
                            <a:srgbClr val="4C4D4F"/>
                          </a:solidFill>
                          <a:latin typeface="SimSun"/>
                          <a:cs typeface="SimSun"/>
                        </a:rPr>
                        <a:t>左回旋枝</a:t>
                      </a:r>
                      <a:r>
                        <a:rPr sz="700" spc="-10" dirty="0">
                          <a:solidFill>
                            <a:srgbClr val="4C4D4F"/>
                          </a:solidFill>
                          <a:latin typeface="SimSun"/>
                          <a:cs typeface="SimSun"/>
                        </a:rPr>
                        <a:t>（LCX）</a:t>
                      </a:r>
                      <a:endParaRPr sz="700">
                        <a:latin typeface="SimSun"/>
                        <a:cs typeface="SimSun"/>
                      </a:endParaRPr>
                    </a:p>
                    <a:p>
                      <a:pPr marR="1340485" algn="ctr">
                        <a:lnSpc>
                          <a:spcPts val="775"/>
                        </a:lnSpc>
                      </a:pPr>
                      <a:r>
                        <a:rPr sz="700" spc="-50" dirty="0">
                          <a:solidFill>
                            <a:srgbClr val="4C4D4F"/>
                          </a:solidFill>
                          <a:latin typeface="SimSun"/>
                          <a:cs typeface="SimSun"/>
                        </a:rPr>
                        <a:t>5</a:t>
                      </a:r>
                      <a:endParaRPr sz="700">
                        <a:latin typeface="SimSun"/>
                        <a:cs typeface="SimSun"/>
                      </a:endParaRPr>
                    </a:p>
                    <a:p>
                      <a:pPr marL="1903095">
                        <a:lnSpc>
                          <a:spcPct val="100000"/>
                        </a:lnSpc>
                        <a:spcBef>
                          <a:spcPts val="65"/>
                        </a:spcBef>
                      </a:pPr>
                      <a:r>
                        <a:rPr sz="700" spc="-25" dirty="0">
                          <a:solidFill>
                            <a:srgbClr val="4C4D4F"/>
                          </a:solidFill>
                          <a:latin typeface="SimSun"/>
                          <a:cs typeface="SimSun"/>
                        </a:rPr>
                        <a:t>11</a:t>
                      </a:r>
                      <a:endParaRPr sz="700">
                        <a:latin typeface="SimSun"/>
                        <a:cs typeface="SimSun"/>
                      </a:endParaRPr>
                    </a:p>
                    <a:p>
                      <a:pPr marL="77470">
                        <a:lnSpc>
                          <a:spcPct val="100000"/>
                        </a:lnSpc>
                        <a:spcBef>
                          <a:spcPts val="550"/>
                        </a:spcBef>
                      </a:pPr>
                      <a:r>
                        <a:rPr sz="700" spc="-340" dirty="0">
                          <a:solidFill>
                            <a:srgbClr val="4C4D4F"/>
                          </a:solidFill>
                          <a:latin typeface="SimSun"/>
                          <a:cs typeface="SimSun"/>
                        </a:rPr>
                        <a:t>洞</a:t>
                      </a:r>
                      <a:r>
                        <a:rPr sz="700" spc="-15" dirty="0">
                          <a:solidFill>
                            <a:srgbClr val="4C4D4F"/>
                          </a:solidFill>
                          <a:latin typeface="SimSun"/>
                          <a:cs typeface="SimSun"/>
                        </a:rPr>
                        <a:t>（房</a:t>
                      </a:r>
                      <a:r>
                        <a:rPr sz="700" spc="-340" dirty="0">
                          <a:solidFill>
                            <a:srgbClr val="4C4D4F"/>
                          </a:solidFill>
                          <a:latin typeface="SimSun"/>
                          <a:cs typeface="SimSun"/>
                        </a:rPr>
                        <a:t>）</a:t>
                      </a:r>
                      <a:r>
                        <a:rPr sz="700" spc="-20" dirty="0">
                          <a:solidFill>
                            <a:srgbClr val="4C4D4F"/>
                          </a:solidFill>
                          <a:latin typeface="SimSun"/>
                          <a:cs typeface="SimSun"/>
                        </a:rPr>
                        <a:t>結節枝</a:t>
                      </a:r>
                      <a:endParaRPr sz="700">
                        <a:latin typeface="SimSun"/>
                        <a:cs typeface="SimSun"/>
                      </a:endParaRPr>
                    </a:p>
                    <a:p>
                      <a:pPr marL="34925">
                        <a:lnSpc>
                          <a:spcPts val="770"/>
                        </a:lnSpc>
                        <a:spcBef>
                          <a:spcPts val="60"/>
                        </a:spcBef>
                        <a:tabLst>
                          <a:tab pos="1969135" algn="l"/>
                        </a:tabLst>
                      </a:pPr>
                      <a:r>
                        <a:rPr sz="700" spc="-20" dirty="0">
                          <a:solidFill>
                            <a:srgbClr val="4C4D4F"/>
                          </a:solidFill>
                          <a:latin typeface="SimSun"/>
                          <a:cs typeface="SimSun"/>
                        </a:rPr>
                        <a:t>（SN）</a:t>
                      </a:r>
                      <a:r>
                        <a:rPr sz="700" dirty="0">
                          <a:solidFill>
                            <a:srgbClr val="4C4D4F"/>
                          </a:solidFill>
                          <a:latin typeface="SimSun"/>
                          <a:cs typeface="SimSun"/>
                        </a:rPr>
                        <a:t>	</a:t>
                      </a:r>
                      <a:r>
                        <a:rPr sz="1050" spc="-75" baseline="-11904" dirty="0">
                          <a:solidFill>
                            <a:srgbClr val="4C4D4F"/>
                          </a:solidFill>
                          <a:latin typeface="SimSun"/>
                          <a:cs typeface="SimSun"/>
                        </a:rPr>
                        <a:t>6</a:t>
                      </a:r>
                      <a:endParaRPr sz="1050" baseline="-11904">
                        <a:latin typeface="SimSun"/>
                        <a:cs typeface="SimSun"/>
                      </a:endParaRPr>
                    </a:p>
                    <a:p>
                      <a:pPr marL="843915">
                        <a:lnSpc>
                          <a:spcPts val="770"/>
                        </a:lnSpc>
                        <a:tabLst>
                          <a:tab pos="2132330" algn="l"/>
                          <a:tab pos="2698115" algn="l"/>
                        </a:tabLst>
                      </a:pPr>
                      <a:r>
                        <a:rPr sz="1050" spc="-75" baseline="-23809" dirty="0">
                          <a:solidFill>
                            <a:srgbClr val="4C4D4F"/>
                          </a:solidFill>
                          <a:latin typeface="SimSun"/>
                          <a:cs typeface="SimSun"/>
                        </a:rPr>
                        <a:t>1</a:t>
                      </a:r>
                      <a:r>
                        <a:rPr sz="1050" baseline="-23809" dirty="0">
                          <a:solidFill>
                            <a:srgbClr val="4C4D4F"/>
                          </a:solidFill>
                          <a:latin typeface="SimSun"/>
                          <a:cs typeface="SimSun"/>
                        </a:rPr>
                        <a:t>	</a:t>
                      </a:r>
                      <a:r>
                        <a:rPr sz="1050" spc="-37" baseline="-35714" dirty="0">
                          <a:solidFill>
                            <a:srgbClr val="4C4D4F"/>
                          </a:solidFill>
                          <a:latin typeface="SimSun"/>
                          <a:cs typeface="SimSun"/>
                        </a:rPr>
                        <a:t>12</a:t>
                      </a:r>
                      <a:r>
                        <a:rPr sz="1050" baseline="-35714" dirty="0">
                          <a:solidFill>
                            <a:srgbClr val="4C4D4F"/>
                          </a:solidFill>
                          <a:latin typeface="SimSun"/>
                          <a:cs typeface="SimSun"/>
                        </a:rPr>
                        <a:t>	</a:t>
                      </a:r>
                      <a:r>
                        <a:rPr sz="700" spc="-25" dirty="0">
                          <a:solidFill>
                            <a:srgbClr val="4C4D4F"/>
                          </a:solidFill>
                          <a:latin typeface="SimSun"/>
                          <a:cs typeface="SimSun"/>
                        </a:rPr>
                        <a:t>13</a:t>
                      </a:r>
                      <a:endParaRPr sz="700">
                        <a:latin typeface="SimSun"/>
                        <a:cs typeface="SimSun"/>
                      </a:endParaRPr>
                    </a:p>
                    <a:p>
                      <a:pPr marR="2256790" algn="ctr">
                        <a:lnSpc>
                          <a:spcPts val="570"/>
                        </a:lnSpc>
                        <a:spcBef>
                          <a:spcPts val="115"/>
                        </a:spcBef>
                      </a:pPr>
                      <a:r>
                        <a:rPr sz="700" spc="-25" dirty="0">
                          <a:solidFill>
                            <a:srgbClr val="4C4D4F"/>
                          </a:solidFill>
                          <a:latin typeface="SimSun"/>
                          <a:cs typeface="SimSun"/>
                        </a:rPr>
                        <a:t>円錐枝</a:t>
                      </a:r>
                      <a:endParaRPr sz="700">
                        <a:latin typeface="SimSun"/>
                        <a:cs typeface="SimSun"/>
                      </a:endParaRPr>
                    </a:p>
                    <a:p>
                      <a:pPr marL="1005840">
                        <a:lnSpc>
                          <a:spcPts val="570"/>
                        </a:lnSpc>
                        <a:tabLst>
                          <a:tab pos="1422400" algn="l"/>
                          <a:tab pos="2317115" algn="l"/>
                        </a:tabLst>
                      </a:pPr>
                      <a:r>
                        <a:rPr sz="1050" spc="-30" baseline="-47619" dirty="0">
                          <a:solidFill>
                            <a:srgbClr val="4C4D4F"/>
                          </a:solidFill>
                          <a:latin typeface="SimSun"/>
                          <a:cs typeface="SimSun"/>
                        </a:rPr>
                        <a:t>（CB）</a:t>
                      </a:r>
                      <a:r>
                        <a:rPr sz="1050" baseline="-47619" dirty="0">
                          <a:solidFill>
                            <a:srgbClr val="4C4D4F"/>
                          </a:solidFill>
                          <a:latin typeface="SimSun"/>
                          <a:cs typeface="SimSun"/>
                        </a:rPr>
                        <a:t>	</a:t>
                      </a:r>
                      <a:r>
                        <a:rPr sz="1050" baseline="-19841" dirty="0">
                          <a:solidFill>
                            <a:srgbClr val="4C4D4F"/>
                          </a:solidFill>
                          <a:latin typeface="SimSun"/>
                          <a:cs typeface="SimSun"/>
                        </a:rPr>
                        <a:t>左前下行</a:t>
                      </a:r>
                      <a:r>
                        <a:rPr sz="1050" spc="-75" baseline="-19841" dirty="0">
                          <a:solidFill>
                            <a:srgbClr val="4C4D4F"/>
                          </a:solidFill>
                          <a:latin typeface="SimSun"/>
                          <a:cs typeface="SimSun"/>
                        </a:rPr>
                        <a:t>枝</a:t>
                      </a:r>
                      <a:r>
                        <a:rPr sz="1050" baseline="-19841" dirty="0">
                          <a:solidFill>
                            <a:srgbClr val="4C4D4F"/>
                          </a:solidFill>
                          <a:latin typeface="SimSun"/>
                          <a:cs typeface="SimSun"/>
                        </a:rPr>
                        <a:t>	</a:t>
                      </a:r>
                      <a:r>
                        <a:rPr sz="700" dirty="0">
                          <a:solidFill>
                            <a:srgbClr val="4C4D4F"/>
                          </a:solidFill>
                          <a:latin typeface="SimSun"/>
                          <a:cs typeface="SimSun"/>
                        </a:rPr>
                        <a:t>鈍</a:t>
                      </a:r>
                      <a:r>
                        <a:rPr sz="700" spc="-340" dirty="0">
                          <a:solidFill>
                            <a:srgbClr val="4C4D4F"/>
                          </a:solidFill>
                          <a:latin typeface="SimSun"/>
                          <a:cs typeface="SimSun"/>
                        </a:rPr>
                        <a:t>角</a:t>
                      </a:r>
                      <a:r>
                        <a:rPr sz="700" spc="-15" dirty="0">
                          <a:solidFill>
                            <a:srgbClr val="4C4D4F"/>
                          </a:solidFill>
                          <a:latin typeface="SimSun"/>
                          <a:cs typeface="SimSun"/>
                        </a:rPr>
                        <a:t>（縁</a:t>
                      </a:r>
                      <a:r>
                        <a:rPr sz="700" spc="-340" dirty="0">
                          <a:solidFill>
                            <a:srgbClr val="4C4D4F"/>
                          </a:solidFill>
                          <a:latin typeface="SimSun"/>
                          <a:cs typeface="SimSun"/>
                        </a:rPr>
                        <a:t>）</a:t>
                      </a:r>
                      <a:r>
                        <a:rPr sz="700" spc="-390" dirty="0">
                          <a:solidFill>
                            <a:srgbClr val="4C4D4F"/>
                          </a:solidFill>
                          <a:latin typeface="SimSun"/>
                          <a:cs typeface="SimSun"/>
                        </a:rPr>
                        <a:t>枝</a:t>
                      </a:r>
                      <a:endParaRPr sz="700">
                        <a:latin typeface="SimSun"/>
                        <a:cs typeface="SimSun"/>
                      </a:endParaRPr>
                    </a:p>
                    <a:p>
                      <a:pPr marL="1379855">
                        <a:lnSpc>
                          <a:spcPts val="810"/>
                        </a:lnSpc>
                        <a:spcBef>
                          <a:spcPts val="325"/>
                        </a:spcBef>
                        <a:tabLst>
                          <a:tab pos="2155825" algn="l"/>
                        </a:tabLst>
                      </a:pPr>
                      <a:r>
                        <a:rPr sz="700" spc="-10" dirty="0">
                          <a:solidFill>
                            <a:srgbClr val="4C4D4F"/>
                          </a:solidFill>
                          <a:latin typeface="SimSun"/>
                          <a:cs typeface="SimSun"/>
                        </a:rPr>
                        <a:t>（LAD）</a:t>
                      </a:r>
                      <a:r>
                        <a:rPr sz="700" dirty="0">
                          <a:solidFill>
                            <a:srgbClr val="4C4D4F"/>
                          </a:solidFill>
                          <a:latin typeface="SimSun"/>
                          <a:cs typeface="SimSun"/>
                        </a:rPr>
                        <a:t>	</a:t>
                      </a:r>
                      <a:r>
                        <a:rPr sz="1050" baseline="-11904" dirty="0">
                          <a:solidFill>
                            <a:srgbClr val="4C4D4F"/>
                          </a:solidFill>
                          <a:latin typeface="SimSun"/>
                          <a:cs typeface="SimSun"/>
                        </a:rPr>
                        <a:t>9</a:t>
                      </a:r>
                      <a:r>
                        <a:rPr sz="1050" spc="345" baseline="-11904" dirty="0">
                          <a:solidFill>
                            <a:srgbClr val="4C4D4F"/>
                          </a:solidFill>
                          <a:latin typeface="SimSun"/>
                          <a:cs typeface="SimSun"/>
                        </a:rPr>
                        <a:t> </a:t>
                      </a:r>
                      <a:r>
                        <a:rPr sz="1050" spc="104" baseline="19841" dirty="0">
                          <a:solidFill>
                            <a:srgbClr val="4C4D4F"/>
                          </a:solidFill>
                          <a:latin typeface="SimSun"/>
                          <a:cs typeface="SimSun"/>
                        </a:rPr>
                        <a:t>（OM）</a:t>
                      </a:r>
                      <a:endParaRPr sz="1050" baseline="19841">
                        <a:latin typeface="SimSun"/>
                        <a:cs typeface="SimSun"/>
                      </a:endParaRPr>
                    </a:p>
                    <a:p>
                      <a:pPr marR="1859280" algn="r">
                        <a:lnSpc>
                          <a:spcPts val="810"/>
                        </a:lnSpc>
                        <a:tabLst>
                          <a:tab pos="2235835" algn="l"/>
                        </a:tabLst>
                      </a:pPr>
                      <a:r>
                        <a:rPr sz="1050" baseline="-19841" dirty="0">
                          <a:solidFill>
                            <a:srgbClr val="4C4D4F"/>
                          </a:solidFill>
                          <a:latin typeface="SimSun"/>
                          <a:cs typeface="SimSun"/>
                        </a:rPr>
                        <a:t>前右室</a:t>
                      </a:r>
                      <a:r>
                        <a:rPr sz="1050" spc="-75" baseline="-19841" dirty="0">
                          <a:solidFill>
                            <a:srgbClr val="4C4D4F"/>
                          </a:solidFill>
                          <a:latin typeface="SimSun"/>
                          <a:cs typeface="SimSun"/>
                        </a:rPr>
                        <a:t>枝</a:t>
                      </a:r>
                      <a:r>
                        <a:rPr sz="1050" baseline="-19841" dirty="0">
                          <a:solidFill>
                            <a:srgbClr val="4C4D4F"/>
                          </a:solidFill>
                          <a:latin typeface="SimSun"/>
                          <a:cs typeface="SimSun"/>
                        </a:rPr>
                        <a:t>	</a:t>
                      </a:r>
                      <a:r>
                        <a:rPr sz="700" dirty="0">
                          <a:solidFill>
                            <a:srgbClr val="4C4D4F"/>
                          </a:solidFill>
                          <a:latin typeface="SimSun"/>
                          <a:cs typeface="SimSun"/>
                        </a:rPr>
                        <a:t>第一対角</a:t>
                      </a:r>
                      <a:r>
                        <a:rPr sz="700" spc="-50" dirty="0">
                          <a:solidFill>
                            <a:srgbClr val="4C4D4F"/>
                          </a:solidFill>
                          <a:latin typeface="SimSun"/>
                          <a:cs typeface="SimSun"/>
                        </a:rPr>
                        <a:t>枝</a:t>
                      </a:r>
                      <a:endParaRPr sz="700">
                        <a:latin typeface="SimSun"/>
                        <a:cs typeface="SimSun"/>
                      </a:endParaRPr>
                    </a:p>
                    <a:p>
                      <a:pPr marL="34925">
                        <a:lnSpc>
                          <a:spcPts val="690"/>
                        </a:lnSpc>
                        <a:spcBef>
                          <a:spcPts val="309"/>
                        </a:spcBef>
                        <a:tabLst>
                          <a:tab pos="2271395" algn="l"/>
                          <a:tab pos="2692400" algn="l"/>
                        </a:tabLst>
                      </a:pPr>
                      <a:r>
                        <a:rPr sz="700" spc="-10" dirty="0">
                          <a:solidFill>
                            <a:srgbClr val="4C4D4F"/>
                          </a:solidFill>
                          <a:latin typeface="SimSun"/>
                          <a:cs typeface="SimSun"/>
                        </a:rPr>
                        <a:t>（RVB）</a:t>
                      </a:r>
                      <a:r>
                        <a:rPr sz="700" dirty="0">
                          <a:solidFill>
                            <a:srgbClr val="4C4D4F"/>
                          </a:solidFill>
                          <a:latin typeface="SimSun"/>
                          <a:cs typeface="SimSun"/>
                        </a:rPr>
                        <a:t>	</a:t>
                      </a:r>
                      <a:r>
                        <a:rPr sz="1050" spc="-30" baseline="19841" dirty="0">
                          <a:solidFill>
                            <a:srgbClr val="4C4D4F"/>
                          </a:solidFill>
                          <a:latin typeface="SimSun"/>
                          <a:cs typeface="SimSun"/>
                        </a:rPr>
                        <a:t>（D1）</a:t>
                      </a:r>
                      <a:r>
                        <a:rPr sz="1050" baseline="19841" dirty="0">
                          <a:solidFill>
                            <a:srgbClr val="4C4D4F"/>
                          </a:solidFill>
                          <a:latin typeface="SimSun"/>
                          <a:cs typeface="SimSun"/>
                        </a:rPr>
                        <a:t>	</a:t>
                      </a:r>
                      <a:r>
                        <a:rPr sz="1050" spc="-37" baseline="3968" dirty="0">
                          <a:solidFill>
                            <a:srgbClr val="4C4D4F"/>
                          </a:solidFill>
                          <a:latin typeface="SimSun"/>
                          <a:cs typeface="SimSun"/>
                        </a:rPr>
                        <a:t>15</a:t>
                      </a:r>
                      <a:endParaRPr sz="1050" baseline="3968">
                        <a:latin typeface="SimSun"/>
                        <a:cs typeface="SimSun"/>
                      </a:endParaRPr>
                    </a:p>
                    <a:p>
                      <a:pPr marL="594995">
                        <a:lnSpc>
                          <a:spcPts val="555"/>
                        </a:lnSpc>
                        <a:tabLst>
                          <a:tab pos="1836420" algn="l"/>
                        </a:tabLst>
                      </a:pPr>
                      <a:r>
                        <a:rPr sz="700" spc="-50" dirty="0">
                          <a:solidFill>
                            <a:srgbClr val="4C4D4F"/>
                          </a:solidFill>
                          <a:latin typeface="SimSun"/>
                          <a:cs typeface="SimSun"/>
                        </a:rPr>
                        <a:t>2</a:t>
                      </a:r>
                      <a:r>
                        <a:rPr sz="700" dirty="0">
                          <a:solidFill>
                            <a:srgbClr val="4C4D4F"/>
                          </a:solidFill>
                          <a:latin typeface="SimSun"/>
                          <a:cs typeface="SimSun"/>
                        </a:rPr>
                        <a:t>	</a:t>
                      </a:r>
                      <a:r>
                        <a:rPr sz="1050" spc="-75" baseline="3968" dirty="0">
                          <a:solidFill>
                            <a:srgbClr val="4C4D4F"/>
                          </a:solidFill>
                          <a:latin typeface="SimSun"/>
                          <a:cs typeface="SimSun"/>
                        </a:rPr>
                        <a:t>7</a:t>
                      </a:r>
                      <a:endParaRPr sz="1050" baseline="3968">
                        <a:latin typeface="SimSun"/>
                        <a:cs typeface="SimSun"/>
                      </a:endParaRPr>
                    </a:p>
                    <a:p>
                      <a:pPr marL="2328545">
                        <a:lnSpc>
                          <a:spcPts val="705"/>
                        </a:lnSpc>
                        <a:tabLst>
                          <a:tab pos="2986405" algn="l"/>
                        </a:tabLst>
                      </a:pPr>
                      <a:r>
                        <a:rPr sz="700" dirty="0">
                          <a:solidFill>
                            <a:srgbClr val="4C4D4F"/>
                          </a:solidFill>
                          <a:latin typeface="SimSun"/>
                          <a:cs typeface="SimSun"/>
                        </a:rPr>
                        <a:t>第二対角</a:t>
                      </a:r>
                      <a:r>
                        <a:rPr sz="700" spc="-50" dirty="0">
                          <a:solidFill>
                            <a:srgbClr val="4C4D4F"/>
                          </a:solidFill>
                          <a:latin typeface="SimSun"/>
                          <a:cs typeface="SimSun"/>
                        </a:rPr>
                        <a:t>枝</a:t>
                      </a:r>
                      <a:r>
                        <a:rPr sz="700" dirty="0">
                          <a:solidFill>
                            <a:srgbClr val="4C4D4F"/>
                          </a:solidFill>
                          <a:latin typeface="SimSun"/>
                          <a:cs typeface="SimSun"/>
                        </a:rPr>
                        <a:t>	</a:t>
                      </a:r>
                      <a:r>
                        <a:rPr sz="1050" baseline="-31746" dirty="0">
                          <a:solidFill>
                            <a:srgbClr val="4C4D4F"/>
                          </a:solidFill>
                          <a:latin typeface="SimSun"/>
                          <a:cs typeface="SimSun"/>
                        </a:rPr>
                        <a:t>後側壁</a:t>
                      </a:r>
                      <a:r>
                        <a:rPr sz="1050" spc="-75" baseline="-31746" dirty="0">
                          <a:solidFill>
                            <a:srgbClr val="4C4D4F"/>
                          </a:solidFill>
                          <a:latin typeface="SimSun"/>
                          <a:cs typeface="SimSun"/>
                        </a:rPr>
                        <a:t>枝</a:t>
                      </a:r>
                      <a:endParaRPr sz="1050" baseline="-31746">
                        <a:latin typeface="SimSun"/>
                        <a:cs typeface="SimSun"/>
                      </a:endParaRPr>
                    </a:p>
                    <a:p>
                      <a:pPr marL="77470">
                        <a:lnSpc>
                          <a:spcPct val="100000"/>
                        </a:lnSpc>
                        <a:spcBef>
                          <a:spcPts val="195"/>
                        </a:spcBef>
                        <a:tabLst>
                          <a:tab pos="2286000" algn="l"/>
                          <a:tab pos="2943860" algn="l"/>
                        </a:tabLst>
                      </a:pPr>
                      <a:r>
                        <a:rPr sz="700" dirty="0">
                          <a:solidFill>
                            <a:srgbClr val="4C4D4F"/>
                          </a:solidFill>
                          <a:latin typeface="SimSun"/>
                          <a:cs typeface="SimSun"/>
                        </a:rPr>
                        <a:t>鋭</a:t>
                      </a:r>
                      <a:r>
                        <a:rPr sz="700" spc="-340" dirty="0">
                          <a:solidFill>
                            <a:srgbClr val="4C4D4F"/>
                          </a:solidFill>
                          <a:latin typeface="SimSun"/>
                          <a:cs typeface="SimSun"/>
                        </a:rPr>
                        <a:t>角</a:t>
                      </a:r>
                      <a:r>
                        <a:rPr sz="700" spc="-15" dirty="0">
                          <a:solidFill>
                            <a:srgbClr val="4C4D4F"/>
                          </a:solidFill>
                          <a:latin typeface="SimSun"/>
                          <a:cs typeface="SimSun"/>
                        </a:rPr>
                        <a:t>（縁</a:t>
                      </a:r>
                      <a:r>
                        <a:rPr sz="700" spc="-340" dirty="0">
                          <a:solidFill>
                            <a:srgbClr val="4C4D4F"/>
                          </a:solidFill>
                          <a:latin typeface="SimSun"/>
                          <a:cs typeface="SimSun"/>
                        </a:rPr>
                        <a:t>）</a:t>
                      </a:r>
                      <a:r>
                        <a:rPr sz="700" spc="-50" dirty="0">
                          <a:solidFill>
                            <a:srgbClr val="4C4D4F"/>
                          </a:solidFill>
                          <a:latin typeface="SimSun"/>
                          <a:cs typeface="SimSun"/>
                        </a:rPr>
                        <a:t>枝</a:t>
                      </a:r>
                      <a:r>
                        <a:rPr sz="700" dirty="0">
                          <a:solidFill>
                            <a:srgbClr val="4C4D4F"/>
                          </a:solidFill>
                          <a:latin typeface="SimSun"/>
                          <a:cs typeface="SimSun"/>
                        </a:rPr>
                        <a:t>	</a:t>
                      </a:r>
                      <a:r>
                        <a:rPr sz="1050" spc="-30" baseline="11904" dirty="0">
                          <a:solidFill>
                            <a:srgbClr val="4C4D4F"/>
                          </a:solidFill>
                          <a:latin typeface="SimSun"/>
                          <a:cs typeface="SimSun"/>
                        </a:rPr>
                        <a:t>（D2）</a:t>
                      </a:r>
                      <a:r>
                        <a:rPr sz="1050" baseline="11904" dirty="0">
                          <a:solidFill>
                            <a:srgbClr val="4C4D4F"/>
                          </a:solidFill>
                          <a:latin typeface="SimSun"/>
                          <a:cs typeface="SimSun"/>
                        </a:rPr>
                        <a:t>	</a:t>
                      </a:r>
                      <a:r>
                        <a:rPr sz="1050" spc="-30" baseline="-19841" dirty="0">
                          <a:solidFill>
                            <a:srgbClr val="4C4D4F"/>
                          </a:solidFill>
                          <a:latin typeface="SimSun"/>
                          <a:cs typeface="SimSun"/>
                        </a:rPr>
                        <a:t>（PL）</a:t>
                      </a:r>
                      <a:endParaRPr sz="1050" baseline="-19841">
                        <a:latin typeface="SimSun"/>
                        <a:cs typeface="SimSun"/>
                      </a:endParaRPr>
                    </a:p>
                    <a:p>
                      <a:pPr marR="2259330" algn="ctr">
                        <a:lnSpc>
                          <a:spcPct val="100000"/>
                        </a:lnSpc>
                        <a:spcBef>
                          <a:spcPts val="65"/>
                        </a:spcBef>
                        <a:tabLst>
                          <a:tab pos="2188845" algn="l"/>
                        </a:tabLst>
                      </a:pPr>
                      <a:r>
                        <a:rPr sz="700" spc="60" dirty="0">
                          <a:solidFill>
                            <a:srgbClr val="4C4D4F"/>
                          </a:solidFill>
                          <a:latin typeface="SimSun"/>
                          <a:cs typeface="SimSun"/>
                        </a:rPr>
                        <a:t>（AM）</a:t>
                      </a:r>
                      <a:r>
                        <a:rPr sz="700" dirty="0">
                          <a:solidFill>
                            <a:srgbClr val="4C4D4F"/>
                          </a:solidFill>
                          <a:latin typeface="SimSun"/>
                          <a:cs typeface="SimSun"/>
                        </a:rPr>
                        <a:t>	</a:t>
                      </a:r>
                      <a:r>
                        <a:rPr sz="700" spc="-25" dirty="0">
                          <a:solidFill>
                            <a:srgbClr val="4C4D4F"/>
                          </a:solidFill>
                          <a:latin typeface="SimSun"/>
                          <a:cs typeface="SimSun"/>
                        </a:rPr>
                        <a:t>10</a:t>
                      </a:r>
                      <a:endParaRPr sz="700">
                        <a:latin typeface="SimSun"/>
                        <a:cs typeface="SimSun"/>
                      </a:endParaRPr>
                    </a:p>
                    <a:p>
                      <a:pPr marR="1900555" algn="r">
                        <a:lnSpc>
                          <a:spcPts val="825"/>
                        </a:lnSpc>
                        <a:spcBef>
                          <a:spcPts val="165"/>
                        </a:spcBef>
                        <a:tabLst>
                          <a:tab pos="1421130" algn="l"/>
                        </a:tabLst>
                      </a:pPr>
                      <a:r>
                        <a:rPr sz="1050" baseline="7936" dirty="0">
                          <a:solidFill>
                            <a:srgbClr val="4C4D4F"/>
                          </a:solidFill>
                          <a:latin typeface="SimSun"/>
                          <a:cs typeface="SimSun"/>
                        </a:rPr>
                        <a:t>房室結節</a:t>
                      </a:r>
                      <a:r>
                        <a:rPr sz="1050" spc="-75" baseline="7936" dirty="0">
                          <a:solidFill>
                            <a:srgbClr val="4C4D4F"/>
                          </a:solidFill>
                          <a:latin typeface="SimSun"/>
                          <a:cs typeface="SimSun"/>
                        </a:rPr>
                        <a:t>枝</a:t>
                      </a:r>
                      <a:r>
                        <a:rPr sz="1050" baseline="7936" dirty="0">
                          <a:solidFill>
                            <a:srgbClr val="4C4D4F"/>
                          </a:solidFill>
                          <a:latin typeface="SimSun"/>
                          <a:cs typeface="SimSun"/>
                        </a:rPr>
                        <a:t>	</a:t>
                      </a:r>
                      <a:r>
                        <a:rPr sz="700" dirty="0">
                          <a:solidFill>
                            <a:srgbClr val="4C4D4F"/>
                          </a:solidFill>
                          <a:latin typeface="SimSun"/>
                          <a:cs typeface="SimSun"/>
                        </a:rPr>
                        <a:t>中隔穿通</a:t>
                      </a:r>
                      <a:r>
                        <a:rPr sz="700" spc="-50" dirty="0">
                          <a:solidFill>
                            <a:srgbClr val="4C4D4F"/>
                          </a:solidFill>
                          <a:latin typeface="SimSun"/>
                          <a:cs typeface="SimSun"/>
                        </a:rPr>
                        <a:t>枝</a:t>
                      </a:r>
                      <a:endParaRPr sz="700">
                        <a:latin typeface="SimSun"/>
                        <a:cs typeface="SimSun"/>
                      </a:endParaRPr>
                    </a:p>
                    <a:p>
                      <a:pPr marL="637540">
                        <a:lnSpc>
                          <a:spcPts val="825"/>
                        </a:lnSpc>
                        <a:tabLst>
                          <a:tab pos="2089150" algn="l"/>
                          <a:tab pos="2848610" algn="l"/>
                        </a:tabLst>
                      </a:pPr>
                      <a:r>
                        <a:rPr sz="1050" baseline="-11904" dirty="0">
                          <a:solidFill>
                            <a:srgbClr val="4C4D4F"/>
                          </a:solidFill>
                          <a:latin typeface="SimSun"/>
                          <a:cs typeface="SimSun"/>
                        </a:rPr>
                        <a:t>3</a:t>
                      </a:r>
                      <a:r>
                        <a:rPr sz="1050" spc="217" baseline="-11904" dirty="0">
                          <a:solidFill>
                            <a:srgbClr val="4C4D4F"/>
                          </a:solidFill>
                          <a:latin typeface="SimSun"/>
                          <a:cs typeface="SimSun"/>
                        </a:rPr>
                        <a:t>  </a:t>
                      </a:r>
                      <a:r>
                        <a:rPr sz="700" spc="40" dirty="0">
                          <a:solidFill>
                            <a:srgbClr val="4C4D4F"/>
                          </a:solidFill>
                          <a:latin typeface="SimSun"/>
                          <a:cs typeface="SimSun"/>
                        </a:rPr>
                        <a:t>（AVN）</a:t>
                      </a:r>
                      <a:r>
                        <a:rPr sz="700" dirty="0">
                          <a:solidFill>
                            <a:srgbClr val="4C4D4F"/>
                          </a:solidFill>
                          <a:latin typeface="SimSun"/>
                          <a:cs typeface="SimSun"/>
                        </a:rPr>
                        <a:t>	</a:t>
                      </a:r>
                      <a:r>
                        <a:rPr sz="1050" baseline="-39682" dirty="0">
                          <a:solidFill>
                            <a:srgbClr val="4C4D4F"/>
                          </a:solidFill>
                          <a:latin typeface="SimSun"/>
                          <a:cs typeface="SimSun"/>
                        </a:rPr>
                        <a:t>8</a:t>
                      </a:r>
                      <a:r>
                        <a:rPr sz="1050" spc="600" baseline="-39682" dirty="0">
                          <a:solidFill>
                            <a:srgbClr val="4C4D4F"/>
                          </a:solidFill>
                          <a:latin typeface="SimSun"/>
                          <a:cs typeface="SimSun"/>
                        </a:rPr>
                        <a:t> </a:t>
                      </a:r>
                      <a:r>
                        <a:rPr sz="1050" spc="-30" baseline="-7936" dirty="0">
                          <a:solidFill>
                            <a:srgbClr val="4C4D4F"/>
                          </a:solidFill>
                          <a:latin typeface="SimSun"/>
                          <a:cs typeface="SimSun"/>
                        </a:rPr>
                        <a:t>（SEP）</a:t>
                      </a:r>
                      <a:r>
                        <a:rPr sz="1050" baseline="-7936" dirty="0">
                          <a:solidFill>
                            <a:srgbClr val="4C4D4F"/>
                          </a:solidFill>
                          <a:latin typeface="SimSun"/>
                          <a:cs typeface="SimSun"/>
                        </a:rPr>
                        <a:t>	</a:t>
                      </a:r>
                      <a:r>
                        <a:rPr sz="1050" spc="-37" baseline="3968" dirty="0">
                          <a:solidFill>
                            <a:srgbClr val="4C4D4F"/>
                          </a:solidFill>
                          <a:latin typeface="SimSun"/>
                          <a:cs typeface="SimSun"/>
                        </a:rPr>
                        <a:t>14</a:t>
                      </a:r>
                      <a:endParaRPr sz="1050" baseline="3968">
                        <a:latin typeface="SimSun"/>
                        <a:cs typeface="SimSun"/>
                      </a:endParaRPr>
                    </a:p>
                    <a:p>
                      <a:pPr>
                        <a:lnSpc>
                          <a:spcPct val="100000"/>
                        </a:lnSpc>
                      </a:pPr>
                      <a:endParaRPr sz="700">
                        <a:latin typeface="Times New Roman"/>
                        <a:cs typeface="Times New Roman"/>
                      </a:endParaRPr>
                    </a:p>
                    <a:p>
                      <a:pPr>
                        <a:lnSpc>
                          <a:spcPct val="100000"/>
                        </a:lnSpc>
                        <a:spcBef>
                          <a:spcPts val="145"/>
                        </a:spcBef>
                      </a:pPr>
                      <a:endParaRPr sz="700">
                        <a:latin typeface="Times New Roman"/>
                        <a:cs typeface="Times New Roman"/>
                      </a:endParaRPr>
                    </a:p>
                    <a:p>
                      <a:pPr marL="1216025">
                        <a:lnSpc>
                          <a:spcPct val="100000"/>
                        </a:lnSpc>
                      </a:pPr>
                      <a:r>
                        <a:rPr sz="700" spc="-50" dirty="0">
                          <a:solidFill>
                            <a:srgbClr val="4C4D4F"/>
                          </a:solidFill>
                          <a:latin typeface="SimSun"/>
                          <a:cs typeface="SimSun"/>
                        </a:rPr>
                        <a:t>4</a:t>
                      </a:r>
                      <a:endParaRPr sz="700">
                        <a:latin typeface="SimSun"/>
                        <a:cs typeface="SimSun"/>
                      </a:endParaRPr>
                    </a:p>
                    <a:p>
                      <a:pPr marL="1874520">
                        <a:lnSpc>
                          <a:spcPct val="100000"/>
                        </a:lnSpc>
                        <a:spcBef>
                          <a:spcPts val="685"/>
                        </a:spcBef>
                      </a:pPr>
                      <a:r>
                        <a:rPr sz="700" spc="-85" dirty="0">
                          <a:solidFill>
                            <a:srgbClr val="4C4D4F"/>
                          </a:solidFill>
                          <a:latin typeface="SimSun"/>
                          <a:cs typeface="SimSun"/>
                        </a:rPr>
                        <a:t>後下行枝</a:t>
                      </a:r>
                      <a:r>
                        <a:rPr sz="700" spc="-20" dirty="0">
                          <a:solidFill>
                            <a:srgbClr val="4C4D4F"/>
                          </a:solidFill>
                          <a:latin typeface="SimSun"/>
                          <a:cs typeface="SimSun"/>
                        </a:rPr>
                        <a:t>（PD）</a:t>
                      </a:r>
                      <a:endParaRPr sz="700">
                        <a:latin typeface="SimSun"/>
                        <a:cs typeface="SimSun"/>
                      </a:endParaRPr>
                    </a:p>
                  </a:txBody>
                  <a:tcPr marL="0" marR="0" marT="0" marB="0">
                    <a:lnL w="1270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tcPr>
                </a:tc>
                <a:tc hMerge="1">
                  <a:txBody>
                    <a:bodyPr/>
                    <a:lstStyle/>
                    <a:p>
                      <a:endParaRPr/>
                    </a:p>
                  </a:txBody>
                  <a:tcPr marL="0" marR="0" marT="0" marB="0"/>
                </a:tc>
                <a:extLst>
                  <a:ext uri="{0D108BD9-81ED-4DB2-BD59-A6C34878D82A}">
                    <a16:rowId xmlns:a16="http://schemas.microsoft.com/office/drawing/2014/main" val="10005"/>
                  </a:ext>
                </a:extLst>
              </a:tr>
              <a:tr h="431800">
                <a:tc>
                  <a:txBody>
                    <a:bodyPr/>
                    <a:lstStyle/>
                    <a:p>
                      <a:pPr marL="127635">
                        <a:lnSpc>
                          <a:spcPct val="100000"/>
                        </a:lnSpc>
                        <a:spcBef>
                          <a:spcPts val="1045"/>
                        </a:spcBef>
                      </a:pPr>
                      <a:r>
                        <a:rPr sz="1000" b="1" spc="-20" dirty="0">
                          <a:solidFill>
                            <a:srgbClr val="FFFFFF"/>
                          </a:solidFill>
                          <a:latin typeface="Microsoft JhengHei"/>
                          <a:cs typeface="Microsoft JhengHei"/>
                        </a:rPr>
                        <a:t>備考欄</a:t>
                      </a:r>
                      <a:endParaRPr sz="1000">
                        <a:latin typeface="Microsoft JhengHei"/>
                        <a:cs typeface="Microsoft JhengHei"/>
                      </a:endParaRPr>
                    </a:p>
                  </a:txBody>
                  <a:tcPr marL="0" marR="0" marT="132715" marB="0">
                    <a:lnL w="1270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solidFill>
                      <a:srgbClr val="B28ABF"/>
                    </a:solidFill>
                  </a:tcPr>
                </a:tc>
                <a:tc>
                  <a:txBody>
                    <a:bodyPr/>
                    <a:lstStyle/>
                    <a:p>
                      <a:pPr>
                        <a:lnSpc>
                          <a:spcPct val="100000"/>
                        </a:lnSpc>
                      </a:pPr>
                      <a:endParaRPr sz="800" dirty="0">
                        <a:latin typeface="Times New Roman"/>
                        <a:cs typeface="Times New Roman"/>
                      </a:endParaRPr>
                    </a:p>
                  </a:txBody>
                  <a:tcPr marL="0" marR="0" marT="0" marB="0">
                    <a:lnL w="635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solidFill>
                      <a:srgbClr val="FFFFFF"/>
                    </a:solidFill>
                  </a:tcPr>
                </a:tc>
                <a:extLst>
                  <a:ext uri="{0D108BD9-81ED-4DB2-BD59-A6C34878D82A}">
                    <a16:rowId xmlns:a16="http://schemas.microsoft.com/office/drawing/2014/main" val="10006"/>
                  </a:ext>
                </a:extLst>
              </a:tr>
            </a:tbl>
          </a:graphicData>
        </a:graphic>
      </p:graphicFrame>
      <p:sp>
        <p:nvSpPr>
          <p:cNvPr id="85" name="object 85"/>
          <p:cNvSpPr txBox="1"/>
          <p:nvPr/>
        </p:nvSpPr>
        <p:spPr>
          <a:xfrm>
            <a:off x="8928000" y="3704638"/>
            <a:ext cx="1362075" cy="3182620"/>
          </a:xfrm>
          <a:prstGeom prst="rect">
            <a:avLst/>
          </a:prstGeom>
        </p:spPr>
        <p:txBody>
          <a:bodyPr vert="horz" wrap="square" lIns="0" tIns="13335" rIns="0" bIns="0" rtlCol="0">
            <a:spAutoFit/>
          </a:bodyPr>
          <a:lstStyle/>
          <a:p>
            <a:pPr marL="170815">
              <a:lnSpc>
                <a:spcPct val="100000"/>
              </a:lnSpc>
              <a:spcBef>
                <a:spcPts val="105"/>
              </a:spcBef>
            </a:pPr>
            <a:r>
              <a:rPr sz="1800" b="1" baseline="2314" dirty="0">
                <a:solidFill>
                  <a:srgbClr val="231F20"/>
                </a:solidFill>
                <a:latin typeface="Microsoft JhengHei"/>
                <a:cs typeface="Microsoft JhengHei"/>
              </a:rPr>
              <a:t>日本版</a:t>
            </a:r>
            <a:r>
              <a:rPr sz="1350" b="1" spc="105" dirty="0">
                <a:solidFill>
                  <a:srgbClr val="231F20"/>
                </a:solidFill>
                <a:latin typeface="Calibri"/>
                <a:cs typeface="Calibri"/>
              </a:rPr>
              <a:t>HBR</a:t>
            </a:r>
            <a:endParaRPr sz="1350">
              <a:latin typeface="Calibri"/>
              <a:cs typeface="Calibri"/>
            </a:endParaRPr>
          </a:p>
          <a:p>
            <a:pPr marL="147955" indent="-147955">
              <a:lnSpc>
                <a:spcPct val="100000"/>
              </a:lnSpc>
              <a:spcBef>
                <a:spcPts val="1120"/>
              </a:spcBef>
              <a:buChar char="□"/>
              <a:tabLst>
                <a:tab pos="147955" algn="l"/>
              </a:tabLst>
            </a:pPr>
            <a:r>
              <a:rPr sz="900" spc="-225" dirty="0">
                <a:solidFill>
                  <a:srgbClr val="231F20"/>
                </a:solidFill>
                <a:latin typeface="BIZ UDPゴシック"/>
                <a:cs typeface="BIZ UDPゴシック"/>
              </a:rPr>
              <a:t>年齢</a:t>
            </a:r>
            <a:r>
              <a:rPr sz="900" spc="225" dirty="0">
                <a:solidFill>
                  <a:srgbClr val="231F20"/>
                </a:solidFill>
                <a:latin typeface="BIZ UDPゴシック"/>
                <a:cs typeface="BIZ UDPゴシック"/>
              </a:rPr>
              <a:t>（</a:t>
            </a:r>
            <a:r>
              <a:rPr sz="900" spc="100" dirty="0">
                <a:solidFill>
                  <a:srgbClr val="231F20"/>
                </a:solidFill>
                <a:latin typeface="BIZ UDPゴシック"/>
                <a:cs typeface="BIZ UDPゴシック"/>
              </a:rPr>
              <a:t>≧ </a:t>
            </a:r>
            <a:r>
              <a:rPr sz="950" dirty="0">
                <a:solidFill>
                  <a:srgbClr val="231F20"/>
                </a:solidFill>
                <a:latin typeface="Arial"/>
                <a:cs typeface="Arial"/>
              </a:rPr>
              <a:t>75</a:t>
            </a:r>
            <a:r>
              <a:rPr sz="900" spc="295" dirty="0">
                <a:solidFill>
                  <a:srgbClr val="231F20"/>
                </a:solidFill>
                <a:latin typeface="BIZ UDPゴシック"/>
                <a:cs typeface="BIZ UDPゴシック"/>
              </a:rPr>
              <a:t>歳</a:t>
            </a:r>
            <a:r>
              <a:rPr sz="900" spc="95" dirty="0">
                <a:solidFill>
                  <a:srgbClr val="231F20"/>
                </a:solidFill>
                <a:latin typeface="BIZ UDPゴシック"/>
                <a:cs typeface="BIZ UDPゴシック"/>
              </a:rPr>
              <a:t>）</a:t>
            </a:r>
            <a:endParaRPr sz="900">
              <a:latin typeface="BIZ UDPゴシック"/>
              <a:cs typeface="BIZ UDPゴシック"/>
            </a:endParaRPr>
          </a:p>
          <a:p>
            <a:pPr marL="147955" indent="-147955">
              <a:lnSpc>
                <a:spcPct val="100000"/>
              </a:lnSpc>
              <a:spcBef>
                <a:spcPts val="360"/>
              </a:spcBef>
              <a:buChar char="□"/>
              <a:tabLst>
                <a:tab pos="147955" algn="l"/>
              </a:tabLst>
            </a:pPr>
            <a:r>
              <a:rPr sz="900" spc="-225" dirty="0">
                <a:solidFill>
                  <a:srgbClr val="231F20"/>
                </a:solidFill>
                <a:latin typeface="BIZ UDPゴシック"/>
                <a:cs typeface="BIZ UDPゴシック"/>
              </a:rPr>
              <a:t>体重</a:t>
            </a:r>
            <a:r>
              <a:rPr sz="900" spc="225" dirty="0">
                <a:solidFill>
                  <a:srgbClr val="231F20"/>
                </a:solidFill>
                <a:latin typeface="BIZ UDPゴシック"/>
                <a:cs typeface="BIZ UDPゴシック"/>
              </a:rPr>
              <a:t>（</a:t>
            </a:r>
            <a:r>
              <a:rPr sz="900" spc="95" dirty="0">
                <a:solidFill>
                  <a:srgbClr val="231F20"/>
                </a:solidFill>
                <a:latin typeface="BIZ UDPゴシック"/>
                <a:cs typeface="BIZ UDPゴシック"/>
              </a:rPr>
              <a:t>＜ </a:t>
            </a:r>
            <a:r>
              <a:rPr sz="950" spc="85" dirty="0">
                <a:solidFill>
                  <a:srgbClr val="231F20"/>
                </a:solidFill>
                <a:latin typeface="Arial"/>
                <a:cs typeface="Arial"/>
              </a:rPr>
              <a:t>55kg</a:t>
            </a:r>
            <a:r>
              <a:rPr sz="900" spc="85" dirty="0">
                <a:solidFill>
                  <a:srgbClr val="231F20"/>
                </a:solidFill>
                <a:latin typeface="BIZ UDPゴシック"/>
                <a:cs typeface="BIZ UDPゴシック"/>
              </a:rPr>
              <a:t>）</a:t>
            </a:r>
            <a:endParaRPr sz="900">
              <a:latin typeface="BIZ UDPゴシック"/>
              <a:cs typeface="BIZ UDPゴシック"/>
            </a:endParaRPr>
          </a:p>
          <a:p>
            <a:pPr marL="147955" indent="-147955">
              <a:lnSpc>
                <a:spcPct val="100000"/>
              </a:lnSpc>
              <a:spcBef>
                <a:spcPts val="395"/>
              </a:spcBef>
              <a:buChar char="□"/>
              <a:tabLst>
                <a:tab pos="147955" algn="l"/>
              </a:tabLst>
            </a:pPr>
            <a:r>
              <a:rPr sz="900" spc="-20" dirty="0">
                <a:solidFill>
                  <a:srgbClr val="231F20"/>
                </a:solidFill>
                <a:latin typeface="BIZ UDPゴシック"/>
                <a:cs typeface="BIZ UDPゴシック"/>
              </a:rPr>
              <a:t>腎機能</a:t>
            </a:r>
            <a:endParaRPr sz="900">
              <a:latin typeface="BIZ UDPゴシック"/>
              <a:cs typeface="BIZ UDPゴシック"/>
            </a:endParaRPr>
          </a:p>
          <a:p>
            <a:pPr marL="147955" indent="-147955">
              <a:lnSpc>
                <a:spcPct val="100000"/>
              </a:lnSpc>
              <a:spcBef>
                <a:spcPts val="385"/>
              </a:spcBef>
              <a:buChar char="□"/>
              <a:tabLst>
                <a:tab pos="147955" algn="l"/>
              </a:tabLst>
            </a:pPr>
            <a:r>
              <a:rPr sz="900" spc="-80" dirty="0">
                <a:solidFill>
                  <a:srgbClr val="231F20"/>
                </a:solidFill>
                <a:latin typeface="BIZ UDPゴシック"/>
                <a:cs typeface="BIZ UDPゴシック"/>
              </a:rPr>
              <a:t>貧血</a:t>
            </a:r>
            <a:r>
              <a:rPr sz="900" dirty="0">
                <a:solidFill>
                  <a:srgbClr val="231F20"/>
                </a:solidFill>
                <a:latin typeface="BIZ UDPゴシック"/>
                <a:cs typeface="BIZ UDPゴシック"/>
              </a:rPr>
              <a:t>（</a:t>
            </a:r>
            <a:r>
              <a:rPr sz="950" dirty="0">
                <a:solidFill>
                  <a:srgbClr val="231F20"/>
                </a:solidFill>
                <a:latin typeface="Arial"/>
                <a:cs typeface="Arial"/>
              </a:rPr>
              <a:t>Hb</a:t>
            </a:r>
            <a:r>
              <a:rPr sz="900" spc="70" dirty="0">
                <a:solidFill>
                  <a:srgbClr val="231F20"/>
                </a:solidFill>
                <a:latin typeface="BIZ UDPゴシック"/>
                <a:cs typeface="BIZ UDPゴシック"/>
              </a:rPr>
              <a:t>＜ </a:t>
            </a:r>
            <a:r>
              <a:rPr sz="950" spc="55" dirty="0">
                <a:solidFill>
                  <a:srgbClr val="231F20"/>
                </a:solidFill>
                <a:latin typeface="Arial"/>
                <a:cs typeface="Arial"/>
              </a:rPr>
              <a:t>11g/dL</a:t>
            </a:r>
            <a:r>
              <a:rPr sz="900" spc="55" dirty="0">
                <a:solidFill>
                  <a:srgbClr val="231F20"/>
                </a:solidFill>
                <a:latin typeface="BIZ UDPゴシック"/>
                <a:cs typeface="BIZ UDPゴシック"/>
              </a:rPr>
              <a:t>）</a:t>
            </a:r>
            <a:endParaRPr sz="900">
              <a:latin typeface="BIZ UDPゴシック"/>
              <a:cs typeface="BIZ UDPゴシック"/>
            </a:endParaRPr>
          </a:p>
          <a:p>
            <a:pPr marL="147955" indent="-147955">
              <a:lnSpc>
                <a:spcPct val="100000"/>
              </a:lnSpc>
              <a:spcBef>
                <a:spcPts val="395"/>
              </a:spcBef>
              <a:buChar char="□"/>
              <a:tabLst>
                <a:tab pos="147955" algn="l"/>
              </a:tabLst>
            </a:pPr>
            <a:r>
              <a:rPr sz="900" spc="-20" dirty="0">
                <a:solidFill>
                  <a:srgbClr val="231F20"/>
                </a:solidFill>
                <a:latin typeface="BIZ UDPゴシック"/>
                <a:cs typeface="BIZ UDPゴシック"/>
              </a:rPr>
              <a:t>心不全</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抗凝固薬</a:t>
            </a:r>
            <a:endParaRPr sz="900">
              <a:latin typeface="BIZ UDPゴシック"/>
              <a:cs typeface="BIZ UDPゴシック"/>
            </a:endParaRPr>
          </a:p>
          <a:p>
            <a:pPr marL="147955" indent="-147955">
              <a:lnSpc>
                <a:spcPct val="100000"/>
              </a:lnSpc>
              <a:spcBef>
                <a:spcPts val="420"/>
              </a:spcBef>
              <a:buChar char="□"/>
              <a:tabLst>
                <a:tab pos="147955" algn="l"/>
              </a:tabLst>
            </a:pPr>
            <a:r>
              <a:rPr sz="900" spc="-10" dirty="0">
                <a:solidFill>
                  <a:srgbClr val="231F20"/>
                </a:solidFill>
                <a:latin typeface="BIZ UDPゴシック"/>
                <a:cs typeface="BIZ UDPゴシック"/>
              </a:rPr>
              <a:t>末梢動脈疾患</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出血既往</a:t>
            </a:r>
            <a:endParaRPr sz="900">
              <a:latin typeface="BIZ UDPゴシック"/>
              <a:cs typeface="BIZ UDPゴシック"/>
            </a:endParaRPr>
          </a:p>
          <a:p>
            <a:pPr marL="147955" indent="-147955">
              <a:lnSpc>
                <a:spcPct val="100000"/>
              </a:lnSpc>
              <a:spcBef>
                <a:spcPts val="420"/>
              </a:spcBef>
              <a:buChar char="□"/>
              <a:tabLst>
                <a:tab pos="147955" algn="l"/>
              </a:tabLst>
            </a:pPr>
            <a:r>
              <a:rPr sz="900" spc="-20" dirty="0">
                <a:solidFill>
                  <a:srgbClr val="231F20"/>
                </a:solidFill>
                <a:latin typeface="BIZ UDPゴシック"/>
                <a:cs typeface="BIZ UDPゴシック"/>
              </a:rPr>
              <a:t>脳卒中</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血小板数</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悪性腫瘍</a:t>
            </a:r>
            <a:endParaRPr sz="900">
              <a:latin typeface="BIZ UDPゴシック"/>
              <a:cs typeface="BIZ UDPゴシック"/>
            </a:endParaRPr>
          </a:p>
          <a:p>
            <a:pPr marL="147955" indent="-147955">
              <a:lnSpc>
                <a:spcPct val="100000"/>
              </a:lnSpc>
              <a:spcBef>
                <a:spcPts val="420"/>
              </a:spcBef>
              <a:buChar char="□"/>
              <a:tabLst>
                <a:tab pos="147955" algn="l"/>
              </a:tabLst>
            </a:pPr>
            <a:r>
              <a:rPr sz="900" spc="-20" dirty="0">
                <a:solidFill>
                  <a:srgbClr val="231F20"/>
                </a:solidFill>
                <a:latin typeface="BIZ UDPゴシック"/>
                <a:cs typeface="BIZ UDPゴシック"/>
              </a:rPr>
              <a:t>肝硬変</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手術予定</a:t>
            </a:r>
            <a:endParaRPr sz="900">
              <a:latin typeface="BIZ UDPゴシック"/>
              <a:cs typeface="BIZ UDPゴシック"/>
            </a:endParaRPr>
          </a:p>
          <a:p>
            <a:pPr marL="147955" indent="-147955">
              <a:lnSpc>
                <a:spcPct val="100000"/>
              </a:lnSpc>
              <a:spcBef>
                <a:spcPts val="420"/>
              </a:spcBef>
              <a:buChar char="□"/>
              <a:tabLst>
                <a:tab pos="147955" algn="l"/>
              </a:tabLst>
            </a:pPr>
            <a:r>
              <a:rPr sz="900" spc="-25" dirty="0">
                <a:solidFill>
                  <a:srgbClr val="231F20"/>
                </a:solidFill>
                <a:latin typeface="BIZ UDPゴシック"/>
                <a:cs typeface="BIZ UDPゴシック"/>
              </a:rPr>
              <a:t>外傷</a:t>
            </a:r>
            <a:endParaRPr sz="900">
              <a:latin typeface="BIZ UDPゴシック"/>
              <a:cs typeface="BIZ UDPゴシック"/>
            </a:endParaRPr>
          </a:p>
          <a:p>
            <a:pPr marL="147955" indent="-147955">
              <a:lnSpc>
                <a:spcPct val="100000"/>
              </a:lnSpc>
              <a:spcBef>
                <a:spcPts val="420"/>
              </a:spcBef>
              <a:buChar char="□"/>
              <a:tabLst>
                <a:tab pos="147955" algn="l"/>
                <a:tab pos="1233805" algn="l"/>
              </a:tabLst>
            </a:pPr>
            <a:r>
              <a:rPr sz="900" dirty="0">
                <a:solidFill>
                  <a:srgbClr val="231F20"/>
                </a:solidFill>
                <a:latin typeface="BIZ UDPゴシック"/>
                <a:cs typeface="BIZ UDPゴシック"/>
              </a:rPr>
              <a:t>その</a:t>
            </a:r>
            <a:r>
              <a:rPr sz="900" spc="-450" dirty="0">
                <a:solidFill>
                  <a:srgbClr val="231F20"/>
                </a:solidFill>
                <a:latin typeface="BIZ UDPゴシック"/>
                <a:cs typeface="BIZ UDPゴシック"/>
              </a:rPr>
              <a:t>他</a:t>
            </a:r>
            <a:r>
              <a:rPr sz="900" spc="400" dirty="0">
                <a:solidFill>
                  <a:srgbClr val="231F20"/>
                </a:solidFill>
                <a:latin typeface="BIZ UDPゴシック"/>
                <a:cs typeface="BIZ UDPゴシック"/>
              </a:rPr>
              <a:t>（</a:t>
            </a:r>
            <a:r>
              <a:rPr sz="900" dirty="0">
                <a:solidFill>
                  <a:srgbClr val="231F20"/>
                </a:solidFill>
                <a:latin typeface="BIZ UDPゴシック"/>
                <a:cs typeface="BIZ UDPゴシック"/>
              </a:rPr>
              <a:t>	</a:t>
            </a:r>
            <a:r>
              <a:rPr sz="900" spc="400" dirty="0">
                <a:solidFill>
                  <a:srgbClr val="231F20"/>
                </a:solidFill>
                <a:latin typeface="BIZ UDPゴシック"/>
                <a:cs typeface="BIZ UDPゴシック"/>
              </a:rPr>
              <a:t>）</a:t>
            </a:r>
            <a:endParaRPr sz="900">
              <a:latin typeface="BIZ UDPゴシック"/>
              <a:cs typeface="BIZ UDPゴシック"/>
            </a:endParaRPr>
          </a:p>
        </p:txBody>
      </p:sp>
      <p:sp>
        <p:nvSpPr>
          <p:cNvPr id="86" name="object 86"/>
          <p:cNvSpPr txBox="1"/>
          <p:nvPr/>
        </p:nvSpPr>
        <p:spPr>
          <a:xfrm>
            <a:off x="5872646" y="1267320"/>
            <a:ext cx="4378960" cy="1605280"/>
          </a:xfrm>
          <a:prstGeom prst="rect">
            <a:avLst/>
          </a:prstGeom>
        </p:spPr>
        <p:txBody>
          <a:bodyPr vert="horz" wrap="square" lIns="0" tIns="86360" rIns="0" bIns="0" rtlCol="0">
            <a:spAutoFit/>
          </a:bodyPr>
          <a:lstStyle/>
          <a:p>
            <a:pPr>
              <a:lnSpc>
                <a:spcPct val="100000"/>
              </a:lnSpc>
              <a:spcBef>
                <a:spcPts val="680"/>
              </a:spcBef>
            </a:pPr>
            <a:r>
              <a:rPr sz="1000" spc="-20" dirty="0">
                <a:solidFill>
                  <a:srgbClr val="231F20"/>
                </a:solidFill>
                <a:latin typeface="BIZ UDPゴシック"/>
                <a:cs typeface="BIZ UDPゴシック"/>
              </a:rPr>
              <a:t>現在、下記の抗血小板薬・抗凝固薬を内服中です。</a:t>
            </a:r>
            <a:endParaRPr sz="1000">
              <a:latin typeface="BIZ UDPゴシック"/>
              <a:cs typeface="BIZ UDPゴシック"/>
            </a:endParaRPr>
          </a:p>
          <a:p>
            <a:pPr marL="309245" indent="-148590">
              <a:lnSpc>
                <a:spcPct val="100000"/>
              </a:lnSpc>
              <a:spcBef>
                <a:spcPts val="525"/>
              </a:spcBef>
              <a:buChar char="□"/>
              <a:tabLst>
                <a:tab pos="309245" algn="l"/>
                <a:tab pos="1397000" algn="l"/>
              </a:tabLst>
            </a:pPr>
            <a:r>
              <a:rPr sz="900" spc="-70" dirty="0">
                <a:solidFill>
                  <a:srgbClr val="231F20"/>
                </a:solidFill>
                <a:latin typeface="BIZ UDPゴシック"/>
                <a:cs typeface="BIZ UDPゴシック"/>
              </a:rPr>
              <a:t>バ</a:t>
            </a:r>
            <a:r>
              <a:rPr sz="900" spc="120" dirty="0">
                <a:solidFill>
                  <a:srgbClr val="231F20"/>
                </a:solidFill>
                <a:latin typeface="BIZ UDPゴシック"/>
                <a:cs typeface="BIZ UDPゴシック"/>
              </a:rPr>
              <a:t>イ</a:t>
            </a:r>
            <a:r>
              <a:rPr sz="900" dirty="0">
                <a:solidFill>
                  <a:srgbClr val="231F20"/>
                </a:solidFill>
                <a:latin typeface="BIZ UDPゴシック"/>
                <a:cs typeface="BIZ UDPゴシック"/>
              </a:rPr>
              <a:t>ア</a:t>
            </a:r>
            <a:r>
              <a:rPr sz="900" spc="-25" dirty="0">
                <a:solidFill>
                  <a:srgbClr val="231F20"/>
                </a:solidFill>
                <a:latin typeface="BIZ UDPゴシック"/>
                <a:cs typeface="BIZ UDPゴシック"/>
              </a:rPr>
              <a:t>ス</a:t>
            </a:r>
            <a:r>
              <a:rPr sz="900" spc="-40" dirty="0">
                <a:solidFill>
                  <a:srgbClr val="231F20"/>
                </a:solidFill>
                <a:latin typeface="BIZ UDPゴシック"/>
                <a:cs typeface="BIZ UDPゴシック"/>
              </a:rPr>
              <a:t>ピ</a:t>
            </a:r>
            <a:r>
              <a:rPr sz="900" dirty="0">
                <a:solidFill>
                  <a:srgbClr val="231F20"/>
                </a:solidFill>
                <a:latin typeface="BIZ UDPゴシック"/>
                <a:cs typeface="BIZ UDPゴシック"/>
              </a:rPr>
              <a:t>リ</a:t>
            </a:r>
            <a:r>
              <a:rPr sz="900" spc="20" dirty="0">
                <a:solidFill>
                  <a:srgbClr val="231F20"/>
                </a:solidFill>
                <a:latin typeface="BIZ UDPゴシック"/>
                <a:cs typeface="BIZ UDPゴシック"/>
              </a:rPr>
              <a:t>ン</a:t>
            </a:r>
            <a:r>
              <a:rPr sz="900" dirty="0">
                <a:solidFill>
                  <a:srgbClr val="231F20"/>
                </a:solidFill>
                <a:latin typeface="BIZ UDPゴシック"/>
                <a:cs typeface="BIZ UDPゴシック"/>
              </a:rPr>
              <a:t>	□</a:t>
            </a:r>
            <a:r>
              <a:rPr sz="900" spc="25" dirty="0">
                <a:solidFill>
                  <a:srgbClr val="231F20"/>
                </a:solidFill>
                <a:latin typeface="BIZ UDPゴシック"/>
                <a:cs typeface="BIZ UDPゴシック"/>
              </a:rPr>
              <a:t> </a:t>
            </a:r>
            <a:r>
              <a:rPr sz="900" spc="50" dirty="0">
                <a:solidFill>
                  <a:srgbClr val="231F20"/>
                </a:solidFill>
                <a:latin typeface="BIZ UDPゴシック"/>
                <a:cs typeface="BIZ UDPゴシック"/>
              </a:rPr>
              <a:t>ク</a:t>
            </a:r>
            <a:r>
              <a:rPr sz="900" spc="-35" dirty="0">
                <a:solidFill>
                  <a:srgbClr val="231F20"/>
                </a:solidFill>
                <a:latin typeface="BIZ UDPゴシック"/>
                <a:cs typeface="BIZ UDPゴシック"/>
              </a:rPr>
              <a:t>ロ</a:t>
            </a:r>
            <a:r>
              <a:rPr sz="900" spc="-10" dirty="0">
                <a:solidFill>
                  <a:srgbClr val="231F20"/>
                </a:solidFill>
                <a:latin typeface="BIZ UDPゴシック"/>
                <a:cs typeface="BIZ UDPゴシック"/>
              </a:rPr>
              <a:t>ピ</a:t>
            </a:r>
            <a:r>
              <a:rPr sz="900" dirty="0">
                <a:solidFill>
                  <a:srgbClr val="231F20"/>
                </a:solidFill>
                <a:latin typeface="BIZ UDPゴシック"/>
                <a:cs typeface="BIZ UDPゴシック"/>
              </a:rPr>
              <a:t>ド</a:t>
            </a:r>
            <a:r>
              <a:rPr sz="900" spc="-50" dirty="0">
                <a:solidFill>
                  <a:srgbClr val="231F20"/>
                </a:solidFill>
                <a:latin typeface="BIZ UDPゴシック"/>
                <a:cs typeface="BIZ UDPゴシック"/>
              </a:rPr>
              <a:t>グ</a:t>
            </a:r>
            <a:r>
              <a:rPr sz="900" dirty="0">
                <a:solidFill>
                  <a:srgbClr val="231F20"/>
                </a:solidFill>
                <a:latin typeface="BIZ UDPゴシック"/>
                <a:cs typeface="BIZ UDPゴシック"/>
              </a:rPr>
              <a:t>レ</a:t>
            </a:r>
            <a:r>
              <a:rPr sz="900" spc="-50" dirty="0">
                <a:solidFill>
                  <a:srgbClr val="231F20"/>
                </a:solidFill>
                <a:latin typeface="BIZ UDPゴシック"/>
                <a:cs typeface="BIZ UDPゴシック"/>
              </a:rPr>
              <a:t>ル</a:t>
            </a:r>
            <a:endParaRPr sz="900">
              <a:latin typeface="BIZ UDPゴシック"/>
              <a:cs typeface="BIZ UDPゴシック"/>
            </a:endParaRPr>
          </a:p>
          <a:p>
            <a:pPr marL="308610" indent="-147955">
              <a:lnSpc>
                <a:spcPct val="100000"/>
              </a:lnSpc>
              <a:spcBef>
                <a:spcPts val="420"/>
              </a:spcBef>
              <a:buChar char="□"/>
              <a:tabLst>
                <a:tab pos="308610" algn="l"/>
                <a:tab pos="1405255" algn="l"/>
                <a:tab pos="3013075" algn="l"/>
              </a:tabLst>
            </a:pPr>
            <a:r>
              <a:rPr sz="900" spc="-50" dirty="0">
                <a:solidFill>
                  <a:srgbClr val="231F20"/>
                </a:solidFill>
                <a:latin typeface="BIZ UDPゴシック"/>
                <a:cs typeface="BIZ UDPゴシック"/>
              </a:rPr>
              <a:t>プ</a:t>
            </a:r>
            <a:r>
              <a:rPr sz="900" spc="-60" dirty="0">
                <a:solidFill>
                  <a:srgbClr val="231F20"/>
                </a:solidFill>
                <a:latin typeface="BIZ UDPゴシック"/>
                <a:cs typeface="BIZ UDPゴシック"/>
              </a:rPr>
              <a:t>ラ</a:t>
            </a:r>
            <a:r>
              <a:rPr sz="900" spc="-10" dirty="0">
                <a:solidFill>
                  <a:srgbClr val="231F20"/>
                </a:solidFill>
                <a:latin typeface="BIZ UDPゴシック"/>
                <a:cs typeface="BIZ UDPゴシック"/>
              </a:rPr>
              <a:t>ス</a:t>
            </a:r>
            <a:r>
              <a:rPr sz="900" spc="-50" dirty="0">
                <a:solidFill>
                  <a:srgbClr val="231F20"/>
                </a:solidFill>
                <a:latin typeface="BIZ UDPゴシック"/>
                <a:cs typeface="BIZ UDPゴシック"/>
              </a:rPr>
              <a:t>グ</a:t>
            </a:r>
            <a:r>
              <a:rPr sz="900" dirty="0">
                <a:solidFill>
                  <a:srgbClr val="231F20"/>
                </a:solidFill>
                <a:latin typeface="BIZ UDPゴシック"/>
                <a:cs typeface="BIZ UDPゴシック"/>
              </a:rPr>
              <a:t>レ</a:t>
            </a:r>
            <a:r>
              <a:rPr sz="900" spc="-50" dirty="0">
                <a:solidFill>
                  <a:srgbClr val="231F20"/>
                </a:solidFill>
                <a:latin typeface="BIZ UDPゴシック"/>
                <a:cs typeface="BIZ UDPゴシック"/>
              </a:rPr>
              <a:t>ル</a:t>
            </a:r>
            <a:r>
              <a:rPr sz="900" dirty="0">
                <a:solidFill>
                  <a:srgbClr val="231F20"/>
                </a:solidFill>
                <a:latin typeface="BIZ UDPゴシック"/>
                <a:cs typeface="BIZ UDPゴシック"/>
              </a:rPr>
              <a:t>	□</a:t>
            </a:r>
            <a:r>
              <a:rPr sz="900" spc="-10" dirty="0">
                <a:solidFill>
                  <a:srgbClr val="231F20"/>
                </a:solidFill>
                <a:latin typeface="BIZ UDPゴシック"/>
                <a:cs typeface="BIZ UDPゴシック"/>
              </a:rPr>
              <a:t> </a:t>
            </a:r>
            <a:r>
              <a:rPr sz="900" dirty="0">
                <a:solidFill>
                  <a:srgbClr val="231F20"/>
                </a:solidFill>
                <a:latin typeface="BIZ UDPゴシック"/>
                <a:cs typeface="BIZ UDPゴシック"/>
              </a:rPr>
              <a:t>その他</a:t>
            </a:r>
            <a:r>
              <a:rPr sz="900" spc="95" dirty="0">
                <a:solidFill>
                  <a:srgbClr val="231F20"/>
                </a:solidFill>
                <a:latin typeface="BIZ UDPゴシック"/>
                <a:cs typeface="BIZ UDPゴシック"/>
              </a:rPr>
              <a:t>（</a:t>
            </a:r>
            <a:r>
              <a:rPr sz="900" dirty="0">
                <a:solidFill>
                  <a:srgbClr val="231F20"/>
                </a:solidFill>
                <a:latin typeface="BIZ UDPゴシック"/>
                <a:cs typeface="BIZ UDPゴシック"/>
              </a:rPr>
              <a:t>	</a:t>
            </a:r>
            <a:r>
              <a:rPr sz="900" spc="400" dirty="0">
                <a:solidFill>
                  <a:srgbClr val="231F20"/>
                </a:solidFill>
                <a:latin typeface="BIZ UDPゴシック"/>
                <a:cs typeface="BIZ UDPゴシック"/>
              </a:rPr>
              <a:t>）</a:t>
            </a:r>
            <a:endParaRPr sz="900">
              <a:latin typeface="BIZ UDPゴシック"/>
              <a:cs typeface="BIZ UDPゴシック"/>
            </a:endParaRPr>
          </a:p>
          <a:p>
            <a:pPr marL="13970" marR="5080">
              <a:lnSpc>
                <a:spcPct val="108100"/>
              </a:lnSpc>
              <a:spcBef>
                <a:spcPts val="800"/>
              </a:spcBef>
            </a:pPr>
            <a:r>
              <a:rPr sz="900" spc="-5" dirty="0">
                <a:solidFill>
                  <a:srgbClr val="231F20"/>
                </a:solidFill>
                <a:latin typeface="BIZ UDPゴシック"/>
                <a:cs typeface="BIZ UDPゴシック"/>
              </a:rPr>
              <a:t>将来の出血合併症の軽減のため、治療部位の仕上がりや患者さんのリスクを考慮し、</a:t>
            </a:r>
            <a:r>
              <a:rPr sz="900" spc="-15" dirty="0">
                <a:solidFill>
                  <a:srgbClr val="231F20"/>
                </a:solidFill>
                <a:latin typeface="BIZ UDPゴシック"/>
                <a:cs typeface="BIZ UDPゴシック"/>
              </a:rPr>
              <a:t>以下の日程で減量または単剤</a:t>
            </a:r>
            <a:r>
              <a:rPr sz="900" spc="120" dirty="0">
                <a:solidFill>
                  <a:srgbClr val="231F20"/>
                </a:solidFill>
                <a:latin typeface="BIZ UDPゴシック"/>
                <a:cs typeface="BIZ UDPゴシック"/>
              </a:rPr>
              <a:t>（</a:t>
            </a:r>
            <a:r>
              <a:rPr sz="950" spc="120" dirty="0">
                <a:solidFill>
                  <a:srgbClr val="231F20"/>
                </a:solidFill>
                <a:latin typeface="Arial"/>
                <a:cs typeface="Arial"/>
              </a:rPr>
              <a:t>SAPT</a:t>
            </a:r>
            <a:r>
              <a:rPr sz="900" spc="120" dirty="0">
                <a:solidFill>
                  <a:srgbClr val="231F20"/>
                </a:solidFill>
                <a:latin typeface="BIZ UDPゴシック"/>
                <a:cs typeface="BIZ UDPゴシック"/>
              </a:rPr>
              <a:t>）</a:t>
            </a:r>
            <a:r>
              <a:rPr sz="900" spc="10" dirty="0">
                <a:solidFill>
                  <a:srgbClr val="231F20"/>
                </a:solidFill>
                <a:latin typeface="BIZ UDPゴシック"/>
                <a:cs typeface="BIZ UDPゴシック"/>
              </a:rPr>
              <a:t>への切り替えをお願いいたします。</a:t>
            </a:r>
            <a:endParaRPr sz="900">
              <a:latin typeface="BIZ UDPゴシック"/>
              <a:cs typeface="BIZ UDPゴシック"/>
            </a:endParaRPr>
          </a:p>
          <a:p>
            <a:pPr>
              <a:lnSpc>
                <a:spcPct val="100000"/>
              </a:lnSpc>
              <a:spcBef>
                <a:spcPts val="170"/>
              </a:spcBef>
            </a:pPr>
            <a:endParaRPr sz="900">
              <a:latin typeface="BIZ UDPゴシック"/>
              <a:cs typeface="BIZ UDPゴシック"/>
            </a:endParaRPr>
          </a:p>
          <a:p>
            <a:pPr marL="724535">
              <a:lnSpc>
                <a:spcPct val="100000"/>
              </a:lnSpc>
              <a:tabLst>
                <a:tab pos="1310640" algn="l"/>
              </a:tabLst>
            </a:pPr>
            <a:r>
              <a:rPr sz="900" spc="-50" dirty="0">
                <a:solidFill>
                  <a:srgbClr val="6F60AA"/>
                </a:solidFill>
                <a:latin typeface="BIZ UDPゴシック"/>
                <a:cs typeface="BIZ UDPゴシック"/>
              </a:rPr>
              <a:t>年</a:t>
            </a:r>
            <a:r>
              <a:rPr sz="900" dirty="0">
                <a:solidFill>
                  <a:srgbClr val="6F60AA"/>
                </a:solidFill>
                <a:latin typeface="BIZ UDPゴシック"/>
                <a:cs typeface="BIZ UDPゴシック"/>
              </a:rPr>
              <a:t>	月頃</a:t>
            </a:r>
            <a:r>
              <a:rPr sz="900" spc="-30" dirty="0">
                <a:solidFill>
                  <a:srgbClr val="6F60AA"/>
                </a:solidFill>
                <a:latin typeface="BIZ UDPゴシック"/>
                <a:cs typeface="BIZ UDPゴシック"/>
              </a:rPr>
              <a:t>に</a:t>
            </a:r>
            <a:r>
              <a:rPr sz="900" spc="-65" dirty="0">
                <a:solidFill>
                  <a:srgbClr val="6F60AA"/>
                </a:solidFill>
                <a:latin typeface="BIZ UDPゴシック"/>
                <a:cs typeface="BIZ UDPゴシック"/>
              </a:rPr>
              <a:t>、</a:t>
            </a:r>
            <a:r>
              <a:rPr sz="900" dirty="0">
                <a:solidFill>
                  <a:srgbClr val="6F60AA"/>
                </a:solidFill>
                <a:latin typeface="BIZ UDPゴシック"/>
                <a:cs typeface="BIZ UDPゴシック"/>
              </a:rPr>
              <a:t>下記の抗血小板薬への変更</a:t>
            </a:r>
            <a:r>
              <a:rPr sz="900" spc="-55" dirty="0">
                <a:solidFill>
                  <a:srgbClr val="6F60AA"/>
                </a:solidFill>
                <a:latin typeface="BIZ UDPゴシック"/>
                <a:cs typeface="BIZ UDPゴシック"/>
              </a:rPr>
              <a:t>を</a:t>
            </a:r>
            <a:r>
              <a:rPr sz="900" dirty="0">
                <a:solidFill>
                  <a:srgbClr val="6F60AA"/>
                </a:solidFill>
                <a:latin typeface="BIZ UDPゴシック"/>
                <a:cs typeface="BIZ UDPゴシック"/>
              </a:rPr>
              <a:t>お願</a:t>
            </a:r>
            <a:r>
              <a:rPr sz="900" spc="-30" dirty="0">
                <a:solidFill>
                  <a:srgbClr val="6F60AA"/>
                </a:solidFill>
                <a:latin typeface="BIZ UDPゴシック"/>
                <a:cs typeface="BIZ UDPゴシック"/>
              </a:rPr>
              <a:t>い</a:t>
            </a:r>
            <a:r>
              <a:rPr sz="900" spc="-40" dirty="0">
                <a:solidFill>
                  <a:srgbClr val="6F60AA"/>
                </a:solidFill>
                <a:latin typeface="BIZ UDPゴシック"/>
                <a:cs typeface="BIZ UDPゴシック"/>
              </a:rPr>
              <a:t>い</a:t>
            </a:r>
            <a:r>
              <a:rPr sz="900" spc="-65" dirty="0">
                <a:solidFill>
                  <a:srgbClr val="6F60AA"/>
                </a:solidFill>
                <a:latin typeface="BIZ UDPゴシック"/>
                <a:cs typeface="BIZ UDPゴシック"/>
              </a:rPr>
              <a:t>た</a:t>
            </a:r>
            <a:r>
              <a:rPr sz="900" spc="60" dirty="0">
                <a:solidFill>
                  <a:srgbClr val="6F60AA"/>
                </a:solidFill>
                <a:latin typeface="BIZ UDPゴシック"/>
                <a:cs typeface="BIZ UDPゴシック"/>
              </a:rPr>
              <a:t>し</a:t>
            </a:r>
            <a:r>
              <a:rPr sz="900" spc="-40" dirty="0">
                <a:solidFill>
                  <a:srgbClr val="6F60AA"/>
                </a:solidFill>
                <a:latin typeface="BIZ UDPゴシック"/>
                <a:cs typeface="BIZ UDPゴシック"/>
              </a:rPr>
              <a:t>ま</a:t>
            </a:r>
            <a:r>
              <a:rPr sz="900" spc="-60" dirty="0">
                <a:solidFill>
                  <a:srgbClr val="6F60AA"/>
                </a:solidFill>
                <a:latin typeface="BIZ UDPゴシック"/>
                <a:cs typeface="BIZ UDPゴシック"/>
              </a:rPr>
              <a:t>す</a:t>
            </a:r>
            <a:r>
              <a:rPr sz="900" spc="310" dirty="0">
                <a:solidFill>
                  <a:srgbClr val="6F60AA"/>
                </a:solidFill>
                <a:latin typeface="BIZ UDPゴシック"/>
                <a:cs typeface="BIZ UDPゴシック"/>
              </a:rPr>
              <a:t>。</a:t>
            </a:r>
            <a:endParaRPr sz="900">
              <a:latin typeface="BIZ UDPゴシック"/>
              <a:cs typeface="BIZ UDPゴシック"/>
            </a:endParaRPr>
          </a:p>
          <a:p>
            <a:pPr marL="85725">
              <a:lnSpc>
                <a:spcPct val="100000"/>
              </a:lnSpc>
              <a:spcBef>
                <a:spcPts val="790"/>
              </a:spcBef>
              <a:tabLst>
                <a:tab pos="1043305" algn="l"/>
              </a:tabLst>
            </a:pPr>
            <a:r>
              <a:rPr sz="900" spc="100" dirty="0">
                <a:solidFill>
                  <a:srgbClr val="6F60AA"/>
                </a:solidFill>
                <a:latin typeface="BIZ UDPゴシック"/>
                <a:cs typeface="BIZ UDPゴシック"/>
              </a:rPr>
              <a:t>（</a:t>
            </a:r>
            <a:r>
              <a:rPr sz="950" spc="100" dirty="0">
                <a:solidFill>
                  <a:srgbClr val="6F60AA"/>
                </a:solidFill>
                <a:latin typeface="Arial"/>
                <a:cs typeface="Arial"/>
              </a:rPr>
              <a:t>DAPT</a:t>
            </a:r>
            <a:r>
              <a:rPr sz="950" dirty="0">
                <a:solidFill>
                  <a:srgbClr val="6F60AA"/>
                </a:solidFill>
                <a:latin typeface="Arial"/>
                <a:cs typeface="Arial"/>
              </a:rPr>
              <a:t>	</a:t>
            </a:r>
            <a:r>
              <a:rPr sz="900" spc="-10" dirty="0">
                <a:solidFill>
                  <a:srgbClr val="6F60AA"/>
                </a:solidFill>
                <a:latin typeface="BIZ UDPゴシック"/>
                <a:cs typeface="BIZ UDPゴシック"/>
              </a:rPr>
              <a:t>か月間に相当します</a:t>
            </a:r>
            <a:r>
              <a:rPr sz="900" spc="400" dirty="0">
                <a:solidFill>
                  <a:srgbClr val="6F60AA"/>
                </a:solidFill>
                <a:latin typeface="BIZ UDPゴシック"/>
                <a:cs typeface="BIZ UDPゴシック"/>
              </a:rPr>
              <a:t>）</a:t>
            </a:r>
            <a:endParaRPr sz="900">
              <a:latin typeface="BIZ UDPゴシック"/>
              <a:cs typeface="BIZ UDPゴシック"/>
            </a:endParaRPr>
          </a:p>
        </p:txBody>
      </p:sp>
      <p:sp>
        <p:nvSpPr>
          <p:cNvPr id="87" name="object 87"/>
          <p:cNvSpPr txBox="1"/>
          <p:nvPr/>
        </p:nvSpPr>
        <p:spPr>
          <a:xfrm>
            <a:off x="5660057" y="916368"/>
            <a:ext cx="2453640" cy="238760"/>
          </a:xfrm>
          <a:prstGeom prst="rect">
            <a:avLst/>
          </a:prstGeom>
        </p:spPr>
        <p:txBody>
          <a:bodyPr vert="horz" wrap="square" lIns="0" tIns="12700" rIns="0" bIns="0" rtlCol="0">
            <a:spAutoFit/>
          </a:bodyPr>
          <a:lstStyle/>
          <a:p>
            <a:pPr marL="194310" indent="-181610">
              <a:lnSpc>
                <a:spcPct val="100000"/>
              </a:lnSpc>
              <a:spcBef>
                <a:spcPts val="100"/>
              </a:spcBef>
              <a:buSzPct val="78571"/>
              <a:buChar char="◆"/>
              <a:tabLst>
                <a:tab pos="194310" algn="l"/>
              </a:tabLst>
            </a:pPr>
            <a:r>
              <a:rPr sz="1400" b="1" spc="-65" dirty="0">
                <a:solidFill>
                  <a:srgbClr val="231F20"/>
                </a:solidFill>
                <a:latin typeface="Microsoft JhengHei"/>
                <a:cs typeface="Microsoft JhengHei"/>
              </a:rPr>
              <a:t>抗血小板薬・抗凝固薬連絡票</a:t>
            </a:r>
            <a:endParaRPr sz="1400">
              <a:latin typeface="Microsoft JhengHei"/>
              <a:cs typeface="Microsoft JhengHei"/>
            </a:endParaRPr>
          </a:p>
        </p:txBody>
      </p:sp>
      <p:grpSp>
        <p:nvGrpSpPr>
          <p:cNvPr id="88" name="object 88"/>
          <p:cNvGrpSpPr/>
          <p:nvPr/>
        </p:nvGrpSpPr>
        <p:grpSpPr>
          <a:xfrm>
            <a:off x="6022414" y="2629659"/>
            <a:ext cx="1253490" cy="252095"/>
            <a:chOff x="6022414" y="2629659"/>
            <a:chExt cx="1253490" cy="252095"/>
          </a:xfrm>
        </p:grpSpPr>
        <p:sp>
          <p:nvSpPr>
            <p:cNvPr id="89" name="object 89"/>
            <p:cNvSpPr/>
            <p:nvPr/>
          </p:nvSpPr>
          <p:spPr>
            <a:xfrm>
              <a:off x="6438376" y="2875067"/>
              <a:ext cx="832485" cy="0"/>
            </a:xfrm>
            <a:custGeom>
              <a:avLst/>
              <a:gdLst/>
              <a:ahLst/>
              <a:cxnLst/>
              <a:rect l="l" t="t" r="r" b="b"/>
              <a:pathLst>
                <a:path w="832484">
                  <a:moveTo>
                    <a:pt x="0" y="0"/>
                  </a:moveTo>
                  <a:lnTo>
                    <a:pt x="831926" y="0"/>
                  </a:lnTo>
                </a:path>
              </a:pathLst>
            </a:custGeom>
            <a:ln w="12700">
              <a:solidFill>
                <a:srgbClr val="6F60AA"/>
              </a:solidFill>
            </a:ln>
          </p:spPr>
          <p:txBody>
            <a:bodyPr wrap="square" lIns="0" tIns="0" rIns="0" bIns="0" rtlCol="0"/>
            <a:lstStyle/>
            <a:p>
              <a:endParaRPr/>
            </a:p>
          </p:txBody>
        </p:sp>
        <p:sp>
          <p:nvSpPr>
            <p:cNvPr id="90" name="object 90"/>
            <p:cNvSpPr/>
            <p:nvPr/>
          </p:nvSpPr>
          <p:spPr>
            <a:xfrm>
              <a:off x="6022414" y="2636009"/>
              <a:ext cx="1253490" cy="0"/>
            </a:xfrm>
            <a:custGeom>
              <a:avLst/>
              <a:gdLst/>
              <a:ahLst/>
              <a:cxnLst/>
              <a:rect l="l" t="t" r="r" b="b"/>
              <a:pathLst>
                <a:path w="1253490">
                  <a:moveTo>
                    <a:pt x="0" y="0"/>
                  </a:moveTo>
                  <a:lnTo>
                    <a:pt x="1253223" y="0"/>
                  </a:lnTo>
                </a:path>
              </a:pathLst>
            </a:custGeom>
            <a:ln w="12700">
              <a:solidFill>
                <a:srgbClr val="6F60AA"/>
              </a:solidFill>
            </a:ln>
          </p:spPr>
          <p:txBody>
            <a:bodyPr wrap="square" lIns="0" tIns="0" rIns="0" bIns="0" rtlCol="0"/>
            <a:lstStyle/>
            <a:p>
              <a:endParaRPr/>
            </a:p>
          </p:txBody>
        </p:sp>
      </p:grpSp>
      <p:sp>
        <p:nvSpPr>
          <p:cNvPr id="91" name="object 91"/>
          <p:cNvSpPr txBox="1"/>
          <p:nvPr/>
        </p:nvSpPr>
        <p:spPr>
          <a:xfrm>
            <a:off x="6023254" y="2905868"/>
            <a:ext cx="1141095" cy="406400"/>
          </a:xfrm>
          <a:prstGeom prst="rect">
            <a:avLst/>
          </a:prstGeom>
        </p:spPr>
        <p:txBody>
          <a:bodyPr vert="horz" wrap="square" lIns="0" tIns="66040" rIns="0" bIns="0" rtlCol="0">
            <a:spAutoFit/>
          </a:bodyPr>
          <a:lstStyle/>
          <a:p>
            <a:pPr marL="150495" indent="-150495">
              <a:lnSpc>
                <a:spcPct val="100000"/>
              </a:lnSpc>
              <a:spcBef>
                <a:spcPts val="520"/>
              </a:spcBef>
              <a:buChar char="□"/>
              <a:tabLst>
                <a:tab pos="150495" algn="l"/>
              </a:tabLst>
            </a:pPr>
            <a:r>
              <a:rPr sz="900" spc="-10" dirty="0">
                <a:solidFill>
                  <a:srgbClr val="6F60AA"/>
                </a:solidFill>
                <a:latin typeface="BIZ UDPゴシック"/>
                <a:cs typeface="BIZ UDPゴシック"/>
              </a:rPr>
              <a:t>バイアスピリン単剤</a:t>
            </a:r>
            <a:endParaRPr sz="900">
              <a:latin typeface="BIZ UDPゴシック"/>
              <a:cs typeface="BIZ UDPゴシック"/>
            </a:endParaRPr>
          </a:p>
          <a:p>
            <a:pPr marL="147320" indent="-147320">
              <a:lnSpc>
                <a:spcPct val="100000"/>
              </a:lnSpc>
              <a:spcBef>
                <a:spcPts val="420"/>
              </a:spcBef>
              <a:buChar char="□"/>
              <a:tabLst>
                <a:tab pos="147320" algn="l"/>
              </a:tabLst>
            </a:pPr>
            <a:r>
              <a:rPr sz="900" spc="-40" dirty="0">
                <a:solidFill>
                  <a:srgbClr val="6F60AA"/>
                </a:solidFill>
                <a:latin typeface="BIZ UDPゴシック"/>
                <a:cs typeface="BIZ UDPゴシック"/>
              </a:rPr>
              <a:t>プラスグレル単剤</a:t>
            </a:r>
            <a:endParaRPr sz="900">
              <a:latin typeface="BIZ UDPゴシック"/>
              <a:cs typeface="BIZ UDPゴシック"/>
            </a:endParaRPr>
          </a:p>
        </p:txBody>
      </p:sp>
      <p:sp>
        <p:nvSpPr>
          <p:cNvPr id="92" name="object 92"/>
          <p:cNvSpPr txBox="1"/>
          <p:nvPr/>
        </p:nvSpPr>
        <p:spPr>
          <a:xfrm>
            <a:off x="7694226" y="2905868"/>
            <a:ext cx="1850389" cy="406400"/>
          </a:xfrm>
          <a:prstGeom prst="rect">
            <a:avLst/>
          </a:prstGeom>
        </p:spPr>
        <p:txBody>
          <a:bodyPr vert="horz" wrap="square" lIns="0" tIns="66040" rIns="0" bIns="0" rtlCol="0">
            <a:spAutoFit/>
          </a:bodyPr>
          <a:lstStyle/>
          <a:p>
            <a:pPr marL="150495" indent="-150495">
              <a:lnSpc>
                <a:spcPct val="100000"/>
              </a:lnSpc>
              <a:spcBef>
                <a:spcPts val="520"/>
              </a:spcBef>
              <a:buChar char="□"/>
              <a:tabLst>
                <a:tab pos="150495" algn="l"/>
              </a:tabLst>
            </a:pPr>
            <a:r>
              <a:rPr sz="900" spc="-25" dirty="0">
                <a:solidFill>
                  <a:srgbClr val="6F60AA"/>
                </a:solidFill>
                <a:latin typeface="BIZ UDPゴシック"/>
                <a:cs typeface="BIZ UDPゴシック"/>
              </a:rPr>
              <a:t>クロピドグレル単剤</a:t>
            </a:r>
            <a:endParaRPr sz="900">
              <a:latin typeface="BIZ UDPゴシック"/>
              <a:cs typeface="BIZ UDPゴシック"/>
            </a:endParaRPr>
          </a:p>
          <a:p>
            <a:pPr marL="154940" indent="-150495">
              <a:lnSpc>
                <a:spcPct val="100000"/>
              </a:lnSpc>
              <a:spcBef>
                <a:spcPts val="420"/>
              </a:spcBef>
              <a:buChar char="□"/>
              <a:tabLst>
                <a:tab pos="154940" algn="l"/>
                <a:tab pos="1722755" algn="l"/>
              </a:tabLst>
            </a:pPr>
            <a:r>
              <a:rPr sz="900" spc="-20" dirty="0">
                <a:solidFill>
                  <a:srgbClr val="6F60AA"/>
                </a:solidFill>
                <a:latin typeface="BIZ UDPゴシック"/>
                <a:cs typeface="BIZ UDPゴシック"/>
              </a:rPr>
              <a:t>そ</a:t>
            </a:r>
            <a:r>
              <a:rPr sz="900" dirty="0">
                <a:solidFill>
                  <a:srgbClr val="6F60AA"/>
                </a:solidFill>
                <a:latin typeface="BIZ UDPゴシック"/>
                <a:cs typeface="BIZ UDPゴシック"/>
              </a:rPr>
              <a:t>の</a:t>
            </a:r>
            <a:r>
              <a:rPr sz="900" spc="-395" dirty="0">
                <a:solidFill>
                  <a:srgbClr val="6F60AA"/>
                </a:solidFill>
                <a:latin typeface="BIZ UDPゴシック"/>
                <a:cs typeface="BIZ UDPゴシック"/>
              </a:rPr>
              <a:t>他</a:t>
            </a:r>
            <a:r>
              <a:rPr sz="900" spc="400" dirty="0">
                <a:solidFill>
                  <a:srgbClr val="6F60AA"/>
                </a:solidFill>
                <a:latin typeface="BIZ UDPゴシック"/>
                <a:cs typeface="BIZ UDPゴシック"/>
              </a:rPr>
              <a:t>（</a:t>
            </a:r>
            <a:r>
              <a:rPr sz="900" dirty="0">
                <a:solidFill>
                  <a:srgbClr val="6F60AA"/>
                </a:solidFill>
                <a:latin typeface="BIZ UDPゴシック"/>
                <a:cs typeface="BIZ UDPゴシック"/>
              </a:rPr>
              <a:t>	</a:t>
            </a:r>
            <a:r>
              <a:rPr sz="900" spc="400" dirty="0">
                <a:solidFill>
                  <a:srgbClr val="6F60AA"/>
                </a:solidFill>
                <a:latin typeface="BIZ UDPゴシック"/>
                <a:cs typeface="BIZ UDPゴシック"/>
              </a:rPr>
              <a:t>）</a:t>
            </a:r>
            <a:endParaRPr sz="900">
              <a:latin typeface="BIZ UDPゴシック"/>
              <a:cs typeface="BIZ UDPゴシック"/>
            </a:endParaRPr>
          </a:p>
        </p:txBody>
      </p:sp>
      <p:sp>
        <p:nvSpPr>
          <p:cNvPr id="93" name="object 93"/>
          <p:cNvSpPr txBox="1"/>
          <p:nvPr/>
        </p:nvSpPr>
        <p:spPr>
          <a:xfrm>
            <a:off x="6023299" y="3340246"/>
            <a:ext cx="4055745" cy="162560"/>
          </a:xfrm>
          <a:prstGeom prst="rect">
            <a:avLst/>
          </a:prstGeom>
        </p:spPr>
        <p:txBody>
          <a:bodyPr vert="horz" wrap="square" lIns="0" tIns="12700" rIns="0" bIns="0" rtlCol="0">
            <a:spAutoFit/>
          </a:bodyPr>
          <a:lstStyle/>
          <a:p>
            <a:pPr marL="153670" indent="-153670">
              <a:lnSpc>
                <a:spcPct val="100000"/>
              </a:lnSpc>
              <a:spcBef>
                <a:spcPts val="100"/>
              </a:spcBef>
              <a:buChar char="□"/>
              <a:tabLst>
                <a:tab pos="153670" algn="l"/>
                <a:tab pos="3880485" algn="l"/>
              </a:tabLst>
            </a:pPr>
            <a:r>
              <a:rPr sz="900" dirty="0">
                <a:solidFill>
                  <a:srgbClr val="6F60AA"/>
                </a:solidFill>
                <a:latin typeface="BIZ UDPゴシック"/>
                <a:cs typeface="BIZ UDPゴシック"/>
              </a:rPr>
              <a:t>抗凝固薬投与</a:t>
            </a:r>
            <a:r>
              <a:rPr sz="900" spc="-400" dirty="0">
                <a:solidFill>
                  <a:srgbClr val="6F60AA"/>
                </a:solidFill>
                <a:latin typeface="BIZ UDPゴシック"/>
                <a:cs typeface="BIZ UDPゴシック"/>
              </a:rPr>
              <a:t>中</a:t>
            </a:r>
            <a:r>
              <a:rPr sz="900" spc="220" dirty="0">
                <a:solidFill>
                  <a:srgbClr val="6F60AA"/>
                </a:solidFill>
                <a:latin typeface="BIZ UDPゴシック"/>
                <a:cs typeface="BIZ UDPゴシック"/>
              </a:rPr>
              <a:t>（□</a:t>
            </a:r>
            <a:r>
              <a:rPr sz="900" spc="45" dirty="0">
                <a:solidFill>
                  <a:srgbClr val="6F60AA"/>
                </a:solidFill>
                <a:latin typeface="BIZ UDPゴシック"/>
                <a:cs typeface="BIZ UDPゴシック"/>
              </a:rPr>
              <a:t> </a:t>
            </a:r>
            <a:r>
              <a:rPr sz="900" dirty="0">
                <a:solidFill>
                  <a:srgbClr val="6F60AA"/>
                </a:solidFill>
                <a:latin typeface="BIZ UDPゴシック"/>
                <a:cs typeface="BIZ UDPゴシック"/>
              </a:rPr>
              <a:t>心房細動</a:t>
            </a:r>
            <a:r>
              <a:rPr sz="900" spc="220" dirty="0">
                <a:solidFill>
                  <a:srgbClr val="6F60AA"/>
                </a:solidFill>
                <a:latin typeface="BIZ UDPゴシック"/>
                <a:cs typeface="BIZ UDPゴシック"/>
              </a:rPr>
              <a:t>  </a:t>
            </a:r>
            <a:r>
              <a:rPr sz="900" dirty="0">
                <a:solidFill>
                  <a:srgbClr val="6F60AA"/>
                </a:solidFill>
                <a:latin typeface="BIZ UDPゴシック"/>
                <a:cs typeface="BIZ UDPゴシック"/>
              </a:rPr>
              <a:t>□人工弁</a:t>
            </a:r>
            <a:r>
              <a:rPr sz="900" spc="225" dirty="0">
                <a:solidFill>
                  <a:srgbClr val="6F60AA"/>
                </a:solidFill>
                <a:latin typeface="BIZ UDPゴシック"/>
                <a:cs typeface="BIZ UDPゴシック"/>
              </a:rPr>
              <a:t>  </a:t>
            </a:r>
            <a:r>
              <a:rPr sz="900" spc="-10" dirty="0">
                <a:solidFill>
                  <a:srgbClr val="6F60AA"/>
                </a:solidFill>
                <a:latin typeface="BIZ UDPゴシック"/>
                <a:cs typeface="BIZ UDPゴシック"/>
              </a:rPr>
              <a:t>□</a:t>
            </a:r>
            <a:r>
              <a:rPr sz="900" spc="-20" dirty="0">
                <a:solidFill>
                  <a:srgbClr val="6F60AA"/>
                </a:solidFill>
                <a:latin typeface="BIZ UDPゴシック"/>
                <a:cs typeface="BIZ UDPゴシック"/>
              </a:rPr>
              <a:t>そ</a:t>
            </a:r>
            <a:r>
              <a:rPr sz="900" dirty="0">
                <a:solidFill>
                  <a:srgbClr val="6F60AA"/>
                </a:solidFill>
                <a:latin typeface="BIZ UDPゴシック"/>
                <a:cs typeface="BIZ UDPゴシック"/>
              </a:rPr>
              <a:t>の</a:t>
            </a:r>
            <a:r>
              <a:rPr sz="900" spc="-400" dirty="0">
                <a:solidFill>
                  <a:srgbClr val="6F60AA"/>
                </a:solidFill>
                <a:latin typeface="BIZ UDPゴシック"/>
                <a:cs typeface="BIZ UDPゴシック"/>
              </a:rPr>
              <a:t>他</a:t>
            </a:r>
            <a:r>
              <a:rPr sz="900" spc="400" dirty="0">
                <a:solidFill>
                  <a:srgbClr val="6F60AA"/>
                </a:solidFill>
                <a:latin typeface="BIZ UDPゴシック"/>
                <a:cs typeface="BIZ UDPゴシック"/>
              </a:rPr>
              <a:t>（</a:t>
            </a:r>
            <a:r>
              <a:rPr sz="900" dirty="0">
                <a:solidFill>
                  <a:srgbClr val="6F60AA"/>
                </a:solidFill>
                <a:latin typeface="BIZ UDPゴシック"/>
                <a:cs typeface="BIZ UDPゴシック"/>
              </a:rPr>
              <a:t>	</a:t>
            </a:r>
            <a:r>
              <a:rPr sz="900" spc="-25" dirty="0">
                <a:solidFill>
                  <a:srgbClr val="6F60AA"/>
                </a:solidFill>
                <a:latin typeface="BIZ UDPゴシック"/>
                <a:cs typeface="BIZ UDPゴシック"/>
              </a:rPr>
              <a:t>））</a:t>
            </a:r>
            <a:endParaRPr sz="900">
              <a:latin typeface="BIZ UDPゴシック"/>
              <a:cs typeface="BIZ UDPゴシック"/>
            </a:endParaRPr>
          </a:p>
        </p:txBody>
      </p:sp>
      <p:sp>
        <p:nvSpPr>
          <p:cNvPr id="94" name="object 94"/>
          <p:cNvSpPr txBox="1"/>
          <p:nvPr/>
        </p:nvSpPr>
        <p:spPr>
          <a:xfrm>
            <a:off x="6526875" y="3737831"/>
            <a:ext cx="2016125" cy="839469"/>
          </a:xfrm>
          <a:prstGeom prst="rect">
            <a:avLst/>
          </a:prstGeom>
        </p:spPr>
        <p:txBody>
          <a:bodyPr vert="horz" wrap="square" lIns="0" tIns="14604" rIns="0" bIns="0" rtlCol="0">
            <a:spAutoFit/>
          </a:bodyPr>
          <a:lstStyle/>
          <a:p>
            <a:pPr marL="51435" algn="ctr">
              <a:lnSpc>
                <a:spcPct val="100000"/>
              </a:lnSpc>
              <a:spcBef>
                <a:spcPts val="114"/>
              </a:spcBef>
            </a:pPr>
            <a:r>
              <a:rPr sz="850" b="1" dirty="0">
                <a:solidFill>
                  <a:srgbClr val="FFFFFF"/>
                </a:solidFill>
                <a:latin typeface="Microsoft JhengHei"/>
                <a:cs typeface="Microsoft JhengHei"/>
              </a:rPr>
              <a:t>日本版</a:t>
            </a:r>
            <a:r>
              <a:rPr sz="900" b="1" spc="-105" dirty="0">
                <a:solidFill>
                  <a:srgbClr val="FFFFFF"/>
                </a:solidFill>
                <a:latin typeface="Arial"/>
                <a:cs typeface="Arial"/>
              </a:rPr>
              <a:t>HBR</a:t>
            </a:r>
            <a:r>
              <a:rPr sz="850" b="1" spc="-105" dirty="0">
                <a:solidFill>
                  <a:srgbClr val="FFFFFF"/>
                </a:solidFill>
                <a:latin typeface="Microsoft JhengHei"/>
                <a:cs typeface="Microsoft JhengHei"/>
              </a:rPr>
              <a:t>（</a:t>
            </a:r>
            <a:r>
              <a:rPr sz="850" b="1" dirty="0">
                <a:solidFill>
                  <a:srgbClr val="FFFFFF"/>
                </a:solidFill>
                <a:latin typeface="Microsoft JhengHei"/>
                <a:cs typeface="Microsoft JhengHei"/>
              </a:rPr>
              <a:t>高出血リスク</a:t>
            </a:r>
            <a:r>
              <a:rPr sz="850" b="1" spc="-50" dirty="0">
                <a:solidFill>
                  <a:srgbClr val="FFFFFF"/>
                </a:solidFill>
                <a:latin typeface="Microsoft JhengHei"/>
                <a:cs typeface="Microsoft JhengHei"/>
              </a:rPr>
              <a:t>）</a:t>
            </a:r>
            <a:endParaRPr sz="850">
              <a:latin typeface="Microsoft JhengHei"/>
              <a:cs typeface="Microsoft JhengHei"/>
            </a:endParaRPr>
          </a:p>
          <a:p>
            <a:pPr algn="ctr">
              <a:lnSpc>
                <a:spcPct val="100000"/>
              </a:lnSpc>
              <a:spcBef>
                <a:spcPts val="515"/>
              </a:spcBef>
              <a:tabLst>
                <a:tab pos="1198245" algn="l"/>
              </a:tabLst>
            </a:pPr>
            <a:r>
              <a:rPr sz="700" dirty="0">
                <a:solidFill>
                  <a:srgbClr val="231F20"/>
                </a:solidFill>
                <a:latin typeface="BIZ UDPゴシック"/>
                <a:cs typeface="BIZ UDPゴシック"/>
              </a:rPr>
              <a:t>あ</a:t>
            </a:r>
            <a:r>
              <a:rPr sz="700" spc="-50" dirty="0">
                <a:solidFill>
                  <a:srgbClr val="231F20"/>
                </a:solidFill>
                <a:latin typeface="BIZ UDPゴシック"/>
                <a:cs typeface="BIZ UDPゴシック"/>
              </a:rPr>
              <a:t>り</a:t>
            </a:r>
            <a:r>
              <a:rPr sz="700" dirty="0">
                <a:solidFill>
                  <a:srgbClr val="231F20"/>
                </a:solidFill>
                <a:latin typeface="BIZ UDPゴシック"/>
                <a:cs typeface="BIZ UDPゴシック"/>
              </a:rPr>
              <a:t>	</a:t>
            </a:r>
            <a:r>
              <a:rPr sz="700" spc="55" dirty="0">
                <a:solidFill>
                  <a:srgbClr val="231F20"/>
                </a:solidFill>
                <a:latin typeface="BIZ UDPゴシック"/>
                <a:cs typeface="BIZ UDPゴシック"/>
              </a:rPr>
              <a:t>な</a:t>
            </a:r>
            <a:r>
              <a:rPr sz="700" spc="-50" dirty="0">
                <a:solidFill>
                  <a:srgbClr val="231F20"/>
                </a:solidFill>
                <a:latin typeface="BIZ UDPゴシック"/>
                <a:cs typeface="BIZ UDPゴシック"/>
              </a:rPr>
              <a:t>し</a:t>
            </a:r>
            <a:endParaRPr sz="700">
              <a:latin typeface="BIZ UDPゴシック"/>
              <a:cs typeface="BIZ UDPゴシック"/>
            </a:endParaRPr>
          </a:p>
          <a:p>
            <a:pPr>
              <a:lnSpc>
                <a:spcPct val="100000"/>
              </a:lnSpc>
              <a:spcBef>
                <a:spcPts val="740"/>
              </a:spcBef>
            </a:pPr>
            <a:endParaRPr sz="700">
              <a:latin typeface="BIZ UDPゴシック"/>
              <a:cs typeface="BIZ UDPゴシック"/>
            </a:endParaRPr>
          </a:p>
          <a:p>
            <a:pPr marL="23495" algn="ctr">
              <a:lnSpc>
                <a:spcPct val="100000"/>
              </a:lnSpc>
              <a:spcBef>
                <a:spcPts val="5"/>
              </a:spcBef>
              <a:tabLst>
                <a:tab pos="1355725" algn="l"/>
              </a:tabLst>
            </a:pPr>
            <a:r>
              <a:rPr sz="900" b="1" dirty="0">
                <a:solidFill>
                  <a:srgbClr val="231F20"/>
                </a:solidFill>
                <a:latin typeface="Arial"/>
                <a:cs typeface="Arial"/>
              </a:rPr>
              <a:t>OAC</a:t>
            </a:r>
            <a:r>
              <a:rPr sz="850" b="1" dirty="0">
                <a:solidFill>
                  <a:srgbClr val="231F20"/>
                </a:solidFill>
                <a:latin typeface="Microsoft JhengHei"/>
                <a:cs typeface="Microsoft JhengHei"/>
              </a:rPr>
              <a:t>服</a:t>
            </a:r>
            <a:r>
              <a:rPr sz="850" b="1" spc="-50" dirty="0">
                <a:solidFill>
                  <a:srgbClr val="231F20"/>
                </a:solidFill>
                <a:latin typeface="Microsoft JhengHei"/>
                <a:cs typeface="Microsoft JhengHei"/>
              </a:rPr>
              <a:t>用</a:t>
            </a:r>
            <a:r>
              <a:rPr sz="850" b="1" dirty="0">
                <a:solidFill>
                  <a:srgbClr val="231F20"/>
                </a:solidFill>
                <a:latin typeface="Microsoft JhengHei"/>
                <a:cs typeface="Microsoft JhengHei"/>
              </a:rPr>
              <a:t>	</a:t>
            </a:r>
            <a:r>
              <a:rPr sz="1275" b="1" baseline="3267" dirty="0">
                <a:solidFill>
                  <a:srgbClr val="231F20"/>
                </a:solidFill>
                <a:latin typeface="Microsoft JhengHei"/>
                <a:cs typeface="Microsoft JhengHei"/>
              </a:rPr>
              <a:t>血栓リス</a:t>
            </a:r>
            <a:r>
              <a:rPr sz="1275" b="1" spc="-75" baseline="3267" dirty="0">
                <a:solidFill>
                  <a:srgbClr val="231F20"/>
                </a:solidFill>
                <a:latin typeface="Microsoft JhengHei"/>
                <a:cs typeface="Microsoft JhengHei"/>
              </a:rPr>
              <a:t>ク</a:t>
            </a:r>
            <a:endParaRPr sz="1275" baseline="3267">
              <a:latin typeface="Microsoft JhengHei"/>
              <a:cs typeface="Microsoft JhengHei"/>
            </a:endParaRPr>
          </a:p>
          <a:p>
            <a:pPr marR="5080" algn="ctr">
              <a:lnSpc>
                <a:spcPct val="100000"/>
              </a:lnSpc>
              <a:spcBef>
                <a:spcPts val="380"/>
              </a:spcBef>
              <a:tabLst>
                <a:tab pos="460375" algn="l"/>
                <a:tab pos="1382395" algn="l"/>
                <a:tab pos="1824989" algn="l"/>
              </a:tabLst>
            </a:pPr>
            <a:r>
              <a:rPr sz="700" dirty="0">
                <a:solidFill>
                  <a:srgbClr val="231F20"/>
                </a:solidFill>
                <a:latin typeface="BIZ UDPゴシック"/>
                <a:cs typeface="BIZ UDPゴシック"/>
              </a:rPr>
              <a:t>あ</a:t>
            </a:r>
            <a:r>
              <a:rPr sz="700" spc="-50" dirty="0">
                <a:solidFill>
                  <a:srgbClr val="231F20"/>
                </a:solidFill>
                <a:latin typeface="BIZ UDPゴシック"/>
                <a:cs typeface="BIZ UDPゴシック"/>
              </a:rPr>
              <a:t>り</a:t>
            </a:r>
            <a:r>
              <a:rPr sz="700" dirty="0">
                <a:solidFill>
                  <a:srgbClr val="231F20"/>
                </a:solidFill>
                <a:latin typeface="BIZ UDPゴシック"/>
                <a:cs typeface="BIZ UDPゴシック"/>
              </a:rPr>
              <a:t>	</a:t>
            </a:r>
            <a:r>
              <a:rPr sz="700" spc="55" dirty="0">
                <a:solidFill>
                  <a:srgbClr val="231F20"/>
                </a:solidFill>
                <a:latin typeface="BIZ UDPゴシック"/>
                <a:cs typeface="BIZ UDPゴシック"/>
              </a:rPr>
              <a:t>な</a:t>
            </a:r>
            <a:r>
              <a:rPr sz="700" spc="-50" dirty="0">
                <a:solidFill>
                  <a:srgbClr val="231F20"/>
                </a:solidFill>
                <a:latin typeface="BIZ UDPゴシック"/>
                <a:cs typeface="BIZ UDPゴシック"/>
              </a:rPr>
              <a:t>し</a:t>
            </a:r>
            <a:r>
              <a:rPr sz="700" dirty="0">
                <a:solidFill>
                  <a:srgbClr val="231F20"/>
                </a:solidFill>
                <a:latin typeface="BIZ UDPゴシック"/>
                <a:cs typeface="BIZ UDPゴシック"/>
              </a:rPr>
              <a:t>	高</a:t>
            </a:r>
            <a:r>
              <a:rPr sz="700" spc="-50" dirty="0">
                <a:solidFill>
                  <a:srgbClr val="231F20"/>
                </a:solidFill>
                <a:latin typeface="BIZ UDPゴシック"/>
                <a:cs typeface="BIZ UDPゴシック"/>
              </a:rPr>
              <a:t>い</a:t>
            </a:r>
            <a:r>
              <a:rPr sz="700" dirty="0">
                <a:solidFill>
                  <a:srgbClr val="231F20"/>
                </a:solidFill>
                <a:latin typeface="BIZ UDPゴシック"/>
                <a:cs typeface="BIZ UDPゴシック"/>
              </a:rPr>
              <a:t>	低</a:t>
            </a:r>
            <a:r>
              <a:rPr sz="700" spc="-50" dirty="0">
                <a:solidFill>
                  <a:srgbClr val="231F20"/>
                </a:solidFill>
                <a:latin typeface="BIZ UDPゴシック"/>
                <a:cs typeface="BIZ UDPゴシック"/>
              </a:rPr>
              <a:t>い</a:t>
            </a:r>
            <a:endParaRPr sz="700">
              <a:latin typeface="BIZ UDPゴシック"/>
              <a:cs typeface="BIZ UDPゴシック"/>
            </a:endParaRPr>
          </a:p>
        </p:txBody>
      </p:sp>
      <p:sp>
        <p:nvSpPr>
          <p:cNvPr id="97" name="object 67">
            <a:extLst>
              <a:ext uri="{FF2B5EF4-FFF2-40B4-BE49-F238E27FC236}">
                <a16:creationId xmlns:a16="http://schemas.microsoft.com/office/drawing/2014/main" id="{E24A2DDE-EB34-4AD0-E5AC-F72EB54FA3F3}"/>
              </a:ext>
            </a:extLst>
          </p:cNvPr>
          <p:cNvSpPr txBox="1"/>
          <p:nvPr/>
        </p:nvSpPr>
        <p:spPr>
          <a:xfrm>
            <a:off x="220840"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6</a:t>
            </a:r>
            <a:endParaRPr sz="1200" dirty="0">
              <a:latin typeface="Arial Rounded MT Bold"/>
              <a:cs typeface="Arial Rounded MT Bold"/>
            </a:endParaRPr>
          </a:p>
        </p:txBody>
      </p:sp>
      <p:sp>
        <p:nvSpPr>
          <p:cNvPr id="98" name="object 68">
            <a:extLst>
              <a:ext uri="{FF2B5EF4-FFF2-40B4-BE49-F238E27FC236}">
                <a16:creationId xmlns:a16="http://schemas.microsoft.com/office/drawing/2014/main" id="{322FFFD4-18A1-9637-1614-5196B99FB2BD}"/>
              </a:ext>
            </a:extLst>
          </p:cNvPr>
          <p:cNvSpPr txBox="1"/>
          <p:nvPr/>
        </p:nvSpPr>
        <p:spPr>
          <a:xfrm>
            <a:off x="10318803"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7</a:t>
            </a:r>
            <a:endParaRPr sz="1200">
              <a:latin typeface="Arial Rounded MT Bold"/>
              <a:cs typeface="Arial Rounded MT Bold"/>
            </a:endParaRPr>
          </a:p>
        </p:txBody>
      </p:sp>
      <p:sp>
        <p:nvSpPr>
          <p:cNvPr id="95" name="object 24">
            <a:extLst>
              <a:ext uri="{FF2B5EF4-FFF2-40B4-BE49-F238E27FC236}">
                <a16:creationId xmlns:a16="http://schemas.microsoft.com/office/drawing/2014/main" id="{6508EDFD-3E10-2103-2769-77D91848EDAE}"/>
              </a:ext>
            </a:extLst>
          </p:cNvPr>
          <p:cNvSpPr txBox="1">
            <a:spLocks/>
          </p:cNvSpPr>
          <p:nvPr/>
        </p:nvSpPr>
        <p:spPr>
          <a:xfrm>
            <a:off x="1940591" y="7252135"/>
            <a:ext cx="7753252" cy="289823"/>
          </a:xfrm>
          <a:prstGeom prst="rect">
            <a:avLst/>
          </a:prstGeom>
        </p:spPr>
        <p:txBody>
          <a:bodyPr vert="horz" wrap="square" lIns="0" tIns="12700" rIns="0" bIns="0" rtlCol="0">
            <a:spAutoFit/>
          </a:bodyPr>
          <a:lstStyle>
            <a:lvl1pPr>
              <a:defRPr>
                <a:latin typeface="+mj-lt"/>
                <a:ea typeface="+mj-ea"/>
                <a:cs typeface="+mj-cs"/>
              </a:defRPr>
            </a:lvl1pPr>
          </a:lstStyle>
          <a:p>
            <a:pPr marL="12700">
              <a:spcBef>
                <a:spcPts val="100"/>
              </a:spcBef>
            </a:pPr>
            <a:r>
              <a:rPr lang="ja-JP" altLang="en-US" sz="1600" spc="140" dirty="0"/>
              <a:t>手術などに伴う抗血栓薬の中止については</a:t>
            </a:r>
            <a:r>
              <a:rPr lang="en-US" altLang="ja-JP" sz="1600" spc="140" dirty="0"/>
              <a:t>P.??</a:t>
            </a:r>
            <a:r>
              <a:rPr lang="ja-JP" altLang="en-US" sz="1600" spc="140" dirty="0"/>
              <a:t>をご覧ください</a:t>
            </a:r>
            <a:r>
              <a:rPr lang="ja-JP" altLang="en-US" spc="140" dirty="0"/>
              <a:t>。</a:t>
            </a:r>
          </a:p>
        </p:txBody>
      </p:sp>
    </p:spTree>
    <p:extLst>
      <p:ext uri="{BB962C8B-B14F-4D97-AF65-F5344CB8AC3E}">
        <p14:creationId xmlns:p14="http://schemas.microsoft.com/office/powerpoint/2010/main" val="4151387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335773" y="5619949"/>
            <a:ext cx="320675" cy="381000"/>
          </a:xfrm>
          <a:custGeom>
            <a:avLst/>
            <a:gdLst/>
            <a:ahLst/>
            <a:cxnLst/>
            <a:rect l="l" t="t" r="r" b="b"/>
            <a:pathLst>
              <a:path w="320675" h="381000">
                <a:moveTo>
                  <a:pt x="190195" y="0"/>
                </a:moveTo>
                <a:lnTo>
                  <a:pt x="146585" y="5023"/>
                </a:lnTo>
                <a:lnTo>
                  <a:pt x="106552" y="19334"/>
                </a:lnTo>
                <a:lnTo>
                  <a:pt x="71237" y="41788"/>
                </a:lnTo>
                <a:lnTo>
                  <a:pt x="41783" y="71245"/>
                </a:lnTo>
                <a:lnTo>
                  <a:pt x="19331" y="106562"/>
                </a:lnTo>
                <a:lnTo>
                  <a:pt x="5023" y="146597"/>
                </a:lnTo>
                <a:lnTo>
                  <a:pt x="0" y="190207"/>
                </a:lnTo>
                <a:lnTo>
                  <a:pt x="5023" y="233818"/>
                </a:lnTo>
                <a:lnTo>
                  <a:pt x="19331" y="273853"/>
                </a:lnTo>
                <a:lnTo>
                  <a:pt x="41783" y="309170"/>
                </a:lnTo>
                <a:lnTo>
                  <a:pt x="71237" y="338626"/>
                </a:lnTo>
                <a:lnTo>
                  <a:pt x="106552" y="361081"/>
                </a:lnTo>
                <a:lnTo>
                  <a:pt x="146585" y="375391"/>
                </a:lnTo>
                <a:lnTo>
                  <a:pt x="190195" y="380415"/>
                </a:lnTo>
                <a:lnTo>
                  <a:pt x="233809" y="375391"/>
                </a:lnTo>
                <a:lnTo>
                  <a:pt x="273846" y="361081"/>
                </a:lnTo>
                <a:lnTo>
                  <a:pt x="309162" y="338626"/>
                </a:lnTo>
                <a:lnTo>
                  <a:pt x="320224" y="327565"/>
                </a:lnTo>
                <a:lnTo>
                  <a:pt x="320224" y="52850"/>
                </a:lnTo>
                <a:lnTo>
                  <a:pt x="309162" y="41788"/>
                </a:lnTo>
                <a:lnTo>
                  <a:pt x="273846" y="19334"/>
                </a:lnTo>
                <a:lnTo>
                  <a:pt x="233809" y="5023"/>
                </a:lnTo>
                <a:lnTo>
                  <a:pt x="190195" y="0"/>
                </a:lnTo>
                <a:close/>
              </a:path>
            </a:pathLst>
          </a:custGeom>
          <a:solidFill>
            <a:srgbClr val="F05A94">
              <a:alpha val="14999"/>
            </a:srgbClr>
          </a:solidFill>
        </p:spPr>
        <p:txBody>
          <a:bodyPr wrap="square" lIns="0" tIns="0" rIns="0" bIns="0" rtlCol="0"/>
          <a:lstStyle/>
          <a:p>
            <a:endParaRPr/>
          </a:p>
        </p:txBody>
      </p:sp>
      <p:grpSp>
        <p:nvGrpSpPr>
          <p:cNvPr id="3" name="object 3"/>
          <p:cNvGrpSpPr/>
          <p:nvPr/>
        </p:nvGrpSpPr>
        <p:grpSpPr>
          <a:xfrm>
            <a:off x="342002"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sp>
        <p:nvSpPr>
          <p:cNvPr id="7" name="object 7"/>
          <p:cNvSpPr txBox="1"/>
          <p:nvPr/>
        </p:nvSpPr>
        <p:spPr>
          <a:xfrm>
            <a:off x="887299" y="172826"/>
            <a:ext cx="863600" cy="330200"/>
          </a:xfrm>
          <a:prstGeom prst="rect">
            <a:avLst/>
          </a:prstGeom>
        </p:spPr>
        <p:txBody>
          <a:bodyPr vert="horz" wrap="square" lIns="0" tIns="12700" rIns="0" bIns="0" rtlCol="0">
            <a:spAutoFit/>
          </a:bodyPr>
          <a:lstStyle/>
          <a:p>
            <a:pPr marL="12700">
              <a:lnSpc>
                <a:spcPct val="100000"/>
              </a:lnSpc>
              <a:spcBef>
                <a:spcPts val="100"/>
              </a:spcBef>
            </a:pPr>
            <a:r>
              <a:rPr sz="2000" b="1" spc="180" dirty="0">
                <a:solidFill>
                  <a:srgbClr val="FFFFFF"/>
                </a:solidFill>
                <a:latin typeface="Microsoft YaHei UI"/>
                <a:cs typeface="Microsoft YaHei UI"/>
              </a:rPr>
              <a:t>連絡票</a:t>
            </a:r>
            <a:endParaRPr sz="2000">
              <a:latin typeface="Microsoft YaHei UI"/>
              <a:cs typeface="Microsoft YaHei UI"/>
            </a:endParaRPr>
          </a:p>
        </p:txBody>
      </p:sp>
      <p:grpSp>
        <p:nvGrpSpPr>
          <p:cNvPr id="8" name="object 8"/>
          <p:cNvGrpSpPr/>
          <p:nvPr/>
        </p:nvGrpSpPr>
        <p:grpSpPr>
          <a:xfrm>
            <a:off x="5673599" y="1254601"/>
            <a:ext cx="4637405" cy="5951220"/>
            <a:chOff x="5673599" y="1254601"/>
            <a:chExt cx="4637405" cy="5951220"/>
          </a:xfrm>
        </p:grpSpPr>
        <p:sp>
          <p:nvSpPr>
            <p:cNvPr id="9" name="object 9"/>
            <p:cNvSpPr/>
            <p:nvPr/>
          </p:nvSpPr>
          <p:spPr>
            <a:xfrm>
              <a:off x="5678995" y="1259992"/>
              <a:ext cx="4626610" cy="5940425"/>
            </a:xfrm>
            <a:custGeom>
              <a:avLst/>
              <a:gdLst/>
              <a:ahLst/>
              <a:cxnLst/>
              <a:rect l="l" t="t" r="r" b="b"/>
              <a:pathLst>
                <a:path w="4626609" h="5940425">
                  <a:moveTo>
                    <a:pt x="4626000" y="0"/>
                  </a:moveTo>
                  <a:lnTo>
                    <a:pt x="0" y="0"/>
                  </a:lnTo>
                  <a:lnTo>
                    <a:pt x="0" y="5940005"/>
                  </a:lnTo>
                  <a:lnTo>
                    <a:pt x="4626000" y="5940005"/>
                  </a:lnTo>
                  <a:lnTo>
                    <a:pt x="4626000" y="0"/>
                  </a:lnTo>
                  <a:close/>
                </a:path>
              </a:pathLst>
            </a:custGeom>
            <a:solidFill>
              <a:srgbClr val="FFFFFF"/>
            </a:solidFill>
          </p:spPr>
          <p:txBody>
            <a:bodyPr wrap="square" lIns="0" tIns="0" rIns="0" bIns="0" rtlCol="0"/>
            <a:lstStyle/>
            <a:p>
              <a:endParaRPr/>
            </a:p>
          </p:txBody>
        </p:sp>
        <p:sp>
          <p:nvSpPr>
            <p:cNvPr id="10" name="object 10"/>
            <p:cNvSpPr/>
            <p:nvPr/>
          </p:nvSpPr>
          <p:spPr>
            <a:xfrm>
              <a:off x="5678996" y="1259998"/>
              <a:ext cx="4626610" cy="5940425"/>
            </a:xfrm>
            <a:custGeom>
              <a:avLst/>
              <a:gdLst/>
              <a:ahLst/>
              <a:cxnLst/>
              <a:rect l="l" t="t" r="r" b="b"/>
              <a:pathLst>
                <a:path w="4626609" h="5940425">
                  <a:moveTo>
                    <a:pt x="4626000" y="5940005"/>
                  </a:moveTo>
                  <a:lnTo>
                    <a:pt x="0" y="5940005"/>
                  </a:lnTo>
                  <a:lnTo>
                    <a:pt x="0" y="0"/>
                  </a:lnTo>
                  <a:lnTo>
                    <a:pt x="4626000" y="0"/>
                  </a:lnTo>
                  <a:lnTo>
                    <a:pt x="4626000" y="5940005"/>
                  </a:lnTo>
                  <a:close/>
                </a:path>
              </a:pathLst>
            </a:custGeom>
            <a:ln w="10795">
              <a:solidFill>
                <a:srgbClr val="231F20"/>
              </a:solidFill>
            </a:ln>
          </p:spPr>
          <p:txBody>
            <a:bodyPr wrap="square" lIns="0" tIns="0" rIns="0" bIns="0" rtlCol="0"/>
            <a:lstStyle/>
            <a:p>
              <a:endParaRPr/>
            </a:p>
          </p:txBody>
        </p:sp>
        <p:sp>
          <p:nvSpPr>
            <p:cNvPr id="11" name="object 11"/>
            <p:cNvSpPr/>
            <p:nvPr/>
          </p:nvSpPr>
          <p:spPr>
            <a:xfrm>
              <a:off x="8811497" y="485151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2" name="object 12"/>
            <p:cNvSpPr/>
            <p:nvPr/>
          </p:nvSpPr>
          <p:spPr>
            <a:xfrm>
              <a:off x="6257305" y="4851511"/>
              <a:ext cx="2543810" cy="0"/>
            </a:xfrm>
            <a:custGeom>
              <a:avLst/>
              <a:gdLst/>
              <a:ahLst/>
              <a:cxnLst/>
              <a:rect l="l" t="t" r="r" b="b"/>
              <a:pathLst>
                <a:path w="2543809">
                  <a:moveTo>
                    <a:pt x="0" y="0"/>
                  </a:moveTo>
                  <a:lnTo>
                    <a:pt x="650516" y="0"/>
                  </a:lnTo>
                </a:path>
                <a:path w="2543809">
                  <a:moveTo>
                    <a:pt x="1149296" y="0"/>
                  </a:moveTo>
                  <a:lnTo>
                    <a:pt x="1399512" y="0"/>
                  </a:lnTo>
                </a:path>
                <a:path w="2543809">
                  <a:moveTo>
                    <a:pt x="1916300" y="0"/>
                  </a:moveTo>
                  <a:lnTo>
                    <a:pt x="1998736" y="0"/>
                  </a:lnTo>
                </a:path>
                <a:path w="2543809">
                  <a:moveTo>
                    <a:pt x="2515524" y="0"/>
                  </a:moveTo>
                  <a:lnTo>
                    <a:pt x="2543378" y="0"/>
                  </a:lnTo>
                </a:path>
              </a:pathLst>
            </a:custGeom>
            <a:ln w="5397">
              <a:solidFill>
                <a:srgbClr val="545658"/>
              </a:solidFill>
              <a:prstDash val="sysDash"/>
            </a:ln>
          </p:spPr>
          <p:txBody>
            <a:bodyPr wrap="square" lIns="0" tIns="0" rIns="0" bIns="0" rtlCol="0"/>
            <a:lstStyle/>
            <a:p>
              <a:endParaRPr/>
            </a:p>
          </p:txBody>
        </p:sp>
        <p:sp>
          <p:nvSpPr>
            <p:cNvPr id="13" name="object 13"/>
            <p:cNvSpPr/>
            <p:nvPr/>
          </p:nvSpPr>
          <p:spPr>
            <a:xfrm>
              <a:off x="6244699" y="485151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4" name="object 14"/>
            <p:cNvSpPr/>
            <p:nvPr/>
          </p:nvSpPr>
          <p:spPr>
            <a:xfrm>
              <a:off x="8811497" y="5047538"/>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5" name="object 15"/>
            <p:cNvSpPr/>
            <p:nvPr/>
          </p:nvSpPr>
          <p:spPr>
            <a:xfrm>
              <a:off x="6257305" y="5047538"/>
              <a:ext cx="2543810" cy="0"/>
            </a:xfrm>
            <a:custGeom>
              <a:avLst/>
              <a:gdLst/>
              <a:ahLst/>
              <a:cxnLst/>
              <a:rect l="l" t="t" r="r" b="b"/>
              <a:pathLst>
                <a:path w="2543809">
                  <a:moveTo>
                    <a:pt x="0" y="0"/>
                  </a:moveTo>
                  <a:lnTo>
                    <a:pt x="33296" y="0"/>
                  </a:lnTo>
                </a:path>
                <a:path w="2543809">
                  <a:moveTo>
                    <a:pt x="550085" y="0"/>
                  </a:moveTo>
                  <a:lnTo>
                    <a:pt x="1399512" y="0"/>
                  </a:lnTo>
                </a:path>
                <a:path w="2543809">
                  <a:moveTo>
                    <a:pt x="1916300" y="0"/>
                  </a:moveTo>
                  <a:lnTo>
                    <a:pt x="2543378" y="0"/>
                  </a:lnTo>
                </a:path>
              </a:pathLst>
            </a:custGeom>
            <a:ln w="5397">
              <a:solidFill>
                <a:srgbClr val="545658"/>
              </a:solidFill>
              <a:prstDash val="sysDash"/>
            </a:ln>
          </p:spPr>
          <p:txBody>
            <a:bodyPr wrap="square" lIns="0" tIns="0" rIns="0" bIns="0" rtlCol="0"/>
            <a:lstStyle/>
            <a:p>
              <a:endParaRPr/>
            </a:p>
          </p:txBody>
        </p:sp>
        <p:sp>
          <p:nvSpPr>
            <p:cNvPr id="16" name="object 16"/>
            <p:cNvSpPr/>
            <p:nvPr/>
          </p:nvSpPr>
          <p:spPr>
            <a:xfrm>
              <a:off x="6244699" y="5047538"/>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7" name="object 17"/>
            <p:cNvSpPr/>
            <p:nvPr/>
          </p:nvSpPr>
          <p:spPr>
            <a:xfrm>
              <a:off x="8811497" y="531772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8" name="object 18"/>
            <p:cNvSpPr/>
            <p:nvPr/>
          </p:nvSpPr>
          <p:spPr>
            <a:xfrm>
              <a:off x="6257305" y="5317721"/>
              <a:ext cx="2543810" cy="0"/>
            </a:xfrm>
            <a:custGeom>
              <a:avLst/>
              <a:gdLst/>
              <a:ahLst/>
              <a:cxnLst/>
              <a:rect l="l" t="t" r="r" b="b"/>
              <a:pathLst>
                <a:path w="2543809">
                  <a:moveTo>
                    <a:pt x="0" y="0"/>
                  </a:moveTo>
                  <a:lnTo>
                    <a:pt x="33296" y="0"/>
                  </a:lnTo>
                </a:path>
                <a:path w="2543809">
                  <a:moveTo>
                    <a:pt x="550085" y="0"/>
                  </a:moveTo>
                  <a:lnTo>
                    <a:pt x="650516" y="0"/>
                  </a:lnTo>
                </a:path>
                <a:path w="2543809">
                  <a:moveTo>
                    <a:pt x="1149296" y="0"/>
                  </a:moveTo>
                  <a:lnTo>
                    <a:pt x="1399512" y="0"/>
                  </a:lnTo>
                </a:path>
                <a:path w="2543809">
                  <a:moveTo>
                    <a:pt x="1916300" y="0"/>
                  </a:moveTo>
                  <a:lnTo>
                    <a:pt x="1998736" y="0"/>
                  </a:lnTo>
                </a:path>
                <a:path w="2543809">
                  <a:moveTo>
                    <a:pt x="2515524" y="0"/>
                  </a:moveTo>
                  <a:lnTo>
                    <a:pt x="2543378" y="0"/>
                  </a:lnTo>
                </a:path>
              </a:pathLst>
            </a:custGeom>
            <a:ln w="5397">
              <a:solidFill>
                <a:srgbClr val="545658"/>
              </a:solidFill>
              <a:prstDash val="sysDash"/>
            </a:ln>
          </p:spPr>
          <p:txBody>
            <a:bodyPr wrap="square" lIns="0" tIns="0" rIns="0" bIns="0" rtlCol="0"/>
            <a:lstStyle/>
            <a:p>
              <a:endParaRPr/>
            </a:p>
          </p:txBody>
        </p:sp>
        <p:sp>
          <p:nvSpPr>
            <p:cNvPr id="19" name="object 19"/>
            <p:cNvSpPr/>
            <p:nvPr/>
          </p:nvSpPr>
          <p:spPr>
            <a:xfrm>
              <a:off x="6244699" y="531772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20" name="object 20"/>
            <p:cNvSpPr/>
            <p:nvPr/>
          </p:nvSpPr>
          <p:spPr>
            <a:xfrm>
              <a:off x="8811497" y="5858084"/>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21" name="object 21"/>
            <p:cNvSpPr/>
            <p:nvPr/>
          </p:nvSpPr>
          <p:spPr>
            <a:xfrm>
              <a:off x="6257305" y="5858084"/>
              <a:ext cx="2543810" cy="0"/>
            </a:xfrm>
            <a:custGeom>
              <a:avLst/>
              <a:gdLst/>
              <a:ahLst/>
              <a:cxnLst/>
              <a:rect l="l" t="t" r="r" b="b"/>
              <a:pathLst>
                <a:path w="2543809">
                  <a:moveTo>
                    <a:pt x="0" y="0"/>
                  </a:moveTo>
                  <a:lnTo>
                    <a:pt x="650516" y="0"/>
                  </a:lnTo>
                </a:path>
                <a:path w="2543809">
                  <a:moveTo>
                    <a:pt x="1149296" y="0"/>
                  </a:moveTo>
                  <a:lnTo>
                    <a:pt x="1998736" y="0"/>
                  </a:lnTo>
                </a:path>
                <a:path w="2543809">
                  <a:moveTo>
                    <a:pt x="2515524" y="0"/>
                  </a:moveTo>
                  <a:lnTo>
                    <a:pt x="2543378" y="0"/>
                  </a:lnTo>
                </a:path>
              </a:pathLst>
            </a:custGeom>
            <a:ln w="5397">
              <a:solidFill>
                <a:srgbClr val="545658"/>
              </a:solidFill>
              <a:prstDash val="sysDash"/>
            </a:ln>
          </p:spPr>
          <p:txBody>
            <a:bodyPr wrap="square" lIns="0" tIns="0" rIns="0" bIns="0" rtlCol="0"/>
            <a:lstStyle/>
            <a:p>
              <a:endParaRPr/>
            </a:p>
          </p:txBody>
        </p:sp>
        <p:sp>
          <p:nvSpPr>
            <p:cNvPr id="22" name="object 22"/>
            <p:cNvSpPr/>
            <p:nvPr/>
          </p:nvSpPr>
          <p:spPr>
            <a:xfrm>
              <a:off x="6244699" y="5858084"/>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23" name="object 23"/>
            <p:cNvSpPr/>
            <p:nvPr/>
          </p:nvSpPr>
          <p:spPr>
            <a:xfrm>
              <a:off x="5867997" y="2375998"/>
              <a:ext cx="4248150" cy="1224280"/>
            </a:xfrm>
            <a:custGeom>
              <a:avLst/>
              <a:gdLst/>
              <a:ahLst/>
              <a:cxnLst/>
              <a:rect l="l" t="t" r="r" b="b"/>
              <a:pathLst>
                <a:path w="4248150" h="1224279">
                  <a:moveTo>
                    <a:pt x="4247997" y="1224000"/>
                  </a:moveTo>
                  <a:lnTo>
                    <a:pt x="0" y="1224000"/>
                  </a:lnTo>
                  <a:lnTo>
                    <a:pt x="0" y="0"/>
                  </a:lnTo>
                  <a:lnTo>
                    <a:pt x="4247997" y="0"/>
                  </a:lnTo>
                  <a:lnTo>
                    <a:pt x="4247997" y="1224000"/>
                  </a:lnTo>
                  <a:close/>
                </a:path>
              </a:pathLst>
            </a:custGeom>
            <a:ln w="7200">
              <a:solidFill>
                <a:srgbClr val="6F60AA"/>
              </a:solidFill>
            </a:ln>
          </p:spPr>
          <p:txBody>
            <a:bodyPr wrap="square" lIns="0" tIns="0" rIns="0" bIns="0" rtlCol="0"/>
            <a:lstStyle/>
            <a:p>
              <a:endParaRPr/>
            </a:p>
          </p:txBody>
        </p:sp>
        <p:sp>
          <p:nvSpPr>
            <p:cNvPr id="24" name="object 24"/>
            <p:cNvSpPr/>
            <p:nvPr/>
          </p:nvSpPr>
          <p:spPr>
            <a:xfrm>
              <a:off x="7656817" y="4734763"/>
              <a:ext cx="516890" cy="1111250"/>
            </a:xfrm>
            <a:custGeom>
              <a:avLst/>
              <a:gdLst/>
              <a:ahLst/>
              <a:cxnLst/>
              <a:rect l="l" t="t" r="r" b="b"/>
              <a:pathLst>
                <a:path w="516890" h="1111250">
                  <a:moveTo>
                    <a:pt x="516788" y="0"/>
                  </a:moveTo>
                  <a:lnTo>
                    <a:pt x="0" y="0"/>
                  </a:lnTo>
                  <a:lnTo>
                    <a:pt x="0" y="1111173"/>
                  </a:lnTo>
                  <a:lnTo>
                    <a:pt x="516788" y="1111173"/>
                  </a:lnTo>
                  <a:lnTo>
                    <a:pt x="516788" y="0"/>
                  </a:lnTo>
                  <a:close/>
                </a:path>
              </a:pathLst>
            </a:custGeom>
            <a:solidFill>
              <a:srgbClr val="78B6E4"/>
            </a:solidFill>
          </p:spPr>
          <p:txBody>
            <a:bodyPr wrap="square" lIns="0" tIns="0" rIns="0" bIns="0" rtlCol="0"/>
            <a:lstStyle/>
            <a:p>
              <a:endParaRPr/>
            </a:p>
          </p:txBody>
        </p:sp>
        <p:sp>
          <p:nvSpPr>
            <p:cNvPr id="25" name="object 25"/>
            <p:cNvSpPr/>
            <p:nvPr/>
          </p:nvSpPr>
          <p:spPr>
            <a:xfrm>
              <a:off x="7656817" y="5867755"/>
              <a:ext cx="516890" cy="296545"/>
            </a:xfrm>
            <a:custGeom>
              <a:avLst/>
              <a:gdLst/>
              <a:ahLst/>
              <a:cxnLst/>
              <a:rect l="l" t="t" r="r" b="b"/>
              <a:pathLst>
                <a:path w="516890" h="296545">
                  <a:moveTo>
                    <a:pt x="516788" y="0"/>
                  </a:moveTo>
                  <a:lnTo>
                    <a:pt x="0" y="0"/>
                  </a:lnTo>
                  <a:lnTo>
                    <a:pt x="0" y="295960"/>
                  </a:lnTo>
                  <a:lnTo>
                    <a:pt x="516788" y="295960"/>
                  </a:lnTo>
                  <a:lnTo>
                    <a:pt x="516788" y="0"/>
                  </a:lnTo>
                  <a:close/>
                </a:path>
              </a:pathLst>
            </a:custGeom>
            <a:solidFill>
              <a:srgbClr val="C2DAF2"/>
            </a:solidFill>
          </p:spPr>
          <p:txBody>
            <a:bodyPr wrap="square" lIns="0" tIns="0" rIns="0" bIns="0" rtlCol="0"/>
            <a:lstStyle/>
            <a:p>
              <a:endParaRPr/>
            </a:p>
          </p:txBody>
        </p:sp>
        <p:sp>
          <p:nvSpPr>
            <p:cNvPr id="26" name="object 26"/>
            <p:cNvSpPr/>
            <p:nvPr/>
          </p:nvSpPr>
          <p:spPr>
            <a:xfrm>
              <a:off x="6290602" y="4862931"/>
              <a:ext cx="516890" cy="986790"/>
            </a:xfrm>
            <a:custGeom>
              <a:avLst/>
              <a:gdLst/>
              <a:ahLst/>
              <a:cxnLst/>
              <a:rect l="l" t="t" r="r" b="b"/>
              <a:pathLst>
                <a:path w="516890" h="986789">
                  <a:moveTo>
                    <a:pt x="516788" y="0"/>
                  </a:moveTo>
                  <a:lnTo>
                    <a:pt x="0" y="0"/>
                  </a:lnTo>
                  <a:lnTo>
                    <a:pt x="0" y="986396"/>
                  </a:lnTo>
                  <a:lnTo>
                    <a:pt x="516788" y="986396"/>
                  </a:lnTo>
                  <a:lnTo>
                    <a:pt x="516788" y="0"/>
                  </a:lnTo>
                  <a:close/>
                </a:path>
              </a:pathLst>
            </a:custGeom>
            <a:solidFill>
              <a:srgbClr val="D5ABD0"/>
            </a:solidFill>
          </p:spPr>
          <p:txBody>
            <a:bodyPr wrap="square" lIns="0" tIns="0" rIns="0" bIns="0" rtlCol="0"/>
            <a:lstStyle/>
            <a:p>
              <a:endParaRPr/>
            </a:p>
          </p:txBody>
        </p:sp>
        <p:sp>
          <p:nvSpPr>
            <p:cNvPr id="27" name="object 27"/>
            <p:cNvSpPr/>
            <p:nvPr/>
          </p:nvSpPr>
          <p:spPr>
            <a:xfrm>
              <a:off x="6290602" y="4737430"/>
              <a:ext cx="516890" cy="103505"/>
            </a:xfrm>
            <a:custGeom>
              <a:avLst/>
              <a:gdLst/>
              <a:ahLst/>
              <a:cxnLst/>
              <a:rect l="l" t="t" r="r" b="b"/>
              <a:pathLst>
                <a:path w="516890" h="103504">
                  <a:moveTo>
                    <a:pt x="516788" y="0"/>
                  </a:moveTo>
                  <a:lnTo>
                    <a:pt x="0" y="0"/>
                  </a:lnTo>
                  <a:lnTo>
                    <a:pt x="0" y="103149"/>
                  </a:lnTo>
                  <a:lnTo>
                    <a:pt x="516788" y="103149"/>
                  </a:lnTo>
                  <a:lnTo>
                    <a:pt x="516788" y="0"/>
                  </a:lnTo>
                  <a:close/>
                </a:path>
              </a:pathLst>
            </a:custGeom>
            <a:solidFill>
              <a:srgbClr val="C584B9"/>
            </a:solidFill>
          </p:spPr>
          <p:txBody>
            <a:bodyPr wrap="square" lIns="0" tIns="0" rIns="0" bIns="0" rtlCol="0"/>
            <a:lstStyle/>
            <a:p>
              <a:endParaRPr/>
            </a:p>
          </p:txBody>
        </p:sp>
        <p:sp>
          <p:nvSpPr>
            <p:cNvPr id="28" name="object 28"/>
            <p:cNvSpPr/>
            <p:nvPr/>
          </p:nvSpPr>
          <p:spPr>
            <a:xfrm>
              <a:off x="6290602" y="5867755"/>
              <a:ext cx="516890" cy="296545"/>
            </a:xfrm>
            <a:custGeom>
              <a:avLst/>
              <a:gdLst/>
              <a:ahLst/>
              <a:cxnLst/>
              <a:rect l="l" t="t" r="r" b="b"/>
              <a:pathLst>
                <a:path w="516890" h="296545">
                  <a:moveTo>
                    <a:pt x="516788" y="0"/>
                  </a:moveTo>
                  <a:lnTo>
                    <a:pt x="0" y="0"/>
                  </a:lnTo>
                  <a:lnTo>
                    <a:pt x="0" y="295960"/>
                  </a:lnTo>
                  <a:lnTo>
                    <a:pt x="516788" y="295960"/>
                  </a:lnTo>
                  <a:lnTo>
                    <a:pt x="516788" y="0"/>
                  </a:lnTo>
                  <a:close/>
                </a:path>
              </a:pathLst>
            </a:custGeom>
            <a:solidFill>
              <a:srgbClr val="E2C7E0"/>
            </a:solidFill>
          </p:spPr>
          <p:txBody>
            <a:bodyPr wrap="square" lIns="0" tIns="0" rIns="0" bIns="0" rtlCol="0"/>
            <a:lstStyle/>
            <a:p>
              <a:endParaRPr/>
            </a:p>
          </p:txBody>
        </p:sp>
        <p:sp>
          <p:nvSpPr>
            <p:cNvPr id="29" name="object 29"/>
            <p:cNvSpPr/>
            <p:nvPr/>
          </p:nvSpPr>
          <p:spPr>
            <a:xfrm>
              <a:off x="6907822" y="5058333"/>
              <a:ext cx="499109" cy="1105535"/>
            </a:xfrm>
            <a:custGeom>
              <a:avLst/>
              <a:gdLst/>
              <a:ahLst/>
              <a:cxnLst/>
              <a:rect l="l" t="t" r="r" b="b"/>
              <a:pathLst>
                <a:path w="499109" h="1105535">
                  <a:moveTo>
                    <a:pt x="498779" y="0"/>
                  </a:moveTo>
                  <a:lnTo>
                    <a:pt x="0" y="0"/>
                  </a:lnTo>
                  <a:lnTo>
                    <a:pt x="0" y="1105382"/>
                  </a:lnTo>
                  <a:lnTo>
                    <a:pt x="498779" y="1105382"/>
                  </a:lnTo>
                  <a:lnTo>
                    <a:pt x="498779" y="0"/>
                  </a:lnTo>
                  <a:close/>
                </a:path>
              </a:pathLst>
            </a:custGeom>
            <a:solidFill>
              <a:srgbClr val="C2DAF2"/>
            </a:solidFill>
          </p:spPr>
          <p:txBody>
            <a:bodyPr wrap="square" lIns="0" tIns="0" rIns="0" bIns="0" rtlCol="0"/>
            <a:lstStyle/>
            <a:p>
              <a:endParaRPr/>
            </a:p>
          </p:txBody>
        </p:sp>
        <p:sp>
          <p:nvSpPr>
            <p:cNvPr id="30" name="object 30"/>
            <p:cNvSpPr/>
            <p:nvPr/>
          </p:nvSpPr>
          <p:spPr>
            <a:xfrm>
              <a:off x="6907822" y="4734750"/>
              <a:ext cx="499109" cy="306070"/>
            </a:xfrm>
            <a:custGeom>
              <a:avLst/>
              <a:gdLst/>
              <a:ahLst/>
              <a:cxnLst/>
              <a:rect l="l" t="t" r="r" b="b"/>
              <a:pathLst>
                <a:path w="499109" h="306070">
                  <a:moveTo>
                    <a:pt x="498779" y="0"/>
                  </a:moveTo>
                  <a:lnTo>
                    <a:pt x="0" y="0"/>
                  </a:lnTo>
                  <a:lnTo>
                    <a:pt x="0" y="305993"/>
                  </a:lnTo>
                  <a:lnTo>
                    <a:pt x="498779" y="305993"/>
                  </a:lnTo>
                  <a:lnTo>
                    <a:pt x="498779" y="0"/>
                  </a:lnTo>
                  <a:close/>
                </a:path>
              </a:pathLst>
            </a:custGeom>
            <a:solidFill>
              <a:srgbClr val="78B6E4"/>
            </a:solidFill>
          </p:spPr>
          <p:txBody>
            <a:bodyPr wrap="square" lIns="0" tIns="0" rIns="0" bIns="0" rtlCol="0"/>
            <a:lstStyle/>
            <a:p>
              <a:endParaRPr/>
            </a:p>
          </p:txBody>
        </p:sp>
        <p:sp>
          <p:nvSpPr>
            <p:cNvPr id="31" name="object 31"/>
            <p:cNvSpPr/>
            <p:nvPr/>
          </p:nvSpPr>
          <p:spPr>
            <a:xfrm>
              <a:off x="8256041" y="5058333"/>
              <a:ext cx="516890" cy="1105535"/>
            </a:xfrm>
            <a:custGeom>
              <a:avLst/>
              <a:gdLst/>
              <a:ahLst/>
              <a:cxnLst/>
              <a:rect l="l" t="t" r="r" b="b"/>
              <a:pathLst>
                <a:path w="516890" h="1105535">
                  <a:moveTo>
                    <a:pt x="516788" y="0"/>
                  </a:moveTo>
                  <a:lnTo>
                    <a:pt x="0" y="0"/>
                  </a:lnTo>
                  <a:lnTo>
                    <a:pt x="0" y="1105382"/>
                  </a:lnTo>
                  <a:lnTo>
                    <a:pt x="516788" y="1105382"/>
                  </a:lnTo>
                  <a:lnTo>
                    <a:pt x="516788" y="0"/>
                  </a:lnTo>
                  <a:close/>
                </a:path>
              </a:pathLst>
            </a:custGeom>
            <a:solidFill>
              <a:srgbClr val="C2DAF2"/>
            </a:solidFill>
          </p:spPr>
          <p:txBody>
            <a:bodyPr wrap="square" lIns="0" tIns="0" rIns="0" bIns="0" rtlCol="0"/>
            <a:lstStyle/>
            <a:p>
              <a:endParaRPr/>
            </a:p>
          </p:txBody>
        </p:sp>
        <p:sp>
          <p:nvSpPr>
            <p:cNvPr id="32" name="object 32"/>
            <p:cNvSpPr/>
            <p:nvPr/>
          </p:nvSpPr>
          <p:spPr>
            <a:xfrm>
              <a:off x="8256041" y="4734750"/>
              <a:ext cx="516890" cy="306070"/>
            </a:xfrm>
            <a:custGeom>
              <a:avLst/>
              <a:gdLst/>
              <a:ahLst/>
              <a:cxnLst/>
              <a:rect l="l" t="t" r="r" b="b"/>
              <a:pathLst>
                <a:path w="516890" h="306070">
                  <a:moveTo>
                    <a:pt x="516788" y="0"/>
                  </a:moveTo>
                  <a:lnTo>
                    <a:pt x="0" y="0"/>
                  </a:lnTo>
                  <a:lnTo>
                    <a:pt x="0" y="305993"/>
                  </a:lnTo>
                  <a:lnTo>
                    <a:pt x="516788" y="305993"/>
                  </a:lnTo>
                  <a:lnTo>
                    <a:pt x="516788" y="0"/>
                  </a:lnTo>
                  <a:close/>
                </a:path>
              </a:pathLst>
            </a:custGeom>
            <a:solidFill>
              <a:srgbClr val="78B6E4"/>
            </a:solidFill>
          </p:spPr>
          <p:txBody>
            <a:bodyPr wrap="square" lIns="0" tIns="0" rIns="0" bIns="0" rtlCol="0"/>
            <a:lstStyle/>
            <a:p>
              <a:endParaRPr/>
            </a:p>
          </p:txBody>
        </p:sp>
        <p:sp>
          <p:nvSpPr>
            <p:cNvPr id="33" name="object 33"/>
            <p:cNvSpPr/>
            <p:nvPr/>
          </p:nvSpPr>
          <p:spPr>
            <a:xfrm>
              <a:off x="8942032" y="3945661"/>
              <a:ext cx="1181735" cy="21590"/>
            </a:xfrm>
            <a:custGeom>
              <a:avLst/>
              <a:gdLst/>
              <a:ahLst/>
              <a:cxnLst/>
              <a:rect l="l" t="t" r="r" b="b"/>
              <a:pathLst>
                <a:path w="1181734" h="21589">
                  <a:moveTo>
                    <a:pt x="1181404" y="0"/>
                  </a:moveTo>
                  <a:lnTo>
                    <a:pt x="0" y="0"/>
                  </a:lnTo>
                  <a:lnTo>
                    <a:pt x="0" y="21272"/>
                  </a:lnTo>
                  <a:lnTo>
                    <a:pt x="1181404" y="21272"/>
                  </a:lnTo>
                  <a:lnTo>
                    <a:pt x="1181404" y="0"/>
                  </a:lnTo>
                  <a:close/>
                </a:path>
              </a:pathLst>
            </a:custGeom>
            <a:solidFill>
              <a:srgbClr val="F05A88"/>
            </a:solidFill>
          </p:spPr>
          <p:txBody>
            <a:bodyPr wrap="square" lIns="0" tIns="0" rIns="0" bIns="0" rtlCol="0"/>
            <a:lstStyle/>
            <a:p>
              <a:endParaRPr/>
            </a:p>
          </p:txBody>
        </p:sp>
        <p:sp>
          <p:nvSpPr>
            <p:cNvPr id="34" name="object 34"/>
            <p:cNvSpPr/>
            <p:nvPr/>
          </p:nvSpPr>
          <p:spPr>
            <a:xfrm>
              <a:off x="7533715" y="3923233"/>
              <a:ext cx="0" cy="166370"/>
            </a:xfrm>
            <a:custGeom>
              <a:avLst/>
              <a:gdLst/>
              <a:ahLst/>
              <a:cxnLst/>
              <a:rect l="l" t="t" r="r" b="b"/>
              <a:pathLst>
                <a:path h="166370">
                  <a:moveTo>
                    <a:pt x="0" y="0"/>
                  </a:moveTo>
                  <a:lnTo>
                    <a:pt x="0" y="166070"/>
                  </a:lnTo>
                </a:path>
              </a:pathLst>
            </a:custGeom>
            <a:ln w="5397">
              <a:solidFill>
                <a:srgbClr val="231F20"/>
              </a:solidFill>
            </a:ln>
          </p:spPr>
          <p:txBody>
            <a:bodyPr wrap="square" lIns="0" tIns="0" rIns="0" bIns="0" rtlCol="0"/>
            <a:lstStyle/>
            <a:p>
              <a:endParaRPr/>
            </a:p>
          </p:txBody>
        </p:sp>
        <p:sp>
          <p:nvSpPr>
            <p:cNvPr id="35" name="object 35"/>
            <p:cNvSpPr/>
            <p:nvPr/>
          </p:nvSpPr>
          <p:spPr>
            <a:xfrm>
              <a:off x="6849715" y="4090191"/>
              <a:ext cx="1368425" cy="130175"/>
            </a:xfrm>
            <a:custGeom>
              <a:avLst/>
              <a:gdLst/>
              <a:ahLst/>
              <a:cxnLst/>
              <a:rect l="l" t="t" r="r" b="b"/>
              <a:pathLst>
                <a:path w="1368425" h="130175">
                  <a:moveTo>
                    <a:pt x="0" y="129971"/>
                  </a:moveTo>
                  <a:lnTo>
                    <a:pt x="0" y="0"/>
                  </a:lnTo>
                  <a:lnTo>
                    <a:pt x="1368005" y="0"/>
                  </a:lnTo>
                  <a:lnTo>
                    <a:pt x="1368005" y="129971"/>
                  </a:lnTo>
                </a:path>
              </a:pathLst>
            </a:custGeom>
            <a:ln w="5397">
              <a:solidFill>
                <a:srgbClr val="231F20"/>
              </a:solidFill>
            </a:ln>
          </p:spPr>
          <p:txBody>
            <a:bodyPr wrap="square" lIns="0" tIns="0" rIns="0" bIns="0" rtlCol="0"/>
            <a:lstStyle/>
            <a:p>
              <a:endParaRPr/>
            </a:p>
          </p:txBody>
        </p:sp>
        <p:sp>
          <p:nvSpPr>
            <p:cNvPr id="36" name="object 36"/>
            <p:cNvSpPr/>
            <p:nvPr/>
          </p:nvSpPr>
          <p:spPr>
            <a:xfrm>
              <a:off x="6817436" y="4179925"/>
              <a:ext cx="1432560" cy="53975"/>
            </a:xfrm>
            <a:custGeom>
              <a:avLst/>
              <a:gdLst/>
              <a:ahLst/>
              <a:cxnLst/>
              <a:rect l="l" t="t" r="r" b="b"/>
              <a:pathLst>
                <a:path w="1432559" h="53975">
                  <a:moveTo>
                    <a:pt x="64541" y="0"/>
                  </a:moveTo>
                  <a:lnTo>
                    <a:pt x="0" y="0"/>
                  </a:lnTo>
                  <a:lnTo>
                    <a:pt x="32270" y="53784"/>
                  </a:lnTo>
                  <a:lnTo>
                    <a:pt x="64541" y="0"/>
                  </a:lnTo>
                  <a:close/>
                </a:path>
                <a:path w="1432559" h="53975">
                  <a:moveTo>
                    <a:pt x="1432547" y="0"/>
                  </a:moveTo>
                  <a:lnTo>
                    <a:pt x="1368005" y="0"/>
                  </a:lnTo>
                  <a:lnTo>
                    <a:pt x="1400276" y="53784"/>
                  </a:lnTo>
                  <a:lnTo>
                    <a:pt x="1432547" y="0"/>
                  </a:lnTo>
                  <a:close/>
                </a:path>
              </a:pathLst>
            </a:custGeom>
            <a:solidFill>
              <a:srgbClr val="231F20"/>
            </a:solidFill>
          </p:spPr>
          <p:txBody>
            <a:bodyPr wrap="square" lIns="0" tIns="0" rIns="0" bIns="0" rtlCol="0"/>
            <a:lstStyle/>
            <a:p>
              <a:endParaRPr/>
            </a:p>
          </p:txBody>
        </p:sp>
        <p:sp>
          <p:nvSpPr>
            <p:cNvPr id="37" name="object 37"/>
            <p:cNvSpPr/>
            <p:nvPr/>
          </p:nvSpPr>
          <p:spPr>
            <a:xfrm>
              <a:off x="6848725" y="4437456"/>
              <a:ext cx="0" cy="154940"/>
            </a:xfrm>
            <a:custGeom>
              <a:avLst/>
              <a:gdLst/>
              <a:ahLst/>
              <a:cxnLst/>
              <a:rect l="l" t="t" r="r" b="b"/>
              <a:pathLst>
                <a:path h="154939">
                  <a:moveTo>
                    <a:pt x="0" y="0"/>
                  </a:moveTo>
                  <a:lnTo>
                    <a:pt x="0" y="154330"/>
                  </a:lnTo>
                </a:path>
              </a:pathLst>
            </a:custGeom>
            <a:ln w="5397">
              <a:solidFill>
                <a:srgbClr val="231F20"/>
              </a:solidFill>
            </a:ln>
          </p:spPr>
          <p:txBody>
            <a:bodyPr wrap="square" lIns="0" tIns="0" rIns="0" bIns="0" rtlCol="0"/>
            <a:lstStyle/>
            <a:p>
              <a:endParaRPr/>
            </a:p>
          </p:txBody>
        </p:sp>
        <p:sp>
          <p:nvSpPr>
            <p:cNvPr id="38" name="object 38"/>
            <p:cNvSpPr/>
            <p:nvPr/>
          </p:nvSpPr>
          <p:spPr>
            <a:xfrm>
              <a:off x="6542725" y="4592671"/>
              <a:ext cx="612140" cy="130175"/>
            </a:xfrm>
            <a:custGeom>
              <a:avLst/>
              <a:gdLst/>
              <a:ahLst/>
              <a:cxnLst/>
              <a:rect l="l" t="t" r="r" b="b"/>
              <a:pathLst>
                <a:path w="612140" h="130175">
                  <a:moveTo>
                    <a:pt x="0" y="129971"/>
                  </a:moveTo>
                  <a:lnTo>
                    <a:pt x="0" y="0"/>
                  </a:lnTo>
                  <a:lnTo>
                    <a:pt x="612000" y="0"/>
                  </a:lnTo>
                  <a:lnTo>
                    <a:pt x="612000" y="129971"/>
                  </a:lnTo>
                </a:path>
              </a:pathLst>
            </a:custGeom>
            <a:ln w="5397">
              <a:solidFill>
                <a:srgbClr val="231F20"/>
              </a:solidFill>
            </a:ln>
          </p:spPr>
          <p:txBody>
            <a:bodyPr wrap="square" lIns="0" tIns="0" rIns="0" bIns="0" rtlCol="0"/>
            <a:lstStyle/>
            <a:p>
              <a:endParaRPr/>
            </a:p>
          </p:txBody>
        </p:sp>
        <p:sp>
          <p:nvSpPr>
            <p:cNvPr id="39" name="object 39"/>
            <p:cNvSpPr/>
            <p:nvPr/>
          </p:nvSpPr>
          <p:spPr>
            <a:xfrm>
              <a:off x="6509550" y="4682400"/>
              <a:ext cx="677545" cy="53975"/>
            </a:xfrm>
            <a:custGeom>
              <a:avLst/>
              <a:gdLst/>
              <a:ahLst/>
              <a:cxnLst/>
              <a:rect l="l" t="t" r="r" b="b"/>
              <a:pathLst>
                <a:path w="677545" h="53975">
                  <a:moveTo>
                    <a:pt x="64541" y="0"/>
                  </a:moveTo>
                  <a:lnTo>
                    <a:pt x="0" y="0"/>
                  </a:lnTo>
                  <a:lnTo>
                    <a:pt x="32270" y="53771"/>
                  </a:lnTo>
                  <a:lnTo>
                    <a:pt x="64541" y="0"/>
                  </a:lnTo>
                  <a:close/>
                </a:path>
                <a:path w="677545" h="53975">
                  <a:moveTo>
                    <a:pt x="677443" y="0"/>
                  </a:moveTo>
                  <a:lnTo>
                    <a:pt x="612902" y="0"/>
                  </a:lnTo>
                  <a:lnTo>
                    <a:pt x="645172" y="53771"/>
                  </a:lnTo>
                  <a:lnTo>
                    <a:pt x="677443" y="0"/>
                  </a:lnTo>
                  <a:close/>
                </a:path>
              </a:pathLst>
            </a:custGeom>
            <a:solidFill>
              <a:srgbClr val="231F20"/>
            </a:solidFill>
          </p:spPr>
          <p:txBody>
            <a:bodyPr wrap="square" lIns="0" tIns="0" rIns="0" bIns="0" rtlCol="0"/>
            <a:lstStyle/>
            <a:p>
              <a:endParaRPr/>
            </a:p>
          </p:txBody>
        </p:sp>
        <p:sp>
          <p:nvSpPr>
            <p:cNvPr id="40" name="object 40"/>
            <p:cNvSpPr/>
            <p:nvPr/>
          </p:nvSpPr>
          <p:spPr>
            <a:xfrm>
              <a:off x="8222485" y="4437456"/>
              <a:ext cx="0" cy="154940"/>
            </a:xfrm>
            <a:custGeom>
              <a:avLst/>
              <a:gdLst/>
              <a:ahLst/>
              <a:cxnLst/>
              <a:rect l="l" t="t" r="r" b="b"/>
              <a:pathLst>
                <a:path h="154939">
                  <a:moveTo>
                    <a:pt x="0" y="0"/>
                  </a:moveTo>
                  <a:lnTo>
                    <a:pt x="0" y="154330"/>
                  </a:lnTo>
                </a:path>
              </a:pathLst>
            </a:custGeom>
            <a:ln w="5397">
              <a:solidFill>
                <a:srgbClr val="231F20"/>
              </a:solidFill>
            </a:ln>
          </p:spPr>
          <p:txBody>
            <a:bodyPr wrap="square" lIns="0" tIns="0" rIns="0" bIns="0" rtlCol="0"/>
            <a:lstStyle/>
            <a:p>
              <a:endParaRPr/>
            </a:p>
          </p:txBody>
        </p:sp>
        <p:sp>
          <p:nvSpPr>
            <p:cNvPr id="41" name="object 41"/>
            <p:cNvSpPr/>
            <p:nvPr/>
          </p:nvSpPr>
          <p:spPr>
            <a:xfrm>
              <a:off x="7916484" y="4592671"/>
              <a:ext cx="594360" cy="130175"/>
            </a:xfrm>
            <a:custGeom>
              <a:avLst/>
              <a:gdLst/>
              <a:ahLst/>
              <a:cxnLst/>
              <a:rect l="l" t="t" r="r" b="b"/>
              <a:pathLst>
                <a:path w="594359" h="130175">
                  <a:moveTo>
                    <a:pt x="0" y="129971"/>
                  </a:moveTo>
                  <a:lnTo>
                    <a:pt x="0" y="0"/>
                  </a:lnTo>
                  <a:lnTo>
                    <a:pt x="594004" y="0"/>
                  </a:lnTo>
                  <a:lnTo>
                    <a:pt x="594004" y="129971"/>
                  </a:lnTo>
                </a:path>
              </a:pathLst>
            </a:custGeom>
            <a:ln w="5397">
              <a:solidFill>
                <a:srgbClr val="231F20"/>
              </a:solidFill>
            </a:ln>
          </p:spPr>
          <p:txBody>
            <a:bodyPr wrap="square" lIns="0" tIns="0" rIns="0" bIns="0" rtlCol="0"/>
            <a:lstStyle/>
            <a:p>
              <a:endParaRPr/>
            </a:p>
          </p:txBody>
        </p:sp>
        <p:sp>
          <p:nvSpPr>
            <p:cNvPr id="42" name="object 42"/>
            <p:cNvSpPr/>
            <p:nvPr/>
          </p:nvSpPr>
          <p:spPr>
            <a:xfrm>
              <a:off x="7883309" y="4682400"/>
              <a:ext cx="659765" cy="53975"/>
            </a:xfrm>
            <a:custGeom>
              <a:avLst/>
              <a:gdLst/>
              <a:ahLst/>
              <a:cxnLst/>
              <a:rect l="l" t="t" r="r" b="b"/>
              <a:pathLst>
                <a:path w="659765" h="53975">
                  <a:moveTo>
                    <a:pt x="64541" y="0"/>
                  </a:moveTo>
                  <a:lnTo>
                    <a:pt x="0" y="0"/>
                  </a:lnTo>
                  <a:lnTo>
                    <a:pt x="32270" y="53771"/>
                  </a:lnTo>
                  <a:lnTo>
                    <a:pt x="64541" y="0"/>
                  </a:lnTo>
                  <a:close/>
                </a:path>
                <a:path w="659765" h="53975">
                  <a:moveTo>
                    <a:pt x="659434" y="0"/>
                  </a:moveTo>
                  <a:lnTo>
                    <a:pt x="594893" y="0"/>
                  </a:lnTo>
                  <a:lnTo>
                    <a:pt x="627164" y="53771"/>
                  </a:lnTo>
                  <a:lnTo>
                    <a:pt x="659434" y="0"/>
                  </a:lnTo>
                  <a:close/>
                </a:path>
              </a:pathLst>
            </a:custGeom>
            <a:solidFill>
              <a:srgbClr val="231F20"/>
            </a:solidFill>
          </p:spPr>
          <p:txBody>
            <a:bodyPr wrap="square" lIns="0" tIns="0" rIns="0" bIns="0" rtlCol="0"/>
            <a:lstStyle/>
            <a:p>
              <a:endParaRPr/>
            </a:p>
          </p:txBody>
        </p:sp>
        <p:sp>
          <p:nvSpPr>
            <p:cNvPr id="43" name="object 43"/>
            <p:cNvSpPr/>
            <p:nvPr/>
          </p:nvSpPr>
          <p:spPr>
            <a:xfrm>
              <a:off x="6290272" y="4239450"/>
              <a:ext cx="1116330" cy="198120"/>
            </a:xfrm>
            <a:custGeom>
              <a:avLst/>
              <a:gdLst/>
              <a:ahLst/>
              <a:cxnLst/>
              <a:rect l="l" t="t" r="r" b="b"/>
              <a:pathLst>
                <a:path w="1116329" h="198120">
                  <a:moveTo>
                    <a:pt x="1115999" y="0"/>
                  </a:moveTo>
                  <a:lnTo>
                    <a:pt x="0" y="0"/>
                  </a:lnTo>
                  <a:lnTo>
                    <a:pt x="0" y="198005"/>
                  </a:lnTo>
                  <a:lnTo>
                    <a:pt x="1115999" y="198005"/>
                  </a:lnTo>
                  <a:lnTo>
                    <a:pt x="1115999" y="0"/>
                  </a:lnTo>
                  <a:close/>
                </a:path>
              </a:pathLst>
            </a:custGeom>
            <a:solidFill>
              <a:srgbClr val="9ED29A"/>
            </a:solidFill>
          </p:spPr>
          <p:txBody>
            <a:bodyPr wrap="square" lIns="0" tIns="0" rIns="0" bIns="0" rtlCol="0"/>
            <a:lstStyle/>
            <a:p>
              <a:endParaRPr/>
            </a:p>
          </p:txBody>
        </p:sp>
        <p:sp>
          <p:nvSpPr>
            <p:cNvPr id="44" name="object 44"/>
            <p:cNvSpPr/>
            <p:nvPr/>
          </p:nvSpPr>
          <p:spPr>
            <a:xfrm>
              <a:off x="7655039" y="4239450"/>
              <a:ext cx="1116330" cy="198120"/>
            </a:xfrm>
            <a:custGeom>
              <a:avLst/>
              <a:gdLst/>
              <a:ahLst/>
              <a:cxnLst/>
              <a:rect l="l" t="t" r="r" b="b"/>
              <a:pathLst>
                <a:path w="1116329" h="198120">
                  <a:moveTo>
                    <a:pt x="1115999" y="0"/>
                  </a:moveTo>
                  <a:lnTo>
                    <a:pt x="0" y="0"/>
                  </a:lnTo>
                  <a:lnTo>
                    <a:pt x="0" y="198005"/>
                  </a:lnTo>
                  <a:lnTo>
                    <a:pt x="1115999" y="198005"/>
                  </a:lnTo>
                  <a:lnTo>
                    <a:pt x="1115999" y="0"/>
                  </a:lnTo>
                  <a:close/>
                </a:path>
              </a:pathLst>
            </a:custGeom>
            <a:solidFill>
              <a:srgbClr val="FDC689"/>
            </a:solidFill>
          </p:spPr>
          <p:txBody>
            <a:bodyPr wrap="square" lIns="0" tIns="0" rIns="0" bIns="0" rtlCol="0"/>
            <a:lstStyle/>
            <a:p>
              <a:endParaRPr/>
            </a:p>
          </p:txBody>
        </p:sp>
        <p:sp>
          <p:nvSpPr>
            <p:cNvPr id="45" name="object 45"/>
            <p:cNvSpPr/>
            <p:nvPr/>
          </p:nvSpPr>
          <p:spPr>
            <a:xfrm>
              <a:off x="6777710" y="3725227"/>
              <a:ext cx="1512570" cy="198120"/>
            </a:xfrm>
            <a:custGeom>
              <a:avLst/>
              <a:gdLst/>
              <a:ahLst/>
              <a:cxnLst/>
              <a:rect l="l" t="t" r="r" b="b"/>
              <a:pathLst>
                <a:path w="1512570" h="198120">
                  <a:moveTo>
                    <a:pt x="1511998" y="0"/>
                  </a:moveTo>
                  <a:lnTo>
                    <a:pt x="0" y="0"/>
                  </a:lnTo>
                  <a:lnTo>
                    <a:pt x="0" y="198005"/>
                  </a:lnTo>
                  <a:lnTo>
                    <a:pt x="1511998" y="198005"/>
                  </a:lnTo>
                  <a:lnTo>
                    <a:pt x="1511998" y="0"/>
                  </a:lnTo>
                  <a:close/>
                </a:path>
              </a:pathLst>
            </a:custGeom>
            <a:solidFill>
              <a:srgbClr val="F05A88"/>
            </a:solidFill>
          </p:spPr>
          <p:txBody>
            <a:bodyPr wrap="square" lIns="0" tIns="0" rIns="0" bIns="0" rtlCol="0"/>
            <a:lstStyle/>
            <a:p>
              <a:endParaRPr/>
            </a:p>
          </p:txBody>
        </p:sp>
      </p:grpSp>
      <p:grpSp>
        <p:nvGrpSpPr>
          <p:cNvPr id="46" name="object 46"/>
          <p:cNvGrpSpPr/>
          <p:nvPr/>
        </p:nvGrpSpPr>
        <p:grpSpPr>
          <a:xfrm>
            <a:off x="341998" y="1259992"/>
            <a:ext cx="4626610" cy="5940425"/>
            <a:chOff x="341998" y="1259992"/>
            <a:chExt cx="4626610" cy="5940425"/>
          </a:xfrm>
        </p:grpSpPr>
        <p:sp>
          <p:nvSpPr>
            <p:cNvPr id="47" name="object 47"/>
            <p:cNvSpPr/>
            <p:nvPr/>
          </p:nvSpPr>
          <p:spPr>
            <a:xfrm>
              <a:off x="341998" y="1259992"/>
              <a:ext cx="4626610" cy="5940425"/>
            </a:xfrm>
            <a:custGeom>
              <a:avLst/>
              <a:gdLst/>
              <a:ahLst/>
              <a:cxnLst/>
              <a:rect l="l" t="t" r="r" b="b"/>
              <a:pathLst>
                <a:path w="4626610" h="5940425">
                  <a:moveTo>
                    <a:pt x="4626000" y="0"/>
                  </a:moveTo>
                  <a:lnTo>
                    <a:pt x="0" y="0"/>
                  </a:lnTo>
                  <a:lnTo>
                    <a:pt x="0" y="5940005"/>
                  </a:lnTo>
                  <a:lnTo>
                    <a:pt x="4626000" y="5940005"/>
                  </a:lnTo>
                  <a:lnTo>
                    <a:pt x="4626000" y="0"/>
                  </a:lnTo>
                  <a:close/>
                </a:path>
              </a:pathLst>
            </a:custGeom>
            <a:solidFill>
              <a:srgbClr val="FFFFFF"/>
            </a:solidFill>
          </p:spPr>
          <p:txBody>
            <a:bodyPr wrap="square" lIns="0" tIns="0" rIns="0" bIns="0" rtlCol="0"/>
            <a:lstStyle/>
            <a:p>
              <a:endParaRPr/>
            </a:p>
          </p:txBody>
        </p:sp>
        <p:pic>
          <p:nvPicPr>
            <p:cNvPr id="48" name="object 48"/>
            <p:cNvPicPr/>
            <p:nvPr/>
          </p:nvPicPr>
          <p:blipFill>
            <a:blip r:embed="rId3" cstate="print"/>
            <a:stretch>
              <a:fillRect/>
            </a:stretch>
          </p:blipFill>
          <p:spPr>
            <a:xfrm>
              <a:off x="951240" y="3931399"/>
              <a:ext cx="2287122" cy="2450746"/>
            </a:xfrm>
            <a:prstGeom prst="rect">
              <a:avLst/>
            </a:prstGeom>
          </p:spPr>
        </p:pic>
        <p:sp>
          <p:nvSpPr>
            <p:cNvPr id="49" name="object 49"/>
            <p:cNvSpPr/>
            <p:nvPr/>
          </p:nvSpPr>
          <p:spPr>
            <a:xfrm>
              <a:off x="3245241" y="5295732"/>
              <a:ext cx="12700" cy="0"/>
            </a:xfrm>
            <a:custGeom>
              <a:avLst/>
              <a:gdLst/>
              <a:ahLst/>
              <a:cxnLst/>
              <a:rect l="l" t="t" r="r" b="b"/>
              <a:pathLst>
                <a:path w="12700">
                  <a:moveTo>
                    <a:pt x="0" y="0"/>
                  </a:moveTo>
                  <a:lnTo>
                    <a:pt x="12103" y="0"/>
                  </a:lnTo>
                </a:path>
              </a:pathLst>
            </a:custGeom>
            <a:ln w="8534">
              <a:solidFill>
                <a:srgbClr val="545658"/>
              </a:solidFill>
            </a:ln>
          </p:spPr>
          <p:txBody>
            <a:bodyPr wrap="square" lIns="0" tIns="0" rIns="0" bIns="0" rtlCol="0"/>
            <a:lstStyle/>
            <a:p>
              <a:endParaRPr/>
            </a:p>
          </p:txBody>
        </p:sp>
        <p:sp>
          <p:nvSpPr>
            <p:cNvPr id="50" name="object 50"/>
            <p:cNvSpPr/>
            <p:nvPr/>
          </p:nvSpPr>
          <p:spPr>
            <a:xfrm>
              <a:off x="931400" y="5583965"/>
              <a:ext cx="12065" cy="1270"/>
            </a:xfrm>
            <a:custGeom>
              <a:avLst/>
              <a:gdLst/>
              <a:ahLst/>
              <a:cxnLst/>
              <a:rect l="l" t="t" r="r" b="b"/>
              <a:pathLst>
                <a:path w="12065" h="1270">
                  <a:moveTo>
                    <a:pt x="0" y="1003"/>
                  </a:moveTo>
                  <a:lnTo>
                    <a:pt x="12052" y="0"/>
                  </a:lnTo>
                </a:path>
              </a:pathLst>
            </a:custGeom>
            <a:ln w="8534">
              <a:solidFill>
                <a:srgbClr val="545658"/>
              </a:solidFill>
            </a:ln>
          </p:spPr>
          <p:txBody>
            <a:bodyPr wrap="square" lIns="0" tIns="0" rIns="0" bIns="0" rtlCol="0"/>
            <a:lstStyle/>
            <a:p>
              <a:endParaRPr/>
            </a:p>
          </p:txBody>
        </p:sp>
        <p:pic>
          <p:nvPicPr>
            <p:cNvPr id="51" name="object 51"/>
            <p:cNvPicPr/>
            <p:nvPr/>
          </p:nvPicPr>
          <p:blipFill>
            <a:blip r:embed="rId4" cstate="print"/>
            <a:stretch>
              <a:fillRect/>
            </a:stretch>
          </p:blipFill>
          <p:spPr>
            <a:xfrm>
              <a:off x="1575264" y="4021669"/>
              <a:ext cx="252802" cy="95670"/>
            </a:xfrm>
            <a:prstGeom prst="rect">
              <a:avLst/>
            </a:prstGeom>
          </p:spPr>
        </p:pic>
        <p:sp>
          <p:nvSpPr>
            <p:cNvPr id="52" name="object 52"/>
            <p:cNvSpPr/>
            <p:nvPr/>
          </p:nvSpPr>
          <p:spPr>
            <a:xfrm>
              <a:off x="1815175" y="3839001"/>
              <a:ext cx="1635125" cy="65405"/>
            </a:xfrm>
            <a:custGeom>
              <a:avLst/>
              <a:gdLst/>
              <a:ahLst/>
              <a:cxnLst/>
              <a:rect l="l" t="t" r="r" b="b"/>
              <a:pathLst>
                <a:path w="1635125" h="65404">
                  <a:moveTo>
                    <a:pt x="0" y="64782"/>
                  </a:moveTo>
                  <a:lnTo>
                    <a:pt x="0" y="0"/>
                  </a:lnTo>
                  <a:lnTo>
                    <a:pt x="1635086" y="0"/>
                  </a:lnTo>
                </a:path>
              </a:pathLst>
            </a:custGeom>
            <a:ln w="6045">
              <a:solidFill>
                <a:srgbClr val="545658"/>
              </a:solidFill>
            </a:ln>
          </p:spPr>
          <p:txBody>
            <a:bodyPr wrap="square" lIns="0" tIns="0" rIns="0" bIns="0" rtlCol="0"/>
            <a:lstStyle/>
            <a:p>
              <a:endParaRPr/>
            </a:p>
          </p:txBody>
        </p:sp>
        <p:sp>
          <p:nvSpPr>
            <p:cNvPr id="53" name="object 53"/>
            <p:cNvSpPr/>
            <p:nvPr/>
          </p:nvSpPr>
          <p:spPr>
            <a:xfrm>
              <a:off x="3442319" y="3811862"/>
              <a:ext cx="47625" cy="54610"/>
            </a:xfrm>
            <a:custGeom>
              <a:avLst/>
              <a:gdLst/>
              <a:ahLst/>
              <a:cxnLst/>
              <a:rect l="l" t="t" r="r" b="b"/>
              <a:pathLst>
                <a:path w="47625" h="54610">
                  <a:moveTo>
                    <a:pt x="0" y="0"/>
                  </a:moveTo>
                  <a:lnTo>
                    <a:pt x="0" y="54292"/>
                  </a:lnTo>
                  <a:lnTo>
                    <a:pt x="47015" y="27152"/>
                  </a:lnTo>
                  <a:lnTo>
                    <a:pt x="0" y="0"/>
                  </a:lnTo>
                  <a:close/>
                </a:path>
              </a:pathLst>
            </a:custGeom>
            <a:solidFill>
              <a:srgbClr val="545658"/>
            </a:solidFill>
          </p:spPr>
          <p:txBody>
            <a:bodyPr wrap="square" lIns="0" tIns="0" rIns="0" bIns="0" rtlCol="0"/>
            <a:lstStyle/>
            <a:p>
              <a:endParaRPr/>
            </a:p>
          </p:txBody>
        </p:sp>
        <p:sp>
          <p:nvSpPr>
            <p:cNvPr id="54" name="object 54"/>
            <p:cNvSpPr/>
            <p:nvPr/>
          </p:nvSpPr>
          <p:spPr>
            <a:xfrm>
              <a:off x="2148602" y="4306507"/>
              <a:ext cx="1301750" cy="111760"/>
            </a:xfrm>
            <a:custGeom>
              <a:avLst/>
              <a:gdLst/>
              <a:ahLst/>
              <a:cxnLst/>
              <a:rect l="l" t="t" r="r" b="b"/>
              <a:pathLst>
                <a:path w="1301750" h="111760">
                  <a:moveTo>
                    <a:pt x="0" y="111480"/>
                  </a:moveTo>
                  <a:lnTo>
                    <a:pt x="0" y="0"/>
                  </a:lnTo>
                  <a:lnTo>
                    <a:pt x="1301661" y="0"/>
                  </a:lnTo>
                </a:path>
              </a:pathLst>
            </a:custGeom>
            <a:ln w="6045">
              <a:solidFill>
                <a:srgbClr val="545658"/>
              </a:solidFill>
            </a:ln>
          </p:spPr>
          <p:txBody>
            <a:bodyPr wrap="square" lIns="0" tIns="0" rIns="0" bIns="0" rtlCol="0"/>
            <a:lstStyle/>
            <a:p>
              <a:endParaRPr/>
            </a:p>
          </p:txBody>
        </p:sp>
        <p:sp>
          <p:nvSpPr>
            <p:cNvPr id="55" name="object 55"/>
            <p:cNvSpPr/>
            <p:nvPr/>
          </p:nvSpPr>
          <p:spPr>
            <a:xfrm>
              <a:off x="3442319" y="4279362"/>
              <a:ext cx="47625" cy="54610"/>
            </a:xfrm>
            <a:custGeom>
              <a:avLst/>
              <a:gdLst/>
              <a:ahLst/>
              <a:cxnLst/>
              <a:rect l="l" t="t" r="r" b="b"/>
              <a:pathLst>
                <a:path w="47625" h="54610">
                  <a:moveTo>
                    <a:pt x="0" y="0"/>
                  </a:moveTo>
                  <a:lnTo>
                    <a:pt x="0" y="54292"/>
                  </a:lnTo>
                  <a:lnTo>
                    <a:pt x="47015" y="27152"/>
                  </a:lnTo>
                  <a:lnTo>
                    <a:pt x="0" y="0"/>
                  </a:lnTo>
                  <a:close/>
                </a:path>
              </a:pathLst>
            </a:custGeom>
            <a:solidFill>
              <a:srgbClr val="545658"/>
            </a:solidFill>
          </p:spPr>
          <p:txBody>
            <a:bodyPr wrap="square" lIns="0" tIns="0" rIns="0" bIns="0" rtlCol="0"/>
            <a:lstStyle/>
            <a:p>
              <a:endParaRPr/>
            </a:p>
          </p:txBody>
        </p:sp>
        <p:sp>
          <p:nvSpPr>
            <p:cNvPr id="56" name="object 56"/>
            <p:cNvSpPr/>
            <p:nvPr/>
          </p:nvSpPr>
          <p:spPr>
            <a:xfrm>
              <a:off x="581811" y="3839001"/>
              <a:ext cx="1049020" cy="65405"/>
            </a:xfrm>
            <a:custGeom>
              <a:avLst/>
              <a:gdLst/>
              <a:ahLst/>
              <a:cxnLst/>
              <a:rect l="l" t="t" r="r" b="b"/>
              <a:pathLst>
                <a:path w="1049020" h="65404">
                  <a:moveTo>
                    <a:pt x="1048575" y="64782"/>
                  </a:moveTo>
                  <a:lnTo>
                    <a:pt x="1048575" y="0"/>
                  </a:lnTo>
                  <a:lnTo>
                    <a:pt x="0" y="0"/>
                  </a:lnTo>
                </a:path>
              </a:pathLst>
            </a:custGeom>
            <a:ln w="6045">
              <a:solidFill>
                <a:srgbClr val="545658"/>
              </a:solidFill>
            </a:ln>
          </p:spPr>
          <p:txBody>
            <a:bodyPr wrap="square" lIns="0" tIns="0" rIns="0" bIns="0" rtlCol="0"/>
            <a:lstStyle/>
            <a:p>
              <a:endParaRPr/>
            </a:p>
          </p:txBody>
        </p:sp>
        <p:sp>
          <p:nvSpPr>
            <p:cNvPr id="57" name="object 57"/>
            <p:cNvSpPr/>
            <p:nvPr/>
          </p:nvSpPr>
          <p:spPr>
            <a:xfrm>
              <a:off x="542735" y="3811859"/>
              <a:ext cx="47625" cy="54610"/>
            </a:xfrm>
            <a:custGeom>
              <a:avLst/>
              <a:gdLst/>
              <a:ahLst/>
              <a:cxnLst/>
              <a:rect l="l" t="t" r="r" b="b"/>
              <a:pathLst>
                <a:path w="47625" h="54610">
                  <a:moveTo>
                    <a:pt x="47015" y="0"/>
                  </a:moveTo>
                  <a:lnTo>
                    <a:pt x="0" y="27139"/>
                  </a:lnTo>
                  <a:lnTo>
                    <a:pt x="47015" y="54292"/>
                  </a:lnTo>
                  <a:lnTo>
                    <a:pt x="47015" y="0"/>
                  </a:lnTo>
                  <a:close/>
                </a:path>
              </a:pathLst>
            </a:custGeom>
            <a:solidFill>
              <a:srgbClr val="545658"/>
            </a:solidFill>
          </p:spPr>
          <p:txBody>
            <a:bodyPr wrap="square" lIns="0" tIns="0" rIns="0" bIns="0" rtlCol="0"/>
            <a:lstStyle/>
            <a:p>
              <a:endParaRPr/>
            </a:p>
          </p:txBody>
        </p:sp>
        <p:sp>
          <p:nvSpPr>
            <p:cNvPr id="58" name="object 58"/>
            <p:cNvSpPr/>
            <p:nvPr/>
          </p:nvSpPr>
          <p:spPr>
            <a:xfrm>
              <a:off x="1853340" y="4169916"/>
              <a:ext cx="241300" cy="248285"/>
            </a:xfrm>
            <a:custGeom>
              <a:avLst/>
              <a:gdLst/>
              <a:ahLst/>
              <a:cxnLst/>
              <a:rect l="l" t="t" r="r" b="b"/>
              <a:pathLst>
                <a:path w="241300" h="248285">
                  <a:moveTo>
                    <a:pt x="0" y="161696"/>
                  </a:moveTo>
                  <a:lnTo>
                    <a:pt x="0" y="0"/>
                  </a:lnTo>
                  <a:lnTo>
                    <a:pt x="241033" y="0"/>
                  </a:lnTo>
                  <a:lnTo>
                    <a:pt x="241033" y="248069"/>
                  </a:lnTo>
                </a:path>
              </a:pathLst>
            </a:custGeom>
            <a:ln w="5969">
              <a:solidFill>
                <a:srgbClr val="545658"/>
              </a:solidFill>
            </a:ln>
          </p:spPr>
          <p:txBody>
            <a:bodyPr wrap="square" lIns="0" tIns="0" rIns="0" bIns="0" rtlCol="0"/>
            <a:lstStyle/>
            <a:p>
              <a:endParaRPr/>
            </a:p>
          </p:txBody>
        </p:sp>
        <p:sp>
          <p:nvSpPr>
            <p:cNvPr id="59" name="object 59"/>
            <p:cNvSpPr/>
            <p:nvPr/>
          </p:nvSpPr>
          <p:spPr>
            <a:xfrm>
              <a:off x="2589484" y="4799963"/>
              <a:ext cx="137795" cy="106045"/>
            </a:xfrm>
            <a:custGeom>
              <a:avLst/>
              <a:gdLst/>
              <a:ahLst/>
              <a:cxnLst/>
              <a:rect l="l" t="t" r="r" b="b"/>
              <a:pathLst>
                <a:path w="137794" h="106045">
                  <a:moveTo>
                    <a:pt x="0" y="0"/>
                  </a:moveTo>
                  <a:lnTo>
                    <a:pt x="137591" y="0"/>
                  </a:lnTo>
                  <a:lnTo>
                    <a:pt x="137591" y="105752"/>
                  </a:lnTo>
                </a:path>
              </a:pathLst>
            </a:custGeom>
            <a:ln w="6045">
              <a:solidFill>
                <a:srgbClr val="545658"/>
              </a:solidFill>
            </a:ln>
          </p:spPr>
          <p:txBody>
            <a:bodyPr wrap="square" lIns="0" tIns="0" rIns="0" bIns="0" rtlCol="0"/>
            <a:lstStyle/>
            <a:p>
              <a:endParaRPr/>
            </a:p>
          </p:txBody>
        </p:sp>
        <p:sp>
          <p:nvSpPr>
            <p:cNvPr id="60" name="object 60"/>
            <p:cNvSpPr/>
            <p:nvPr/>
          </p:nvSpPr>
          <p:spPr>
            <a:xfrm>
              <a:off x="2500613" y="5230623"/>
              <a:ext cx="147955" cy="0"/>
            </a:xfrm>
            <a:custGeom>
              <a:avLst/>
              <a:gdLst/>
              <a:ahLst/>
              <a:cxnLst/>
              <a:rect l="l" t="t" r="r" b="b"/>
              <a:pathLst>
                <a:path w="147955">
                  <a:moveTo>
                    <a:pt x="0" y="0"/>
                  </a:moveTo>
                  <a:lnTo>
                    <a:pt x="147878" y="0"/>
                  </a:lnTo>
                </a:path>
              </a:pathLst>
            </a:custGeom>
            <a:ln w="6045">
              <a:solidFill>
                <a:srgbClr val="545658"/>
              </a:solidFill>
            </a:ln>
          </p:spPr>
          <p:txBody>
            <a:bodyPr wrap="square" lIns="0" tIns="0" rIns="0" bIns="0" rtlCol="0"/>
            <a:lstStyle/>
            <a:p>
              <a:endParaRPr/>
            </a:p>
          </p:txBody>
        </p:sp>
        <p:sp>
          <p:nvSpPr>
            <p:cNvPr id="61" name="object 61"/>
            <p:cNvSpPr/>
            <p:nvPr/>
          </p:nvSpPr>
          <p:spPr>
            <a:xfrm>
              <a:off x="3209133" y="5639201"/>
              <a:ext cx="101600" cy="0"/>
            </a:xfrm>
            <a:custGeom>
              <a:avLst/>
              <a:gdLst/>
              <a:ahLst/>
              <a:cxnLst/>
              <a:rect l="l" t="t" r="r" b="b"/>
              <a:pathLst>
                <a:path w="101600">
                  <a:moveTo>
                    <a:pt x="0" y="0"/>
                  </a:moveTo>
                  <a:lnTo>
                    <a:pt x="101434" y="0"/>
                  </a:lnTo>
                </a:path>
              </a:pathLst>
            </a:custGeom>
            <a:ln w="6045">
              <a:solidFill>
                <a:srgbClr val="545658"/>
              </a:solidFill>
            </a:ln>
          </p:spPr>
          <p:txBody>
            <a:bodyPr wrap="square" lIns="0" tIns="0" rIns="0" bIns="0" rtlCol="0"/>
            <a:lstStyle/>
            <a:p>
              <a:endParaRPr/>
            </a:p>
          </p:txBody>
        </p:sp>
        <p:sp>
          <p:nvSpPr>
            <p:cNvPr id="62" name="object 62"/>
            <p:cNvSpPr/>
            <p:nvPr/>
          </p:nvSpPr>
          <p:spPr>
            <a:xfrm>
              <a:off x="2534249" y="5578943"/>
              <a:ext cx="137795" cy="0"/>
            </a:xfrm>
            <a:custGeom>
              <a:avLst/>
              <a:gdLst/>
              <a:ahLst/>
              <a:cxnLst/>
              <a:rect l="l" t="t" r="r" b="b"/>
              <a:pathLst>
                <a:path w="137794">
                  <a:moveTo>
                    <a:pt x="0" y="0"/>
                  </a:moveTo>
                  <a:lnTo>
                    <a:pt x="137591" y="0"/>
                  </a:lnTo>
                </a:path>
              </a:pathLst>
            </a:custGeom>
            <a:ln w="6045">
              <a:solidFill>
                <a:srgbClr val="545658"/>
              </a:solidFill>
            </a:ln>
          </p:spPr>
          <p:txBody>
            <a:bodyPr wrap="square" lIns="0" tIns="0" rIns="0" bIns="0" rtlCol="0"/>
            <a:lstStyle/>
            <a:p>
              <a:endParaRPr/>
            </a:p>
          </p:txBody>
        </p:sp>
        <p:sp>
          <p:nvSpPr>
            <p:cNvPr id="63" name="object 63"/>
            <p:cNvSpPr/>
            <p:nvPr/>
          </p:nvSpPr>
          <p:spPr>
            <a:xfrm>
              <a:off x="1847308" y="5690423"/>
              <a:ext cx="1228725" cy="741045"/>
            </a:xfrm>
            <a:custGeom>
              <a:avLst/>
              <a:gdLst/>
              <a:ahLst/>
              <a:cxnLst/>
              <a:rect l="l" t="t" r="r" b="b"/>
              <a:pathLst>
                <a:path w="1228725" h="741045">
                  <a:moveTo>
                    <a:pt x="1228255" y="0"/>
                  </a:moveTo>
                  <a:lnTo>
                    <a:pt x="1228255" y="740651"/>
                  </a:lnTo>
                  <a:lnTo>
                    <a:pt x="0" y="740651"/>
                  </a:lnTo>
                  <a:lnTo>
                    <a:pt x="0" y="635711"/>
                  </a:lnTo>
                </a:path>
              </a:pathLst>
            </a:custGeom>
            <a:ln w="6045">
              <a:solidFill>
                <a:srgbClr val="545658"/>
              </a:solidFill>
            </a:ln>
          </p:spPr>
          <p:txBody>
            <a:bodyPr wrap="square" lIns="0" tIns="0" rIns="0" bIns="0" rtlCol="0"/>
            <a:lstStyle/>
            <a:p>
              <a:endParaRPr/>
            </a:p>
          </p:txBody>
        </p:sp>
        <p:sp>
          <p:nvSpPr>
            <p:cNvPr id="64" name="object 64"/>
            <p:cNvSpPr/>
            <p:nvPr/>
          </p:nvSpPr>
          <p:spPr>
            <a:xfrm>
              <a:off x="1967829" y="5187269"/>
              <a:ext cx="313690" cy="929005"/>
            </a:xfrm>
            <a:custGeom>
              <a:avLst/>
              <a:gdLst/>
              <a:ahLst/>
              <a:cxnLst/>
              <a:rect l="l" t="t" r="r" b="b"/>
              <a:pathLst>
                <a:path w="313689" h="929004">
                  <a:moveTo>
                    <a:pt x="0" y="0"/>
                  </a:moveTo>
                  <a:lnTo>
                    <a:pt x="0" y="928966"/>
                  </a:lnTo>
                  <a:lnTo>
                    <a:pt x="313334" y="928966"/>
                  </a:lnTo>
                </a:path>
              </a:pathLst>
            </a:custGeom>
            <a:ln w="6045">
              <a:solidFill>
                <a:srgbClr val="545658"/>
              </a:solidFill>
            </a:ln>
          </p:spPr>
          <p:txBody>
            <a:bodyPr wrap="square" lIns="0" tIns="0" rIns="0" bIns="0" rtlCol="0"/>
            <a:lstStyle/>
            <a:p>
              <a:endParaRPr/>
            </a:p>
          </p:txBody>
        </p:sp>
        <p:sp>
          <p:nvSpPr>
            <p:cNvPr id="65" name="object 65"/>
            <p:cNvSpPr/>
            <p:nvPr/>
          </p:nvSpPr>
          <p:spPr>
            <a:xfrm>
              <a:off x="1967832" y="4559082"/>
              <a:ext cx="144780" cy="375920"/>
            </a:xfrm>
            <a:custGeom>
              <a:avLst/>
              <a:gdLst/>
              <a:ahLst/>
              <a:cxnLst/>
              <a:rect l="l" t="t" r="r" b="b"/>
              <a:pathLst>
                <a:path w="144780" h="375920">
                  <a:moveTo>
                    <a:pt x="144614" y="0"/>
                  </a:moveTo>
                  <a:lnTo>
                    <a:pt x="0" y="0"/>
                  </a:lnTo>
                  <a:lnTo>
                    <a:pt x="0" y="375538"/>
                  </a:lnTo>
                </a:path>
              </a:pathLst>
            </a:custGeom>
            <a:ln w="6045">
              <a:solidFill>
                <a:srgbClr val="545658"/>
              </a:solidFill>
            </a:ln>
          </p:spPr>
          <p:txBody>
            <a:bodyPr wrap="square" lIns="0" tIns="0" rIns="0" bIns="0" rtlCol="0"/>
            <a:lstStyle/>
            <a:p>
              <a:endParaRPr/>
            </a:p>
          </p:txBody>
        </p:sp>
        <p:sp>
          <p:nvSpPr>
            <p:cNvPr id="66" name="object 66"/>
            <p:cNvSpPr/>
            <p:nvPr/>
          </p:nvSpPr>
          <p:spPr>
            <a:xfrm>
              <a:off x="2359497" y="5771766"/>
              <a:ext cx="248285" cy="170815"/>
            </a:xfrm>
            <a:custGeom>
              <a:avLst/>
              <a:gdLst/>
              <a:ahLst/>
              <a:cxnLst/>
              <a:rect l="l" t="t" r="r" b="b"/>
              <a:pathLst>
                <a:path w="248285" h="170814">
                  <a:moveTo>
                    <a:pt x="248221" y="170560"/>
                  </a:moveTo>
                  <a:lnTo>
                    <a:pt x="0" y="170560"/>
                  </a:lnTo>
                  <a:lnTo>
                    <a:pt x="0" y="0"/>
                  </a:lnTo>
                </a:path>
              </a:pathLst>
            </a:custGeom>
            <a:ln w="6045">
              <a:solidFill>
                <a:srgbClr val="545658"/>
              </a:solidFill>
            </a:ln>
          </p:spPr>
          <p:txBody>
            <a:bodyPr wrap="square" lIns="0" tIns="0" rIns="0" bIns="0" rtlCol="0"/>
            <a:lstStyle/>
            <a:p>
              <a:endParaRPr/>
            </a:p>
          </p:txBody>
        </p:sp>
        <p:sp>
          <p:nvSpPr>
            <p:cNvPr id="67" name="object 67"/>
            <p:cNvSpPr/>
            <p:nvPr/>
          </p:nvSpPr>
          <p:spPr>
            <a:xfrm>
              <a:off x="1655895" y="5869338"/>
              <a:ext cx="84455" cy="205740"/>
            </a:xfrm>
            <a:custGeom>
              <a:avLst/>
              <a:gdLst/>
              <a:ahLst/>
              <a:cxnLst/>
              <a:rect l="l" t="t" r="r" b="b"/>
              <a:pathLst>
                <a:path w="84455" h="205739">
                  <a:moveTo>
                    <a:pt x="84277" y="205587"/>
                  </a:moveTo>
                  <a:lnTo>
                    <a:pt x="84277" y="0"/>
                  </a:lnTo>
                  <a:lnTo>
                    <a:pt x="0" y="0"/>
                  </a:lnTo>
                </a:path>
              </a:pathLst>
            </a:custGeom>
            <a:ln w="6045">
              <a:solidFill>
                <a:srgbClr val="545658"/>
              </a:solidFill>
            </a:ln>
          </p:spPr>
          <p:txBody>
            <a:bodyPr wrap="square" lIns="0" tIns="0" rIns="0" bIns="0" rtlCol="0"/>
            <a:lstStyle/>
            <a:p>
              <a:endParaRPr/>
            </a:p>
          </p:txBody>
        </p:sp>
        <p:sp>
          <p:nvSpPr>
            <p:cNvPr id="68" name="object 68"/>
            <p:cNvSpPr/>
            <p:nvPr/>
          </p:nvSpPr>
          <p:spPr>
            <a:xfrm>
              <a:off x="886735" y="5645226"/>
              <a:ext cx="105410" cy="0"/>
            </a:xfrm>
            <a:custGeom>
              <a:avLst/>
              <a:gdLst/>
              <a:ahLst/>
              <a:cxnLst/>
              <a:rect l="l" t="t" r="r" b="b"/>
              <a:pathLst>
                <a:path w="105409">
                  <a:moveTo>
                    <a:pt x="0" y="0"/>
                  </a:moveTo>
                  <a:lnTo>
                    <a:pt x="104927" y="0"/>
                  </a:lnTo>
                </a:path>
              </a:pathLst>
            </a:custGeom>
            <a:ln w="6045">
              <a:solidFill>
                <a:srgbClr val="545658"/>
              </a:solidFill>
            </a:ln>
          </p:spPr>
          <p:txBody>
            <a:bodyPr wrap="square" lIns="0" tIns="0" rIns="0" bIns="0" rtlCol="0"/>
            <a:lstStyle/>
            <a:p>
              <a:endParaRPr/>
            </a:p>
          </p:txBody>
        </p:sp>
        <p:sp>
          <p:nvSpPr>
            <p:cNvPr id="69" name="object 69"/>
            <p:cNvSpPr/>
            <p:nvPr/>
          </p:nvSpPr>
          <p:spPr>
            <a:xfrm>
              <a:off x="979967" y="4614823"/>
              <a:ext cx="222885" cy="0"/>
            </a:xfrm>
            <a:custGeom>
              <a:avLst/>
              <a:gdLst/>
              <a:ahLst/>
              <a:cxnLst/>
              <a:rect l="l" t="t" r="r" b="b"/>
              <a:pathLst>
                <a:path w="222884">
                  <a:moveTo>
                    <a:pt x="0" y="0"/>
                  </a:moveTo>
                  <a:lnTo>
                    <a:pt x="222592" y="0"/>
                  </a:lnTo>
                </a:path>
              </a:pathLst>
            </a:custGeom>
            <a:ln w="6045">
              <a:solidFill>
                <a:srgbClr val="545658"/>
              </a:solidFill>
            </a:ln>
          </p:spPr>
          <p:txBody>
            <a:bodyPr wrap="square" lIns="0" tIns="0" rIns="0" bIns="0" rtlCol="0"/>
            <a:lstStyle/>
            <a:p>
              <a:endParaRPr/>
            </a:p>
          </p:txBody>
        </p:sp>
        <p:sp>
          <p:nvSpPr>
            <p:cNvPr id="70" name="object 70"/>
            <p:cNvSpPr/>
            <p:nvPr/>
          </p:nvSpPr>
          <p:spPr>
            <a:xfrm>
              <a:off x="914843" y="5163165"/>
              <a:ext cx="340995" cy="180975"/>
            </a:xfrm>
            <a:custGeom>
              <a:avLst/>
              <a:gdLst/>
              <a:ahLst/>
              <a:cxnLst/>
              <a:rect l="l" t="t" r="r" b="b"/>
              <a:pathLst>
                <a:path w="340994" h="180975">
                  <a:moveTo>
                    <a:pt x="340944" y="0"/>
                  </a:moveTo>
                  <a:lnTo>
                    <a:pt x="0" y="0"/>
                  </a:lnTo>
                  <a:lnTo>
                    <a:pt x="0" y="180771"/>
                  </a:lnTo>
                  <a:lnTo>
                    <a:pt x="215404" y="180771"/>
                  </a:lnTo>
                </a:path>
              </a:pathLst>
            </a:custGeom>
            <a:ln w="6045">
              <a:solidFill>
                <a:srgbClr val="545658"/>
              </a:solidFill>
            </a:ln>
          </p:spPr>
          <p:txBody>
            <a:bodyPr wrap="square" lIns="0" tIns="0" rIns="0" bIns="0" rtlCol="0"/>
            <a:lstStyle/>
            <a:p>
              <a:endParaRPr/>
            </a:p>
          </p:txBody>
        </p:sp>
        <p:sp>
          <p:nvSpPr>
            <p:cNvPr id="71" name="object 71"/>
            <p:cNvSpPr/>
            <p:nvPr/>
          </p:nvSpPr>
          <p:spPr>
            <a:xfrm>
              <a:off x="802860" y="5253553"/>
              <a:ext cx="112395" cy="0"/>
            </a:xfrm>
            <a:custGeom>
              <a:avLst/>
              <a:gdLst/>
              <a:ahLst/>
              <a:cxnLst/>
              <a:rect l="l" t="t" r="r" b="b"/>
              <a:pathLst>
                <a:path w="112394">
                  <a:moveTo>
                    <a:pt x="111975" y="0"/>
                  </a:moveTo>
                  <a:lnTo>
                    <a:pt x="0" y="0"/>
                  </a:lnTo>
                </a:path>
              </a:pathLst>
            </a:custGeom>
            <a:ln w="6045">
              <a:solidFill>
                <a:srgbClr val="545658"/>
              </a:solidFill>
            </a:ln>
          </p:spPr>
          <p:txBody>
            <a:bodyPr wrap="square" lIns="0" tIns="0" rIns="0" bIns="0" rtlCol="0"/>
            <a:lstStyle/>
            <a:p>
              <a:endParaRPr/>
            </a:p>
          </p:txBody>
        </p:sp>
        <p:sp>
          <p:nvSpPr>
            <p:cNvPr id="72" name="object 72"/>
            <p:cNvSpPr/>
            <p:nvPr/>
          </p:nvSpPr>
          <p:spPr>
            <a:xfrm>
              <a:off x="1675627" y="4795594"/>
              <a:ext cx="82550" cy="139065"/>
            </a:xfrm>
            <a:custGeom>
              <a:avLst/>
              <a:gdLst/>
              <a:ahLst/>
              <a:cxnLst/>
              <a:rect l="l" t="t" r="r" b="b"/>
              <a:pathLst>
                <a:path w="82550" h="139064">
                  <a:moveTo>
                    <a:pt x="81953" y="0"/>
                  </a:moveTo>
                  <a:lnTo>
                    <a:pt x="81953" y="138595"/>
                  </a:lnTo>
                  <a:lnTo>
                    <a:pt x="0" y="138595"/>
                  </a:lnTo>
                </a:path>
              </a:pathLst>
            </a:custGeom>
            <a:ln w="6045">
              <a:solidFill>
                <a:srgbClr val="545658"/>
              </a:solidFill>
            </a:ln>
          </p:spPr>
          <p:txBody>
            <a:bodyPr wrap="square" lIns="0" tIns="0" rIns="0" bIns="0" rtlCol="0"/>
            <a:lstStyle/>
            <a:p>
              <a:endParaRPr/>
            </a:p>
          </p:txBody>
        </p:sp>
      </p:grpSp>
      <p:sp>
        <p:nvSpPr>
          <p:cNvPr id="73" name="object 73"/>
          <p:cNvSpPr txBox="1"/>
          <p:nvPr/>
        </p:nvSpPr>
        <p:spPr>
          <a:xfrm>
            <a:off x="329294" y="916368"/>
            <a:ext cx="1625600" cy="238760"/>
          </a:xfrm>
          <a:prstGeom prst="rect">
            <a:avLst/>
          </a:prstGeom>
        </p:spPr>
        <p:txBody>
          <a:bodyPr vert="horz" wrap="square" lIns="0" tIns="12700" rIns="0" bIns="0" rtlCol="0">
            <a:spAutoFit/>
          </a:bodyPr>
          <a:lstStyle/>
          <a:p>
            <a:pPr marL="194310" indent="-181610">
              <a:lnSpc>
                <a:spcPct val="100000"/>
              </a:lnSpc>
              <a:spcBef>
                <a:spcPts val="100"/>
              </a:spcBef>
              <a:buSzPct val="78571"/>
              <a:buChar char="◆"/>
              <a:tabLst>
                <a:tab pos="194310" algn="l"/>
              </a:tabLst>
            </a:pPr>
            <a:r>
              <a:rPr sz="1400" b="1" spc="-30" dirty="0">
                <a:solidFill>
                  <a:srgbClr val="231F20"/>
                </a:solidFill>
                <a:latin typeface="Microsoft JhengHei"/>
                <a:cs typeface="Microsoft JhengHei"/>
              </a:rPr>
              <a:t>病院での治療記録</a:t>
            </a:r>
            <a:endParaRPr sz="1400">
              <a:latin typeface="Microsoft JhengHei"/>
              <a:cs typeface="Microsoft JhengHei"/>
            </a:endParaRPr>
          </a:p>
        </p:txBody>
      </p:sp>
      <p:sp>
        <p:nvSpPr>
          <p:cNvPr id="74" name="object 74"/>
          <p:cNvSpPr txBox="1"/>
          <p:nvPr/>
        </p:nvSpPr>
        <p:spPr>
          <a:xfrm>
            <a:off x="6444976" y="5887495"/>
            <a:ext cx="220979" cy="245745"/>
          </a:xfrm>
          <a:prstGeom prst="rect">
            <a:avLst/>
          </a:prstGeom>
        </p:spPr>
        <p:txBody>
          <a:bodyPr vert="horz" wrap="square" lIns="0" tIns="13335" rIns="0" bIns="0" rtlCol="0">
            <a:spAutoFit/>
          </a:bodyPr>
          <a:lstStyle/>
          <a:p>
            <a:pPr>
              <a:lnSpc>
                <a:spcPts val="894"/>
              </a:lnSpc>
              <a:spcBef>
                <a:spcPts val="105"/>
              </a:spcBef>
            </a:pPr>
            <a:r>
              <a:rPr sz="750" spc="-25" dirty="0">
                <a:solidFill>
                  <a:srgbClr val="231F20"/>
                </a:solidFill>
                <a:latin typeface="Arial"/>
                <a:cs typeface="Arial"/>
              </a:rPr>
              <a:t>OAC</a:t>
            </a:r>
            <a:endParaRPr sz="750">
              <a:latin typeface="Arial"/>
              <a:cs typeface="Arial"/>
            </a:endParaRPr>
          </a:p>
          <a:p>
            <a:pPr marL="14604">
              <a:lnSpc>
                <a:spcPts val="835"/>
              </a:lnSpc>
            </a:pPr>
            <a:r>
              <a:rPr sz="700" spc="-25" dirty="0">
                <a:solidFill>
                  <a:srgbClr val="231F20"/>
                </a:solidFill>
                <a:latin typeface="BIZ UDPゴシック"/>
                <a:cs typeface="BIZ UDPゴシック"/>
              </a:rPr>
              <a:t>単独</a:t>
            </a:r>
            <a:endParaRPr sz="700">
              <a:latin typeface="BIZ UDPゴシック"/>
              <a:cs typeface="BIZ UDPゴシック"/>
            </a:endParaRPr>
          </a:p>
        </p:txBody>
      </p:sp>
      <p:sp>
        <p:nvSpPr>
          <p:cNvPr id="75" name="object 75"/>
          <p:cNvSpPr txBox="1"/>
          <p:nvPr/>
        </p:nvSpPr>
        <p:spPr>
          <a:xfrm>
            <a:off x="7789789" y="5948191"/>
            <a:ext cx="263525" cy="140970"/>
          </a:xfrm>
          <a:prstGeom prst="rect">
            <a:avLst/>
          </a:prstGeom>
        </p:spPr>
        <p:txBody>
          <a:bodyPr vert="horz" wrap="square" lIns="0" tIns="13335" rIns="0" bIns="0" rtlCol="0">
            <a:spAutoFit/>
          </a:bodyPr>
          <a:lstStyle/>
          <a:p>
            <a:pPr>
              <a:lnSpc>
                <a:spcPct val="100000"/>
              </a:lnSpc>
              <a:spcBef>
                <a:spcPts val="105"/>
              </a:spcBef>
            </a:pPr>
            <a:r>
              <a:rPr sz="750" spc="-20" dirty="0">
                <a:solidFill>
                  <a:srgbClr val="231F20"/>
                </a:solidFill>
                <a:latin typeface="Arial"/>
                <a:cs typeface="Arial"/>
              </a:rPr>
              <a:t>SAPT</a:t>
            </a:r>
            <a:endParaRPr sz="750">
              <a:latin typeface="Arial"/>
              <a:cs typeface="Arial"/>
            </a:endParaRPr>
          </a:p>
        </p:txBody>
      </p:sp>
      <p:sp>
        <p:nvSpPr>
          <p:cNvPr id="76" name="object 76"/>
          <p:cNvSpPr txBox="1"/>
          <p:nvPr/>
        </p:nvSpPr>
        <p:spPr>
          <a:xfrm>
            <a:off x="8328609" y="4761195"/>
            <a:ext cx="382270" cy="248920"/>
          </a:xfrm>
          <a:prstGeom prst="rect">
            <a:avLst/>
          </a:prstGeom>
        </p:spPr>
        <p:txBody>
          <a:bodyPr vert="horz" wrap="square" lIns="0" tIns="13335" rIns="0" bIns="0" rtlCol="0">
            <a:spAutoFit/>
          </a:bodyPr>
          <a:lstStyle/>
          <a:p>
            <a:pPr marL="57150">
              <a:lnSpc>
                <a:spcPts val="875"/>
              </a:lnSpc>
              <a:spcBef>
                <a:spcPts val="105"/>
              </a:spcBef>
            </a:pPr>
            <a:r>
              <a:rPr sz="750" spc="-20" dirty="0">
                <a:solidFill>
                  <a:srgbClr val="231F20"/>
                </a:solidFill>
                <a:latin typeface="Arial"/>
                <a:cs typeface="Arial"/>
              </a:rPr>
              <a:t>DAPT</a:t>
            </a:r>
            <a:endParaRPr sz="750">
              <a:latin typeface="Arial"/>
              <a:cs typeface="Arial"/>
            </a:endParaRPr>
          </a:p>
          <a:p>
            <a:pPr>
              <a:lnSpc>
                <a:spcPts val="875"/>
              </a:lnSpc>
            </a:pPr>
            <a:r>
              <a:rPr sz="750" spc="-10" dirty="0">
                <a:solidFill>
                  <a:srgbClr val="231F20"/>
                </a:solidFill>
                <a:latin typeface="Arial"/>
                <a:cs typeface="Arial"/>
              </a:rPr>
              <a:t>1</a:t>
            </a:r>
            <a:r>
              <a:rPr sz="700" spc="-10" dirty="0">
                <a:solidFill>
                  <a:srgbClr val="231F20"/>
                </a:solidFill>
                <a:latin typeface="BIZ UDPゴシック"/>
                <a:cs typeface="BIZ UDPゴシック"/>
              </a:rPr>
              <a:t>～</a:t>
            </a:r>
            <a:r>
              <a:rPr sz="750" spc="-10" dirty="0">
                <a:solidFill>
                  <a:srgbClr val="231F20"/>
                </a:solidFill>
                <a:latin typeface="Arial"/>
                <a:cs typeface="Arial"/>
              </a:rPr>
              <a:t>3</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77" name="object 77"/>
          <p:cNvSpPr txBox="1"/>
          <p:nvPr/>
        </p:nvSpPr>
        <p:spPr>
          <a:xfrm>
            <a:off x="6968844" y="4761207"/>
            <a:ext cx="382270" cy="248920"/>
          </a:xfrm>
          <a:prstGeom prst="rect">
            <a:avLst/>
          </a:prstGeom>
        </p:spPr>
        <p:txBody>
          <a:bodyPr vert="horz" wrap="square" lIns="0" tIns="13335" rIns="0" bIns="0" rtlCol="0">
            <a:spAutoFit/>
          </a:bodyPr>
          <a:lstStyle/>
          <a:p>
            <a:pPr marL="57150">
              <a:lnSpc>
                <a:spcPts val="875"/>
              </a:lnSpc>
              <a:spcBef>
                <a:spcPts val="105"/>
              </a:spcBef>
            </a:pPr>
            <a:r>
              <a:rPr sz="750" spc="-20" dirty="0">
                <a:solidFill>
                  <a:srgbClr val="231F20"/>
                </a:solidFill>
                <a:latin typeface="Arial"/>
                <a:cs typeface="Arial"/>
              </a:rPr>
              <a:t>DAPT</a:t>
            </a:r>
            <a:endParaRPr sz="750">
              <a:latin typeface="Arial"/>
              <a:cs typeface="Arial"/>
            </a:endParaRPr>
          </a:p>
          <a:p>
            <a:pPr>
              <a:lnSpc>
                <a:spcPts val="875"/>
              </a:lnSpc>
            </a:pPr>
            <a:r>
              <a:rPr sz="750" spc="-10" dirty="0">
                <a:solidFill>
                  <a:srgbClr val="231F20"/>
                </a:solidFill>
                <a:latin typeface="Arial"/>
                <a:cs typeface="Arial"/>
              </a:rPr>
              <a:t>1</a:t>
            </a:r>
            <a:r>
              <a:rPr sz="700" spc="-10" dirty="0">
                <a:solidFill>
                  <a:srgbClr val="231F20"/>
                </a:solidFill>
                <a:latin typeface="BIZ UDPゴシック"/>
                <a:cs typeface="BIZ UDPゴシック"/>
              </a:rPr>
              <a:t>～</a:t>
            </a:r>
            <a:r>
              <a:rPr sz="750" spc="-10" dirty="0">
                <a:solidFill>
                  <a:srgbClr val="231F20"/>
                </a:solidFill>
                <a:latin typeface="Arial"/>
                <a:cs typeface="Arial"/>
              </a:rPr>
              <a:t>3</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78" name="object 78"/>
          <p:cNvSpPr txBox="1"/>
          <p:nvPr/>
        </p:nvSpPr>
        <p:spPr>
          <a:xfrm>
            <a:off x="7028798" y="5164866"/>
            <a:ext cx="1623695" cy="513715"/>
          </a:xfrm>
          <a:prstGeom prst="rect">
            <a:avLst/>
          </a:prstGeom>
        </p:spPr>
        <p:txBody>
          <a:bodyPr vert="horz" wrap="square" lIns="0" tIns="13335" rIns="0" bIns="0" rtlCol="0">
            <a:spAutoFit/>
          </a:bodyPr>
          <a:lstStyle/>
          <a:p>
            <a:pPr marL="149225" algn="ctr">
              <a:lnSpc>
                <a:spcPts val="875"/>
              </a:lnSpc>
              <a:spcBef>
                <a:spcPts val="105"/>
              </a:spcBef>
            </a:pPr>
            <a:r>
              <a:rPr sz="750" spc="-20" dirty="0">
                <a:solidFill>
                  <a:srgbClr val="231F20"/>
                </a:solidFill>
                <a:latin typeface="Arial"/>
                <a:cs typeface="Arial"/>
              </a:rPr>
              <a:t>DAPT</a:t>
            </a:r>
            <a:endParaRPr sz="750">
              <a:latin typeface="Arial"/>
              <a:cs typeface="Arial"/>
            </a:endParaRPr>
          </a:p>
          <a:p>
            <a:pPr marL="147955" algn="ctr">
              <a:lnSpc>
                <a:spcPts val="875"/>
              </a:lnSpc>
            </a:pPr>
            <a:r>
              <a:rPr sz="750" spc="-10" dirty="0">
                <a:solidFill>
                  <a:srgbClr val="231F20"/>
                </a:solidFill>
                <a:latin typeface="Arial"/>
                <a:cs typeface="Arial"/>
              </a:rPr>
              <a:t>3</a:t>
            </a:r>
            <a:r>
              <a:rPr sz="700" spc="-10" dirty="0">
                <a:solidFill>
                  <a:srgbClr val="231F20"/>
                </a:solidFill>
                <a:latin typeface="BIZ UDPゴシック"/>
                <a:cs typeface="BIZ UDPゴシック"/>
              </a:rPr>
              <a:t>～</a:t>
            </a:r>
            <a:r>
              <a:rPr sz="750" spc="-10" dirty="0">
                <a:solidFill>
                  <a:srgbClr val="231F20"/>
                </a:solidFill>
                <a:latin typeface="Arial"/>
                <a:cs typeface="Arial"/>
              </a:rPr>
              <a:t>12</a:t>
            </a:r>
            <a:r>
              <a:rPr sz="700" spc="-35" dirty="0">
                <a:solidFill>
                  <a:srgbClr val="231F20"/>
                </a:solidFill>
                <a:latin typeface="BIZ UDPゴシック"/>
                <a:cs typeface="BIZ UDPゴシック"/>
              </a:rPr>
              <a:t>か月</a:t>
            </a:r>
            <a:endParaRPr sz="700">
              <a:latin typeface="BIZ UDPゴシック"/>
              <a:cs typeface="BIZ UDPゴシック"/>
            </a:endParaRPr>
          </a:p>
          <a:p>
            <a:pPr>
              <a:lnSpc>
                <a:spcPct val="100000"/>
              </a:lnSpc>
              <a:spcBef>
                <a:spcPts val="275"/>
              </a:spcBef>
            </a:pPr>
            <a:endParaRPr sz="700">
              <a:latin typeface="BIZ UDPゴシック"/>
              <a:cs typeface="BIZ UDPゴシック"/>
            </a:endParaRPr>
          </a:p>
          <a:p>
            <a:pPr>
              <a:lnSpc>
                <a:spcPct val="100000"/>
              </a:lnSpc>
              <a:tabLst>
                <a:tab pos="1359535" algn="l"/>
              </a:tabLst>
            </a:pPr>
            <a:r>
              <a:rPr sz="750" spc="-20" dirty="0">
                <a:solidFill>
                  <a:srgbClr val="231F20"/>
                </a:solidFill>
                <a:latin typeface="Arial"/>
                <a:cs typeface="Arial"/>
              </a:rPr>
              <a:t>SAPT</a:t>
            </a:r>
            <a:r>
              <a:rPr sz="750" dirty="0">
                <a:solidFill>
                  <a:srgbClr val="231F20"/>
                </a:solidFill>
                <a:latin typeface="Arial"/>
                <a:cs typeface="Arial"/>
              </a:rPr>
              <a:t>	</a:t>
            </a:r>
            <a:r>
              <a:rPr sz="1125" spc="-30" baseline="3703" dirty="0">
                <a:solidFill>
                  <a:srgbClr val="231F20"/>
                </a:solidFill>
                <a:latin typeface="Arial"/>
                <a:cs typeface="Arial"/>
              </a:rPr>
              <a:t>SAPT</a:t>
            </a:r>
            <a:endParaRPr sz="1125" baseline="3703">
              <a:latin typeface="Arial"/>
              <a:cs typeface="Arial"/>
            </a:endParaRPr>
          </a:p>
        </p:txBody>
      </p:sp>
      <p:sp>
        <p:nvSpPr>
          <p:cNvPr id="79" name="object 79"/>
          <p:cNvSpPr txBox="1"/>
          <p:nvPr/>
        </p:nvSpPr>
        <p:spPr>
          <a:xfrm>
            <a:off x="5694060" y="4752147"/>
            <a:ext cx="600075" cy="360680"/>
          </a:xfrm>
          <a:prstGeom prst="rect">
            <a:avLst/>
          </a:prstGeom>
        </p:spPr>
        <p:txBody>
          <a:bodyPr vert="horz" wrap="square" lIns="0" tIns="12700" rIns="0" bIns="0" rtlCol="0">
            <a:spAutoFit/>
          </a:bodyPr>
          <a:lstStyle/>
          <a:p>
            <a:pPr marR="5080" algn="ctr">
              <a:lnSpc>
                <a:spcPts val="800"/>
              </a:lnSpc>
              <a:spcBef>
                <a:spcPts val="100"/>
              </a:spcBef>
            </a:pPr>
            <a:r>
              <a:rPr sz="700" spc="-20" dirty="0">
                <a:solidFill>
                  <a:srgbClr val="231F20"/>
                </a:solidFill>
                <a:latin typeface="BIZ UDPゴシック"/>
                <a:cs typeface="BIZ UDPゴシック"/>
              </a:rPr>
              <a:t>入院中</a:t>
            </a:r>
            <a:endParaRPr sz="700">
              <a:latin typeface="BIZ UDPゴシック"/>
              <a:cs typeface="BIZ UDPゴシック"/>
            </a:endParaRPr>
          </a:p>
          <a:p>
            <a:pPr marR="5080" algn="ctr">
              <a:lnSpc>
                <a:spcPts val="860"/>
              </a:lnSpc>
            </a:pPr>
            <a:r>
              <a:rPr sz="700" spc="170" dirty="0">
                <a:solidFill>
                  <a:srgbClr val="231F20"/>
                </a:solidFill>
                <a:latin typeface="BIZ UDPゴシック"/>
                <a:cs typeface="BIZ UDPゴシック"/>
              </a:rPr>
              <a:t>（</a:t>
            </a:r>
            <a:r>
              <a:rPr sz="750" spc="170" dirty="0">
                <a:solidFill>
                  <a:srgbClr val="231F20"/>
                </a:solidFill>
                <a:latin typeface="Arial"/>
                <a:cs typeface="Arial"/>
              </a:rPr>
              <a:t>2</a:t>
            </a:r>
            <a:r>
              <a:rPr sz="700" spc="75" dirty="0">
                <a:solidFill>
                  <a:srgbClr val="231F20"/>
                </a:solidFill>
                <a:latin typeface="BIZ UDPゴシック"/>
                <a:cs typeface="BIZ UDPゴシック"/>
              </a:rPr>
              <a:t>週間以内</a:t>
            </a:r>
            <a:r>
              <a:rPr sz="700" spc="-50" dirty="0">
                <a:solidFill>
                  <a:srgbClr val="231F20"/>
                </a:solidFill>
                <a:latin typeface="BIZ UDPゴシック"/>
                <a:cs typeface="BIZ UDPゴシック"/>
              </a:rPr>
              <a:t>）</a:t>
            </a:r>
            <a:endParaRPr sz="700">
              <a:latin typeface="BIZ UDPゴシック"/>
              <a:cs typeface="BIZ UDPゴシック"/>
            </a:endParaRPr>
          </a:p>
          <a:p>
            <a:pPr marL="222885" algn="ctr">
              <a:lnSpc>
                <a:spcPct val="100000"/>
              </a:lnSpc>
              <a:spcBef>
                <a:spcPts val="75"/>
              </a:spcBef>
            </a:pPr>
            <a:r>
              <a:rPr sz="750" spc="-20" dirty="0">
                <a:solidFill>
                  <a:srgbClr val="231F20"/>
                </a:solidFill>
                <a:latin typeface="Arial"/>
                <a:cs typeface="Arial"/>
              </a:rPr>
              <a:t>3</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80" name="object 80"/>
          <p:cNvSpPr txBox="1"/>
          <p:nvPr/>
        </p:nvSpPr>
        <p:spPr>
          <a:xfrm>
            <a:off x="5966447" y="5120121"/>
            <a:ext cx="760730" cy="471805"/>
          </a:xfrm>
          <a:prstGeom prst="rect">
            <a:avLst/>
          </a:prstGeom>
        </p:spPr>
        <p:txBody>
          <a:bodyPr vert="horz" wrap="square" lIns="0" tIns="20320" rIns="0" bIns="0" rtlCol="0">
            <a:spAutoFit/>
          </a:bodyPr>
          <a:lstStyle/>
          <a:p>
            <a:pPr marL="478155">
              <a:lnSpc>
                <a:spcPct val="100000"/>
              </a:lnSpc>
              <a:spcBef>
                <a:spcPts val="160"/>
              </a:spcBef>
            </a:pPr>
            <a:r>
              <a:rPr sz="750" spc="-25" dirty="0">
                <a:solidFill>
                  <a:srgbClr val="231F20"/>
                </a:solidFill>
                <a:latin typeface="Arial"/>
                <a:cs typeface="Arial"/>
              </a:rPr>
              <a:t>OAC</a:t>
            </a:r>
            <a:endParaRPr sz="750">
              <a:latin typeface="Arial"/>
              <a:cs typeface="Arial"/>
            </a:endParaRPr>
          </a:p>
          <a:p>
            <a:pPr marL="25400">
              <a:lnSpc>
                <a:spcPts val="819"/>
              </a:lnSpc>
              <a:spcBef>
                <a:spcPts val="60"/>
              </a:spcBef>
              <a:tabLst>
                <a:tab pos="537845" algn="l"/>
              </a:tabLst>
            </a:pPr>
            <a:r>
              <a:rPr sz="750" spc="-20" dirty="0">
                <a:solidFill>
                  <a:srgbClr val="231F20"/>
                </a:solidFill>
                <a:latin typeface="Arial"/>
                <a:cs typeface="Arial"/>
              </a:rPr>
              <a:t>6</a:t>
            </a:r>
            <a:r>
              <a:rPr sz="700" spc="-15" dirty="0">
                <a:solidFill>
                  <a:srgbClr val="231F20"/>
                </a:solidFill>
                <a:latin typeface="BIZ UDPゴシック"/>
                <a:cs typeface="BIZ UDPゴシック"/>
              </a:rPr>
              <a:t>か</a:t>
            </a:r>
            <a:r>
              <a:rPr sz="700" spc="-50" dirty="0">
                <a:solidFill>
                  <a:srgbClr val="231F20"/>
                </a:solidFill>
                <a:latin typeface="BIZ UDPゴシック"/>
                <a:cs typeface="BIZ UDPゴシック"/>
              </a:rPr>
              <a:t>月</a:t>
            </a:r>
            <a:r>
              <a:rPr sz="700" dirty="0">
                <a:solidFill>
                  <a:srgbClr val="231F20"/>
                </a:solidFill>
                <a:latin typeface="BIZ UDPゴシック"/>
                <a:cs typeface="BIZ UDPゴシック"/>
              </a:rPr>
              <a:t>	</a:t>
            </a:r>
            <a:r>
              <a:rPr sz="1050" spc="-75" baseline="7936" dirty="0">
                <a:solidFill>
                  <a:srgbClr val="231F20"/>
                </a:solidFill>
                <a:latin typeface="BIZ UDPゴシック"/>
                <a:cs typeface="BIZ UDPゴシック"/>
              </a:rPr>
              <a:t>＋</a:t>
            </a:r>
            <a:endParaRPr sz="1050" baseline="7936">
              <a:latin typeface="BIZ UDPゴシック"/>
              <a:cs typeface="BIZ UDPゴシック"/>
            </a:endParaRPr>
          </a:p>
          <a:p>
            <a:pPr marL="515620">
              <a:lnSpc>
                <a:spcPts val="795"/>
              </a:lnSpc>
            </a:pPr>
            <a:r>
              <a:rPr sz="750" spc="-25" dirty="0">
                <a:solidFill>
                  <a:srgbClr val="231F20"/>
                </a:solidFill>
                <a:latin typeface="Arial"/>
                <a:cs typeface="Arial"/>
              </a:rPr>
              <a:t>C/P</a:t>
            </a:r>
            <a:endParaRPr sz="750">
              <a:latin typeface="Arial"/>
              <a:cs typeface="Arial"/>
            </a:endParaRPr>
          </a:p>
          <a:p>
            <a:pPr marL="441325">
              <a:lnSpc>
                <a:spcPts val="875"/>
              </a:lnSpc>
            </a:pPr>
            <a:r>
              <a:rPr sz="750" spc="-10" dirty="0">
                <a:solidFill>
                  <a:srgbClr val="231F20"/>
                </a:solidFill>
                <a:latin typeface="Arial"/>
                <a:cs typeface="Arial"/>
              </a:rPr>
              <a:t>12</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81" name="object 81"/>
          <p:cNvSpPr txBox="1"/>
          <p:nvPr/>
        </p:nvSpPr>
        <p:spPr>
          <a:xfrm>
            <a:off x="5938428" y="5792040"/>
            <a:ext cx="293370" cy="140970"/>
          </a:xfrm>
          <a:prstGeom prst="rect">
            <a:avLst/>
          </a:prstGeom>
        </p:spPr>
        <p:txBody>
          <a:bodyPr vert="horz" wrap="square" lIns="0" tIns="13335" rIns="0" bIns="0" rtlCol="0">
            <a:spAutoFit/>
          </a:bodyPr>
          <a:lstStyle/>
          <a:p>
            <a:pPr>
              <a:lnSpc>
                <a:spcPct val="100000"/>
              </a:lnSpc>
              <a:spcBef>
                <a:spcPts val="105"/>
              </a:spcBef>
            </a:pPr>
            <a:r>
              <a:rPr sz="750" spc="-10" dirty="0">
                <a:solidFill>
                  <a:srgbClr val="231F20"/>
                </a:solidFill>
                <a:latin typeface="Arial"/>
                <a:cs typeface="Arial"/>
              </a:rPr>
              <a:t>12</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82" name="object 82"/>
          <p:cNvSpPr txBox="1"/>
          <p:nvPr/>
        </p:nvSpPr>
        <p:spPr>
          <a:xfrm>
            <a:off x="6426857" y="4715399"/>
            <a:ext cx="257810" cy="140970"/>
          </a:xfrm>
          <a:prstGeom prst="rect">
            <a:avLst/>
          </a:prstGeom>
        </p:spPr>
        <p:txBody>
          <a:bodyPr vert="horz" wrap="square" lIns="0" tIns="13335" rIns="0" bIns="0" rtlCol="0">
            <a:spAutoFit/>
          </a:bodyPr>
          <a:lstStyle/>
          <a:p>
            <a:pPr marL="25400">
              <a:lnSpc>
                <a:spcPct val="100000"/>
              </a:lnSpc>
              <a:spcBef>
                <a:spcPts val="105"/>
              </a:spcBef>
            </a:pPr>
            <a:r>
              <a:rPr sz="750" dirty="0">
                <a:solidFill>
                  <a:srgbClr val="FFFFFF"/>
                </a:solidFill>
                <a:latin typeface="Arial"/>
                <a:cs typeface="Arial"/>
              </a:rPr>
              <a:t>3</a:t>
            </a:r>
            <a:r>
              <a:rPr sz="700" dirty="0">
                <a:solidFill>
                  <a:srgbClr val="FFFFFF"/>
                </a:solidFill>
                <a:latin typeface="BIZ UDPゴシック"/>
                <a:cs typeface="BIZ UDPゴシック"/>
              </a:rPr>
              <a:t>剤</a:t>
            </a:r>
            <a:r>
              <a:rPr sz="600" spc="-75" baseline="34722" dirty="0">
                <a:solidFill>
                  <a:srgbClr val="FFFFFF"/>
                </a:solidFill>
                <a:latin typeface="BIZ UDPゴシック"/>
                <a:cs typeface="BIZ UDPゴシック"/>
              </a:rPr>
              <a:t>※</a:t>
            </a:r>
            <a:endParaRPr sz="600" baseline="34722">
              <a:latin typeface="BIZ UDPゴシック"/>
              <a:cs typeface="BIZ UDPゴシック"/>
            </a:endParaRPr>
          </a:p>
        </p:txBody>
      </p:sp>
      <p:sp>
        <p:nvSpPr>
          <p:cNvPr id="83" name="object 83"/>
          <p:cNvSpPr txBox="1"/>
          <p:nvPr/>
        </p:nvSpPr>
        <p:spPr>
          <a:xfrm>
            <a:off x="5795627" y="6107944"/>
            <a:ext cx="3063240" cy="1029969"/>
          </a:xfrm>
          <a:prstGeom prst="rect">
            <a:avLst/>
          </a:prstGeom>
        </p:spPr>
        <p:txBody>
          <a:bodyPr vert="horz" wrap="square" lIns="0" tIns="73025" rIns="0" bIns="0" rtlCol="0">
            <a:spAutoFit/>
          </a:bodyPr>
          <a:lstStyle/>
          <a:p>
            <a:pPr marR="76200" algn="r">
              <a:lnSpc>
                <a:spcPct val="100000"/>
              </a:lnSpc>
              <a:spcBef>
                <a:spcPts val="575"/>
              </a:spcBef>
            </a:pPr>
            <a:r>
              <a:rPr sz="650" spc="-10" dirty="0">
                <a:solidFill>
                  <a:srgbClr val="231F20"/>
                </a:solidFill>
                <a:latin typeface="BIZ UDPゴシック"/>
                <a:cs typeface="BIZ UDPゴシック"/>
              </a:rPr>
              <a:t>※</a:t>
            </a:r>
            <a:r>
              <a:rPr sz="700" spc="-10" dirty="0">
                <a:solidFill>
                  <a:srgbClr val="231F20"/>
                </a:solidFill>
                <a:latin typeface="Arial"/>
                <a:cs typeface="Arial"/>
              </a:rPr>
              <a:t>OAC</a:t>
            </a:r>
            <a:r>
              <a:rPr sz="650" spc="-10" dirty="0">
                <a:solidFill>
                  <a:srgbClr val="231F20"/>
                </a:solidFill>
                <a:latin typeface="BIZ UDPゴシック"/>
                <a:cs typeface="BIZ UDPゴシック"/>
              </a:rPr>
              <a:t>＋</a:t>
            </a:r>
            <a:r>
              <a:rPr sz="700" spc="-10" dirty="0">
                <a:solidFill>
                  <a:srgbClr val="231F20"/>
                </a:solidFill>
                <a:latin typeface="Arial"/>
                <a:cs typeface="Arial"/>
              </a:rPr>
              <a:t>DAPT</a:t>
            </a:r>
            <a:endParaRPr sz="700">
              <a:latin typeface="Arial"/>
              <a:cs typeface="Arial"/>
            </a:endParaRPr>
          </a:p>
          <a:p>
            <a:pPr marL="139700" marR="5080" indent="-139700">
              <a:lnSpc>
                <a:spcPct val="109500"/>
              </a:lnSpc>
              <a:spcBef>
                <a:spcPts val="434"/>
              </a:spcBef>
            </a:pPr>
            <a:r>
              <a:rPr sz="1050" spc="-15" baseline="3968" dirty="0">
                <a:solidFill>
                  <a:srgbClr val="231F20"/>
                </a:solidFill>
                <a:latin typeface="BIZ UDPゴシック"/>
                <a:cs typeface="BIZ UDPゴシック"/>
              </a:rPr>
              <a:t>注</a:t>
            </a:r>
            <a:r>
              <a:rPr sz="1050" spc="60" baseline="3968" dirty="0">
                <a:solidFill>
                  <a:srgbClr val="231F20"/>
                </a:solidFill>
                <a:latin typeface="BIZ UDPゴシック"/>
                <a:cs typeface="BIZ UDPゴシック"/>
              </a:rPr>
              <a:t>）</a:t>
            </a:r>
            <a:r>
              <a:rPr sz="1050" spc="22" baseline="3968" dirty="0">
                <a:solidFill>
                  <a:srgbClr val="231F20"/>
                </a:solidFill>
                <a:latin typeface="BIZ UDPゴシック"/>
                <a:cs typeface="BIZ UDPゴシック"/>
              </a:rPr>
              <a:t>短期間</a:t>
            </a:r>
            <a:r>
              <a:rPr sz="750" spc="15" dirty="0">
                <a:solidFill>
                  <a:srgbClr val="231F20"/>
                </a:solidFill>
                <a:latin typeface="Arial"/>
                <a:cs typeface="Arial"/>
              </a:rPr>
              <a:t>DAP</a:t>
            </a:r>
            <a:r>
              <a:rPr sz="750" spc="5" dirty="0">
                <a:solidFill>
                  <a:srgbClr val="231F20"/>
                </a:solidFill>
                <a:latin typeface="Arial"/>
                <a:cs typeface="Arial"/>
              </a:rPr>
              <a:t>T</a:t>
            </a:r>
            <a:r>
              <a:rPr sz="1050" spc="-30" baseline="3968" dirty="0">
                <a:solidFill>
                  <a:srgbClr val="231F20"/>
                </a:solidFill>
                <a:latin typeface="BIZ UDPゴシック"/>
                <a:cs typeface="BIZ UDPゴシック"/>
              </a:rPr>
              <a:t>を選択した場合は、</a:t>
            </a:r>
            <a:r>
              <a:rPr sz="750" spc="15" dirty="0">
                <a:solidFill>
                  <a:srgbClr val="231F20"/>
                </a:solidFill>
                <a:latin typeface="Arial"/>
                <a:cs typeface="Arial"/>
              </a:rPr>
              <a:t>DAPT</a:t>
            </a:r>
            <a:r>
              <a:rPr sz="1050" baseline="3968" dirty="0">
                <a:solidFill>
                  <a:srgbClr val="231F20"/>
                </a:solidFill>
                <a:latin typeface="BIZ UDPゴシック"/>
                <a:cs typeface="BIZ UDPゴシック"/>
              </a:rPr>
              <a:t>後の</a:t>
            </a:r>
            <a:r>
              <a:rPr sz="750" spc="15" dirty="0">
                <a:solidFill>
                  <a:srgbClr val="231F20"/>
                </a:solidFill>
                <a:latin typeface="Arial"/>
                <a:cs typeface="Arial"/>
              </a:rPr>
              <a:t>SAP</a:t>
            </a:r>
            <a:r>
              <a:rPr sz="750" spc="-10" dirty="0">
                <a:solidFill>
                  <a:srgbClr val="231F20"/>
                </a:solidFill>
                <a:latin typeface="Arial"/>
                <a:cs typeface="Arial"/>
              </a:rPr>
              <a:t>T</a:t>
            </a:r>
            <a:r>
              <a:rPr sz="1050" spc="7" baseline="3968" dirty="0">
                <a:solidFill>
                  <a:srgbClr val="231F20"/>
                </a:solidFill>
                <a:latin typeface="BIZ UDPゴシック"/>
                <a:cs typeface="BIZ UDPゴシック"/>
              </a:rPr>
              <a:t>では</a:t>
            </a:r>
            <a:r>
              <a:rPr sz="750" spc="15" dirty="0">
                <a:solidFill>
                  <a:srgbClr val="231F20"/>
                </a:solidFill>
                <a:latin typeface="Arial"/>
                <a:cs typeface="Arial"/>
              </a:rPr>
              <a:t>P2Y</a:t>
            </a:r>
            <a:r>
              <a:rPr sz="450" spc="15" dirty="0">
                <a:solidFill>
                  <a:srgbClr val="231F20"/>
                </a:solidFill>
                <a:latin typeface="Arial"/>
                <a:cs typeface="Arial"/>
              </a:rPr>
              <a:t>12</a:t>
            </a:r>
            <a:r>
              <a:rPr sz="1050" spc="22" baseline="3968" dirty="0">
                <a:solidFill>
                  <a:srgbClr val="231F20"/>
                </a:solidFill>
                <a:latin typeface="BIZ UDPゴシック"/>
                <a:cs typeface="BIZ UDPゴシック"/>
              </a:rPr>
              <a:t>受容体拮抗</a:t>
            </a:r>
            <a:r>
              <a:rPr sz="700" spc="-40" dirty="0">
                <a:solidFill>
                  <a:srgbClr val="231F20"/>
                </a:solidFill>
                <a:latin typeface="BIZ UDPゴシック"/>
                <a:cs typeface="BIZ UDPゴシック"/>
              </a:rPr>
              <a:t>薬を考慮する。</a:t>
            </a:r>
            <a:r>
              <a:rPr sz="750" dirty="0">
                <a:solidFill>
                  <a:srgbClr val="231F20"/>
                </a:solidFill>
                <a:latin typeface="Arial"/>
                <a:cs typeface="Arial"/>
              </a:rPr>
              <a:t>OAC</a:t>
            </a:r>
            <a:r>
              <a:rPr sz="700" spc="-30" dirty="0">
                <a:solidFill>
                  <a:srgbClr val="231F20"/>
                </a:solidFill>
                <a:latin typeface="BIZ UDPゴシック"/>
                <a:cs typeface="BIZ UDPゴシック"/>
              </a:rPr>
              <a:t>単独の場合には、投与可能であれば</a:t>
            </a:r>
            <a:r>
              <a:rPr sz="750" spc="-5" dirty="0">
                <a:solidFill>
                  <a:srgbClr val="231F20"/>
                </a:solidFill>
                <a:latin typeface="Arial"/>
                <a:cs typeface="Arial"/>
              </a:rPr>
              <a:t>DOAC</a:t>
            </a:r>
            <a:r>
              <a:rPr sz="700" spc="20" dirty="0">
                <a:solidFill>
                  <a:srgbClr val="231F20"/>
                </a:solidFill>
                <a:latin typeface="BIZ UDPゴシック"/>
                <a:cs typeface="BIZ UDPゴシック"/>
              </a:rPr>
              <a:t>を推奨する。</a:t>
            </a:r>
            <a:endParaRPr sz="700">
              <a:latin typeface="BIZ UDPゴシック"/>
              <a:cs typeface="BIZ UDPゴシック"/>
            </a:endParaRPr>
          </a:p>
          <a:p>
            <a:pPr marR="78105">
              <a:lnSpc>
                <a:spcPct val="111100"/>
              </a:lnSpc>
            </a:pPr>
            <a:r>
              <a:rPr sz="750" dirty="0">
                <a:solidFill>
                  <a:srgbClr val="231F20"/>
                </a:solidFill>
                <a:latin typeface="Arial"/>
                <a:cs typeface="Arial"/>
              </a:rPr>
              <a:t>C/P</a:t>
            </a:r>
            <a:r>
              <a:rPr sz="700" spc="45" dirty="0">
                <a:solidFill>
                  <a:srgbClr val="231F20"/>
                </a:solidFill>
                <a:latin typeface="BIZ UDPゴシック"/>
                <a:cs typeface="BIZ UDPゴシック"/>
              </a:rPr>
              <a:t>：クロビドクレル</a:t>
            </a:r>
            <a:r>
              <a:rPr sz="750" dirty="0">
                <a:solidFill>
                  <a:srgbClr val="231F20"/>
                </a:solidFill>
                <a:latin typeface="Arial"/>
                <a:cs typeface="Arial"/>
              </a:rPr>
              <a:t>/</a:t>
            </a:r>
            <a:r>
              <a:rPr sz="700" spc="20" dirty="0">
                <a:solidFill>
                  <a:srgbClr val="231F20"/>
                </a:solidFill>
                <a:latin typeface="BIZ UDPゴシック"/>
                <a:cs typeface="BIZ UDPゴシック"/>
              </a:rPr>
              <a:t>プラスグレル、</a:t>
            </a:r>
            <a:r>
              <a:rPr sz="750" dirty="0">
                <a:solidFill>
                  <a:srgbClr val="231F20"/>
                </a:solidFill>
                <a:latin typeface="Arial"/>
                <a:cs typeface="Arial"/>
              </a:rPr>
              <a:t>DAPT</a:t>
            </a:r>
            <a:r>
              <a:rPr sz="700" spc="70" dirty="0">
                <a:solidFill>
                  <a:srgbClr val="231F20"/>
                </a:solidFill>
                <a:latin typeface="BIZ UDPゴシック"/>
                <a:cs typeface="BIZ UDPゴシック"/>
              </a:rPr>
              <a:t>：抗血小板薬</a:t>
            </a:r>
            <a:r>
              <a:rPr sz="750" spc="50" dirty="0">
                <a:solidFill>
                  <a:srgbClr val="231F20"/>
                </a:solidFill>
                <a:latin typeface="Arial"/>
                <a:cs typeface="Arial"/>
              </a:rPr>
              <a:t>2</a:t>
            </a:r>
            <a:r>
              <a:rPr sz="700" spc="40" dirty="0">
                <a:solidFill>
                  <a:srgbClr val="231F20"/>
                </a:solidFill>
                <a:latin typeface="BIZ UDPゴシック"/>
                <a:cs typeface="BIZ UDPゴシック"/>
              </a:rPr>
              <a:t>剤併用療法、</a:t>
            </a:r>
            <a:r>
              <a:rPr sz="700" spc="65" dirty="0">
                <a:solidFill>
                  <a:srgbClr val="231F20"/>
                </a:solidFill>
                <a:latin typeface="BIZ UDPゴシック"/>
                <a:cs typeface="BIZ UDPゴシック"/>
              </a:rPr>
              <a:t> </a:t>
            </a:r>
            <a:r>
              <a:rPr sz="750" spc="65" dirty="0">
                <a:solidFill>
                  <a:srgbClr val="231F20"/>
                </a:solidFill>
                <a:latin typeface="Arial"/>
                <a:cs typeface="Arial"/>
              </a:rPr>
              <a:t>HBR</a:t>
            </a:r>
            <a:r>
              <a:rPr sz="700" spc="15" dirty="0">
                <a:solidFill>
                  <a:srgbClr val="231F20"/>
                </a:solidFill>
                <a:latin typeface="BIZ UDPゴシック"/>
                <a:cs typeface="BIZ UDPゴシック"/>
              </a:rPr>
              <a:t>：高出血リスク、</a:t>
            </a:r>
            <a:r>
              <a:rPr sz="750" spc="65" dirty="0">
                <a:solidFill>
                  <a:srgbClr val="231F20"/>
                </a:solidFill>
                <a:latin typeface="Arial"/>
                <a:cs typeface="Arial"/>
              </a:rPr>
              <a:t>OAC</a:t>
            </a:r>
            <a:r>
              <a:rPr sz="700" spc="20" dirty="0">
                <a:solidFill>
                  <a:srgbClr val="231F20"/>
                </a:solidFill>
                <a:latin typeface="BIZ UDPゴシック"/>
                <a:cs typeface="BIZ UDPゴシック"/>
              </a:rPr>
              <a:t>：経口抗凝固薬、</a:t>
            </a:r>
            <a:r>
              <a:rPr sz="750" spc="65" dirty="0">
                <a:solidFill>
                  <a:srgbClr val="231F20"/>
                </a:solidFill>
                <a:latin typeface="Arial"/>
                <a:cs typeface="Arial"/>
              </a:rPr>
              <a:t>SAPT</a:t>
            </a:r>
            <a:r>
              <a:rPr sz="700" spc="10" dirty="0">
                <a:solidFill>
                  <a:srgbClr val="231F20"/>
                </a:solidFill>
                <a:latin typeface="BIZ UDPゴシック"/>
                <a:cs typeface="BIZ UDPゴシック"/>
              </a:rPr>
              <a:t>：抗血小板薬単剤療法</a:t>
            </a:r>
            <a:endParaRPr sz="700">
              <a:latin typeface="BIZ UDPゴシック"/>
              <a:cs typeface="BIZ UDPゴシック"/>
            </a:endParaRPr>
          </a:p>
          <a:p>
            <a:pPr marL="1222375" marR="53975" indent="-528320">
              <a:lnSpc>
                <a:spcPct val="104000"/>
              </a:lnSpc>
              <a:spcBef>
                <a:spcPts val="370"/>
              </a:spcBef>
            </a:pPr>
            <a:r>
              <a:rPr sz="700" spc="10" dirty="0">
                <a:solidFill>
                  <a:srgbClr val="231F20"/>
                </a:solidFill>
                <a:latin typeface="BIZ UDPゴシック"/>
                <a:cs typeface="BIZ UDPゴシック"/>
              </a:rPr>
              <a:t>出典：</a:t>
            </a:r>
            <a:r>
              <a:rPr sz="750" spc="-20" dirty="0">
                <a:solidFill>
                  <a:srgbClr val="231F20"/>
                </a:solidFill>
                <a:latin typeface="Arial"/>
                <a:cs typeface="Arial"/>
              </a:rPr>
              <a:t>2020</a:t>
            </a:r>
            <a:r>
              <a:rPr sz="700" dirty="0">
                <a:solidFill>
                  <a:srgbClr val="231F20"/>
                </a:solidFill>
                <a:latin typeface="BIZ UDPゴシック"/>
                <a:cs typeface="BIZ UDPゴシック"/>
              </a:rPr>
              <a:t>年</a:t>
            </a:r>
            <a:r>
              <a:rPr sz="750" dirty="0">
                <a:solidFill>
                  <a:srgbClr val="231F20"/>
                </a:solidFill>
                <a:latin typeface="Arial"/>
                <a:cs typeface="Arial"/>
              </a:rPr>
              <a:t>JCS</a:t>
            </a:r>
            <a:r>
              <a:rPr sz="700" spc="45" dirty="0">
                <a:solidFill>
                  <a:srgbClr val="231F20"/>
                </a:solidFill>
                <a:latin typeface="BIZ UDPゴシック"/>
                <a:cs typeface="BIZ UDPゴシック"/>
              </a:rPr>
              <a:t>ガイドラインフォーカスアップデート版</a:t>
            </a:r>
            <a:r>
              <a:rPr sz="700" spc="-5" dirty="0">
                <a:solidFill>
                  <a:srgbClr val="231F20"/>
                </a:solidFill>
                <a:latin typeface="BIZ UDPゴシック"/>
                <a:cs typeface="BIZ UDPゴシック"/>
              </a:rPr>
              <a:t>冠動脈疾患患者における抗血栓療法より引用</a:t>
            </a:r>
            <a:endParaRPr sz="700">
              <a:latin typeface="BIZ UDPゴシック"/>
              <a:cs typeface="BIZ UDPゴシック"/>
            </a:endParaRPr>
          </a:p>
        </p:txBody>
      </p:sp>
      <p:graphicFrame>
        <p:nvGraphicFramePr>
          <p:cNvPr id="84" name="object 84"/>
          <p:cNvGraphicFramePr>
            <a:graphicFrameLocks noGrp="1"/>
          </p:cNvGraphicFramePr>
          <p:nvPr/>
        </p:nvGraphicFramePr>
        <p:xfrm>
          <a:off x="336602" y="1254601"/>
          <a:ext cx="4625975" cy="5937885"/>
        </p:xfrm>
        <a:graphic>
          <a:graphicData uri="http://schemas.openxmlformats.org/drawingml/2006/table">
            <a:tbl>
              <a:tblPr firstRow="1" bandRow="1">
                <a:tableStyleId>{2D5ABB26-0587-4C30-8999-92F81FD0307C}</a:tableStyleId>
              </a:tblPr>
              <a:tblGrid>
                <a:gridCol w="1043940">
                  <a:extLst>
                    <a:ext uri="{9D8B030D-6E8A-4147-A177-3AD203B41FA5}">
                      <a16:colId xmlns:a16="http://schemas.microsoft.com/office/drawing/2014/main" val="20000"/>
                    </a:ext>
                  </a:extLst>
                </a:gridCol>
                <a:gridCol w="3582035">
                  <a:extLst>
                    <a:ext uri="{9D8B030D-6E8A-4147-A177-3AD203B41FA5}">
                      <a16:colId xmlns:a16="http://schemas.microsoft.com/office/drawing/2014/main" val="20001"/>
                    </a:ext>
                  </a:extLst>
                </a:gridCol>
              </a:tblGrid>
              <a:tr h="431800">
                <a:tc>
                  <a:txBody>
                    <a:bodyPr/>
                    <a:lstStyle/>
                    <a:p>
                      <a:pPr marL="125730">
                        <a:lnSpc>
                          <a:spcPct val="100000"/>
                        </a:lnSpc>
                        <a:spcBef>
                          <a:spcPts val="1070"/>
                        </a:spcBef>
                      </a:pPr>
                      <a:r>
                        <a:rPr sz="1050" b="1" dirty="0">
                          <a:solidFill>
                            <a:srgbClr val="FFFFFF"/>
                          </a:solidFill>
                          <a:latin typeface="Arial"/>
                          <a:cs typeface="Arial"/>
                        </a:rPr>
                        <a:t>PCI</a:t>
                      </a:r>
                      <a:r>
                        <a:rPr sz="1000" b="1" spc="-20" dirty="0">
                          <a:solidFill>
                            <a:srgbClr val="FFFFFF"/>
                          </a:solidFill>
                          <a:latin typeface="Microsoft JhengHei"/>
                          <a:cs typeface="Microsoft JhengHei"/>
                        </a:rPr>
                        <a:t>施行日</a:t>
                      </a:r>
                      <a:endParaRPr sz="1000">
                        <a:latin typeface="Microsoft JhengHei"/>
                        <a:cs typeface="Microsoft JhengHei"/>
                      </a:endParaRPr>
                    </a:p>
                  </a:txBody>
                  <a:tcPr marL="0" marR="0" marT="135890" marB="0">
                    <a:lnL w="12700">
                      <a:solidFill>
                        <a:srgbClr val="231F20"/>
                      </a:solidFill>
                      <a:prstDash val="solid"/>
                    </a:lnL>
                    <a:lnT w="12700">
                      <a:solidFill>
                        <a:srgbClr val="231F20"/>
                      </a:solidFill>
                      <a:prstDash val="solid"/>
                    </a:lnT>
                    <a:lnB w="6350">
                      <a:solidFill>
                        <a:srgbClr val="231F20"/>
                      </a:solidFill>
                      <a:prstDash val="solid"/>
                    </a:lnB>
                    <a:solidFill>
                      <a:srgbClr val="B28ABF"/>
                    </a:solidFill>
                  </a:tcPr>
                </a:tc>
                <a:tc>
                  <a:txBody>
                    <a:bodyPr/>
                    <a:lstStyle/>
                    <a:p>
                      <a:pPr marL="633730">
                        <a:lnSpc>
                          <a:spcPct val="100000"/>
                        </a:lnSpc>
                        <a:spcBef>
                          <a:spcPts val="1100"/>
                        </a:spcBef>
                        <a:tabLst>
                          <a:tab pos="1268730" algn="l"/>
                          <a:tab pos="1903730" algn="l"/>
                        </a:tabLst>
                      </a:pP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139700" marB="0">
                    <a:lnR w="12700">
                      <a:solidFill>
                        <a:srgbClr val="231F20"/>
                      </a:solidFill>
                      <a:prstDash val="solid"/>
                    </a:lnR>
                    <a:lnT w="12700">
                      <a:solidFill>
                        <a:srgbClr val="231F20"/>
                      </a:solidFill>
                      <a:prstDash val="solid"/>
                    </a:lnT>
                    <a:lnB w="6350">
                      <a:solidFill>
                        <a:srgbClr val="231F20"/>
                      </a:solidFill>
                      <a:prstDash val="solid"/>
                    </a:lnB>
                  </a:tcPr>
                </a:tc>
                <a:extLst>
                  <a:ext uri="{0D108BD9-81ED-4DB2-BD59-A6C34878D82A}">
                    <a16:rowId xmlns:a16="http://schemas.microsoft.com/office/drawing/2014/main" val="10000"/>
                  </a:ext>
                </a:extLst>
              </a:tr>
              <a:tr h="431800">
                <a:tc>
                  <a:txBody>
                    <a:bodyPr/>
                    <a:lstStyle/>
                    <a:p>
                      <a:pPr marL="125730">
                        <a:lnSpc>
                          <a:spcPct val="100000"/>
                        </a:lnSpc>
                        <a:spcBef>
                          <a:spcPts val="1100"/>
                        </a:spcBef>
                      </a:pPr>
                      <a:r>
                        <a:rPr sz="1000" b="1" spc="-15" dirty="0">
                          <a:solidFill>
                            <a:srgbClr val="FFFFFF"/>
                          </a:solidFill>
                          <a:latin typeface="Microsoft JhengHei"/>
                          <a:cs typeface="Microsoft JhengHei"/>
                        </a:rPr>
                        <a:t>責任病変</a:t>
                      </a:r>
                      <a:endParaRPr sz="1000">
                        <a:latin typeface="Microsoft JhengHei"/>
                        <a:cs typeface="Microsoft JhengHei"/>
                      </a:endParaRPr>
                    </a:p>
                  </a:txBody>
                  <a:tcPr marL="0" marR="0" marT="139700" marB="0">
                    <a:lnL w="12700">
                      <a:solidFill>
                        <a:srgbClr val="231F20"/>
                      </a:solidFill>
                      <a:prstDash val="solid"/>
                    </a:lnL>
                    <a:lnT w="6350">
                      <a:solidFill>
                        <a:srgbClr val="231F20"/>
                      </a:solidFill>
                      <a:prstDash val="solid"/>
                    </a:lnT>
                    <a:lnB w="6350">
                      <a:solidFill>
                        <a:srgbClr val="231F20"/>
                      </a:solidFill>
                      <a:prstDash val="solid"/>
                    </a:lnB>
                    <a:solidFill>
                      <a:srgbClr val="B28ABF"/>
                    </a:solidFill>
                  </a:tcPr>
                </a:tc>
                <a:tc>
                  <a:txBody>
                    <a:bodyPr/>
                    <a:lstStyle/>
                    <a:p>
                      <a:pPr marL="125730">
                        <a:lnSpc>
                          <a:spcPct val="100000"/>
                        </a:lnSpc>
                        <a:spcBef>
                          <a:spcPts val="1100"/>
                        </a:spcBef>
                        <a:tabLst>
                          <a:tab pos="1774189" algn="l"/>
                          <a:tab pos="2734945" algn="l"/>
                        </a:tabLst>
                      </a:pP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右冠動脈</a:t>
                      </a:r>
                      <a:r>
                        <a:rPr sz="1000" spc="165" dirty="0">
                          <a:solidFill>
                            <a:srgbClr val="231F20"/>
                          </a:solidFill>
                          <a:latin typeface="BIZ UDPゴシック"/>
                          <a:cs typeface="BIZ UDPゴシック"/>
                        </a:rPr>
                        <a:t>  </a:t>
                      </a: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左主幹</a:t>
                      </a:r>
                      <a:r>
                        <a:rPr sz="1000" spc="-50" dirty="0">
                          <a:solidFill>
                            <a:srgbClr val="231F20"/>
                          </a:solidFill>
                          <a:latin typeface="BIZ UDPゴシック"/>
                          <a:cs typeface="BIZ UDPゴシック"/>
                        </a:rPr>
                        <a:t>部</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左前下行</a:t>
                      </a:r>
                      <a:r>
                        <a:rPr sz="1000" spc="-50" dirty="0">
                          <a:solidFill>
                            <a:srgbClr val="231F20"/>
                          </a:solidFill>
                          <a:latin typeface="BIZ UDPゴシック"/>
                          <a:cs typeface="BIZ UDPゴシック"/>
                        </a:rPr>
                        <a:t>枝</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回旋</a:t>
                      </a:r>
                      <a:r>
                        <a:rPr sz="1000" spc="-50" dirty="0">
                          <a:solidFill>
                            <a:srgbClr val="231F20"/>
                          </a:solidFill>
                          <a:latin typeface="BIZ UDPゴシック"/>
                          <a:cs typeface="BIZ UDPゴシック"/>
                        </a:rPr>
                        <a:t>枝</a:t>
                      </a:r>
                      <a:endParaRPr sz="1000">
                        <a:latin typeface="BIZ UDPゴシック"/>
                        <a:cs typeface="BIZ UDPゴシック"/>
                      </a:endParaRPr>
                    </a:p>
                  </a:txBody>
                  <a:tcPr marL="0" marR="0" marT="139700"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1"/>
                  </a:ext>
                </a:extLst>
              </a:tr>
              <a:tr h="575945">
                <a:tc>
                  <a:txBody>
                    <a:bodyPr/>
                    <a:lstStyle/>
                    <a:p>
                      <a:pPr>
                        <a:lnSpc>
                          <a:spcPct val="100000"/>
                        </a:lnSpc>
                        <a:spcBef>
                          <a:spcPts val="605"/>
                        </a:spcBef>
                      </a:pPr>
                      <a:endParaRPr sz="1000">
                        <a:latin typeface="Times New Roman"/>
                        <a:cs typeface="Times New Roman"/>
                      </a:endParaRPr>
                    </a:p>
                    <a:p>
                      <a:pPr marL="125730">
                        <a:lnSpc>
                          <a:spcPct val="100000"/>
                        </a:lnSpc>
                      </a:pPr>
                      <a:r>
                        <a:rPr sz="1000" b="1" spc="-10" dirty="0">
                          <a:solidFill>
                            <a:srgbClr val="FFFFFF"/>
                          </a:solidFill>
                          <a:latin typeface="Microsoft JhengHei"/>
                          <a:cs typeface="Microsoft JhengHei"/>
                        </a:rPr>
                        <a:t>冠危険因子</a:t>
                      </a:r>
                      <a:endParaRPr sz="1000">
                        <a:latin typeface="Microsoft JhengHei"/>
                        <a:cs typeface="Microsoft JhengHei"/>
                      </a:endParaRPr>
                    </a:p>
                  </a:txBody>
                  <a:tcPr marL="0" marR="0" marT="76835" marB="0">
                    <a:lnL w="12700">
                      <a:solidFill>
                        <a:srgbClr val="231F20"/>
                      </a:solidFill>
                      <a:prstDash val="solid"/>
                    </a:lnL>
                    <a:lnT w="6350">
                      <a:solidFill>
                        <a:srgbClr val="231F20"/>
                      </a:solidFill>
                      <a:prstDash val="solid"/>
                    </a:lnT>
                    <a:lnB w="6350">
                      <a:solidFill>
                        <a:srgbClr val="231F20"/>
                      </a:solidFill>
                      <a:prstDash val="solid"/>
                    </a:lnB>
                    <a:solidFill>
                      <a:srgbClr val="B28ABF"/>
                    </a:solidFill>
                  </a:tcPr>
                </a:tc>
                <a:tc>
                  <a:txBody>
                    <a:bodyPr/>
                    <a:lstStyle/>
                    <a:p>
                      <a:pPr marL="125730">
                        <a:lnSpc>
                          <a:spcPct val="100000"/>
                        </a:lnSpc>
                        <a:spcBef>
                          <a:spcPts val="745"/>
                        </a:spcBef>
                        <a:tabLst>
                          <a:tab pos="930275" algn="l"/>
                          <a:tab pos="1768475" algn="l"/>
                        </a:tabLst>
                      </a:pP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高血</a:t>
                      </a:r>
                      <a:r>
                        <a:rPr sz="1000" spc="-50" dirty="0">
                          <a:solidFill>
                            <a:srgbClr val="231F20"/>
                          </a:solidFill>
                          <a:latin typeface="BIZ UDPゴシック"/>
                          <a:cs typeface="BIZ UDPゴシック"/>
                        </a:rPr>
                        <a:t>圧</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糖尿</a:t>
                      </a:r>
                      <a:r>
                        <a:rPr sz="1000" spc="-50" dirty="0">
                          <a:solidFill>
                            <a:srgbClr val="231F20"/>
                          </a:solidFill>
                          <a:latin typeface="BIZ UDPゴシック"/>
                          <a:cs typeface="BIZ UDPゴシック"/>
                        </a:rPr>
                        <a:t>病</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脂質異常</a:t>
                      </a:r>
                      <a:r>
                        <a:rPr sz="1000" spc="-50" dirty="0">
                          <a:solidFill>
                            <a:srgbClr val="231F20"/>
                          </a:solidFill>
                          <a:latin typeface="BIZ UDPゴシック"/>
                          <a:cs typeface="BIZ UDPゴシック"/>
                        </a:rPr>
                        <a:t>症</a:t>
                      </a:r>
                      <a:endParaRPr sz="1000">
                        <a:latin typeface="BIZ UDPゴシック"/>
                        <a:cs typeface="BIZ UDPゴシック"/>
                      </a:endParaRPr>
                    </a:p>
                    <a:p>
                      <a:pPr marL="125730">
                        <a:lnSpc>
                          <a:spcPct val="100000"/>
                        </a:lnSpc>
                        <a:spcBef>
                          <a:spcPts val="500"/>
                        </a:spcBef>
                        <a:tabLst>
                          <a:tab pos="930275" algn="l"/>
                        </a:tabLst>
                      </a:pP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喫</a:t>
                      </a:r>
                      <a:r>
                        <a:rPr sz="1000" spc="-50" dirty="0">
                          <a:solidFill>
                            <a:srgbClr val="231F20"/>
                          </a:solidFill>
                          <a:latin typeface="BIZ UDPゴシック"/>
                          <a:cs typeface="BIZ UDPゴシック"/>
                        </a:rPr>
                        <a:t>煙</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家族</a:t>
                      </a:r>
                      <a:r>
                        <a:rPr sz="1000" spc="-50" dirty="0">
                          <a:solidFill>
                            <a:srgbClr val="231F20"/>
                          </a:solidFill>
                          <a:latin typeface="BIZ UDPゴシック"/>
                          <a:cs typeface="BIZ UDPゴシック"/>
                        </a:rPr>
                        <a:t>歴</a:t>
                      </a:r>
                      <a:endParaRPr sz="1000">
                        <a:latin typeface="BIZ UDPゴシック"/>
                        <a:cs typeface="BIZ UDPゴシック"/>
                      </a:endParaRPr>
                    </a:p>
                  </a:txBody>
                  <a:tcPr marL="0" marR="0" marT="94615"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2"/>
                  </a:ext>
                </a:extLst>
              </a:tr>
              <a:tr h="359410">
                <a:tc>
                  <a:txBody>
                    <a:bodyPr/>
                    <a:lstStyle/>
                    <a:p>
                      <a:pPr marL="125730">
                        <a:lnSpc>
                          <a:spcPct val="100000"/>
                        </a:lnSpc>
                        <a:spcBef>
                          <a:spcPts val="790"/>
                        </a:spcBef>
                      </a:pPr>
                      <a:r>
                        <a:rPr sz="1000" b="1" spc="70" dirty="0">
                          <a:solidFill>
                            <a:srgbClr val="FFFFFF"/>
                          </a:solidFill>
                          <a:latin typeface="Microsoft JhengHei"/>
                          <a:cs typeface="Microsoft JhengHei"/>
                        </a:rPr>
                        <a:t>左室機能 </a:t>
                      </a:r>
                      <a:r>
                        <a:rPr sz="1050" b="1" spc="-25" dirty="0">
                          <a:solidFill>
                            <a:srgbClr val="FFFFFF"/>
                          </a:solidFill>
                          <a:latin typeface="Arial"/>
                          <a:cs typeface="Arial"/>
                        </a:rPr>
                        <a:t>EF</a:t>
                      </a:r>
                      <a:endParaRPr sz="1050">
                        <a:latin typeface="Arial"/>
                        <a:cs typeface="Arial"/>
                      </a:endParaRPr>
                    </a:p>
                  </a:txBody>
                  <a:tcPr marL="0" marR="0" marT="100330" marB="0">
                    <a:lnL w="12700">
                      <a:solidFill>
                        <a:srgbClr val="231F20"/>
                      </a:solidFill>
                      <a:prstDash val="solid"/>
                    </a:lnL>
                    <a:lnT w="6350">
                      <a:solidFill>
                        <a:srgbClr val="231F20"/>
                      </a:solidFill>
                      <a:prstDash val="solid"/>
                    </a:lnT>
                    <a:lnB w="6350">
                      <a:solidFill>
                        <a:srgbClr val="231F20"/>
                      </a:solidFill>
                      <a:prstDash val="solid"/>
                    </a:lnB>
                    <a:solidFill>
                      <a:srgbClr val="B28ABF"/>
                    </a:solidFill>
                  </a:tcPr>
                </a:tc>
                <a:tc>
                  <a:txBody>
                    <a:bodyPr/>
                    <a:lstStyle/>
                    <a:p>
                      <a:pPr marL="819150">
                        <a:lnSpc>
                          <a:spcPct val="100000"/>
                        </a:lnSpc>
                        <a:spcBef>
                          <a:spcPts val="880"/>
                        </a:spcBef>
                      </a:pPr>
                      <a:r>
                        <a:rPr sz="1000" spc="-50" dirty="0">
                          <a:solidFill>
                            <a:srgbClr val="231F20"/>
                          </a:solidFill>
                          <a:latin typeface="BIZ UDPゴシック"/>
                          <a:cs typeface="BIZ UDPゴシック"/>
                        </a:rPr>
                        <a:t>％</a:t>
                      </a:r>
                      <a:endParaRPr sz="1000">
                        <a:latin typeface="BIZ UDPゴシック"/>
                        <a:cs typeface="BIZ UDPゴシック"/>
                      </a:endParaRPr>
                    </a:p>
                  </a:txBody>
                  <a:tcPr marL="0" marR="0" marT="111760"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3"/>
                  </a:ext>
                </a:extLst>
              </a:tr>
              <a:tr h="359410">
                <a:tc>
                  <a:txBody>
                    <a:bodyPr/>
                    <a:lstStyle/>
                    <a:p>
                      <a:pPr marL="125730">
                        <a:lnSpc>
                          <a:spcPct val="100000"/>
                        </a:lnSpc>
                        <a:spcBef>
                          <a:spcPts val="785"/>
                        </a:spcBef>
                      </a:pPr>
                      <a:r>
                        <a:rPr sz="1000" b="1" spc="-15" dirty="0">
                          <a:solidFill>
                            <a:srgbClr val="FFFFFF"/>
                          </a:solidFill>
                          <a:latin typeface="Microsoft JhengHei"/>
                          <a:cs typeface="Microsoft JhengHei"/>
                        </a:rPr>
                        <a:t>治療部位</a:t>
                      </a:r>
                      <a:endParaRPr sz="1000">
                        <a:latin typeface="Microsoft JhengHei"/>
                        <a:cs typeface="Microsoft JhengHei"/>
                      </a:endParaRPr>
                    </a:p>
                  </a:txBody>
                  <a:tcPr marL="0" marR="0" marT="99695" marB="0">
                    <a:lnL w="12700">
                      <a:solidFill>
                        <a:srgbClr val="231F20"/>
                      </a:solidFill>
                      <a:prstDash val="solid"/>
                    </a:lnL>
                    <a:lnT w="6350">
                      <a:solidFill>
                        <a:srgbClr val="231F20"/>
                      </a:solidFill>
                      <a:prstDash val="solid"/>
                    </a:lnT>
                    <a:lnB w="12700">
                      <a:solidFill>
                        <a:srgbClr val="231F20"/>
                      </a:solidFill>
                      <a:prstDash val="solid"/>
                    </a:lnB>
                    <a:solidFill>
                      <a:srgbClr val="B28ABF"/>
                    </a:solidFill>
                  </a:tcPr>
                </a:tc>
                <a:tc>
                  <a:txBody>
                    <a:bodyPr/>
                    <a:lstStyle/>
                    <a:p>
                      <a:pPr marL="125730">
                        <a:lnSpc>
                          <a:spcPct val="100000"/>
                        </a:lnSpc>
                        <a:spcBef>
                          <a:spcPts val="720"/>
                        </a:spcBef>
                      </a:pPr>
                      <a:r>
                        <a:rPr sz="1000" spc="-50" dirty="0">
                          <a:solidFill>
                            <a:srgbClr val="231F20"/>
                          </a:solidFill>
                          <a:latin typeface="BIZ UDPゴシック"/>
                          <a:cs typeface="BIZ UDPゴシック"/>
                        </a:rPr>
                        <a:t>※治療日・ステント留置部位・種類等を図示してください</a:t>
                      </a:r>
                      <a:endParaRPr sz="1000">
                        <a:latin typeface="BIZ UDPゴシック"/>
                        <a:cs typeface="BIZ UDPゴシック"/>
                      </a:endParaRPr>
                    </a:p>
                  </a:txBody>
                  <a:tcPr marL="0" marR="0" marT="91440" marB="0">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4"/>
                  </a:ext>
                </a:extLst>
              </a:tr>
              <a:tr h="3347720">
                <a:tc gridSpan="2">
                  <a:txBody>
                    <a:bodyPr/>
                    <a:lstStyle/>
                    <a:p>
                      <a:pPr>
                        <a:lnSpc>
                          <a:spcPct val="100000"/>
                        </a:lnSpc>
                      </a:pPr>
                      <a:endParaRPr sz="700">
                        <a:latin typeface="Times New Roman"/>
                        <a:cs typeface="Times New Roman"/>
                      </a:endParaRPr>
                    </a:p>
                    <a:p>
                      <a:pPr>
                        <a:lnSpc>
                          <a:spcPct val="100000"/>
                        </a:lnSpc>
                        <a:spcBef>
                          <a:spcPts val="625"/>
                        </a:spcBef>
                      </a:pPr>
                      <a:endParaRPr sz="700">
                        <a:latin typeface="Times New Roman"/>
                        <a:cs typeface="Times New Roman"/>
                      </a:endParaRPr>
                    </a:p>
                    <a:p>
                      <a:pPr marL="699770">
                        <a:lnSpc>
                          <a:spcPct val="100000"/>
                        </a:lnSpc>
                      </a:pPr>
                      <a:r>
                        <a:rPr sz="700" spc="-85" dirty="0">
                          <a:solidFill>
                            <a:srgbClr val="4C4D4F"/>
                          </a:solidFill>
                          <a:latin typeface="SimSun"/>
                          <a:cs typeface="SimSun"/>
                        </a:rPr>
                        <a:t>右冠動脈</a:t>
                      </a:r>
                      <a:r>
                        <a:rPr sz="700" dirty="0">
                          <a:solidFill>
                            <a:srgbClr val="4C4D4F"/>
                          </a:solidFill>
                          <a:latin typeface="SimSun"/>
                          <a:cs typeface="SimSun"/>
                        </a:rPr>
                        <a:t>（RCA）</a:t>
                      </a:r>
                      <a:r>
                        <a:rPr sz="700" spc="10" dirty="0">
                          <a:solidFill>
                            <a:srgbClr val="4C4D4F"/>
                          </a:solidFill>
                          <a:latin typeface="SimSun"/>
                          <a:cs typeface="SimSun"/>
                        </a:rPr>
                        <a:t>  左冠動脈</a:t>
                      </a:r>
                      <a:r>
                        <a:rPr sz="700" spc="-20" dirty="0">
                          <a:solidFill>
                            <a:srgbClr val="4C4D4F"/>
                          </a:solidFill>
                          <a:latin typeface="SimSun"/>
                          <a:cs typeface="SimSun"/>
                        </a:rPr>
                        <a:t>（LCA）</a:t>
                      </a:r>
                      <a:endParaRPr sz="700">
                        <a:latin typeface="SimSun"/>
                        <a:cs typeface="SimSun"/>
                      </a:endParaRPr>
                    </a:p>
                    <a:p>
                      <a:pPr>
                        <a:lnSpc>
                          <a:spcPct val="100000"/>
                        </a:lnSpc>
                        <a:spcBef>
                          <a:spcPts val="55"/>
                        </a:spcBef>
                      </a:pPr>
                      <a:endParaRPr sz="700">
                        <a:latin typeface="Times New Roman"/>
                        <a:cs typeface="Times New Roman"/>
                      </a:endParaRPr>
                    </a:p>
                    <a:p>
                      <a:pPr marL="1235710" marR="2468880" indent="290195">
                        <a:lnSpc>
                          <a:spcPct val="107200"/>
                        </a:lnSpc>
                      </a:pPr>
                      <a:r>
                        <a:rPr sz="700" spc="-10" dirty="0">
                          <a:solidFill>
                            <a:srgbClr val="4C4D4F"/>
                          </a:solidFill>
                          <a:latin typeface="SimSun"/>
                          <a:cs typeface="SimSun"/>
                        </a:rPr>
                        <a:t>左冠動脈主幹部</a:t>
                      </a:r>
                      <a:r>
                        <a:rPr sz="1050" spc="-89" baseline="15873" dirty="0">
                          <a:solidFill>
                            <a:srgbClr val="4C4D4F"/>
                          </a:solidFill>
                          <a:latin typeface="SimSun"/>
                          <a:cs typeface="SimSun"/>
                        </a:rPr>
                        <a:t>大動脈</a:t>
                      </a:r>
                      <a:r>
                        <a:rPr sz="700" spc="-10" dirty="0">
                          <a:solidFill>
                            <a:srgbClr val="4C4D4F"/>
                          </a:solidFill>
                          <a:latin typeface="SimSun"/>
                          <a:cs typeface="SimSun"/>
                        </a:rPr>
                        <a:t>（LMT）</a:t>
                      </a:r>
                      <a:endParaRPr sz="700">
                        <a:latin typeface="SimSun"/>
                        <a:cs typeface="SimSun"/>
                      </a:endParaRPr>
                    </a:p>
                    <a:p>
                      <a:pPr marL="1806575">
                        <a:lnSpc>
                          <a:spcPts val="775"/>
                        </a:lnSpc>
                        <a:spcBef>
                          <a:spcPts val="220"/>
                        </a:spcBef>
                      </a:pPr>
                      <a:r>
                        <a:rPr sz="700" spc="-85" dirty="0">
                          <a:solidFill>
                            <a:srgbClr val="4C4D4F"/>
                          </a:solidFill>
                          <a:latin typeface="SimSun"/>
                          <a:cs typeface="SimSun"/>
                        </a:rPr>
                        <a:t>左回旋枝</a:t>
                      </a:r>
                      <a:r>
                        <a:rPr sz="700" spc="-10" dirty="0">
                          <a:solidFill>
                            <a:srgbClr val="4C4D4F"/>
                          </a:solidFill>
                          <a:latin typeface="SimSun"/>
                          <a:cs typeface="SimSun"/>
                        </a:rPr>
                        <a:t>（LCX）</a:t>
                      </a:r>
                      <a:endParaRPr sz="700">
                        <a:latin typeface="SimSun"/>
                        <a:cs typeface="SimSun"/>
                      </a:endParaRPr>
                    </a:p>
                    <a:p>
                      <a:pPr marR="1340485" algn="ctr">
                        <a:lnSpc>
                          <a:spcPts val="775"/>
                        </a:lnSpc>
                      </a:pPr>
                      <a:r>
                        <a:rPr sz="700" spc="-50" dirty="0">
                          <a:solidFill>
                            <a:srgbClr val="4C4D4F"/>
                          </a:solidFill>
                          <a:latin typeface="SimSun"/>
                          <a:cs typeface="SimSun"/>
                        </a:rPr>
                        <a:t>5</a:t>
                      </a:r>
                      <a:endParaRPr sz="700">
                        <a:latin typeface="SimSun"/>
                        <a:cs typeface="SimSun"/>
                      </a:endParaRPr>
                    </a:p>
                    <a:p>
                      <a:pPr marL="1903095">
                        <a:lnSpc>
                          <a:spcPct val="100000"/>
                        </a:lnSpc>
                        <a:spcBef>
                          <a:spcPts val="65"/>
                        </a:spcBef>
                      </a:pPr>
                      <a:r>
                        <a:rPr sz="700" spc="-25" dirty="0">
                          <a:solidFill>
                            <a:srgbClr val="4C4D4F"/>
                          </a:solidFill>
                          <a:latin typeface="SimSun"/>
                          <a:cs typeface="SimSun"/>
                        </a:rPr>
                        <a:t>11</a:t>
                      </a:r>
                      <a:endParaRPr sz="700">
                        <a:latin typeface="SimSun"/>
                        <a:cs typeface="SimSun"/>
                      </a:endParaRPr>
                    </a:p>
                    <a:p>
                      <a:pPr marL="77470">
                        <a:lnSpc>
                          <a:spcPct val="100000"/>
                        </a:lnSpc>
                        <a:spcBef>
                          <a:spcPts val="550"/>
                        </a:spcBef>
                      </a:pPr>
                      <a:r>
                        <a:rPr sz="700" spc="-340" dirty="0">
                          <a:solidFill>
                            <a:srgbClr val="4C4D4F"/>
                          </a:solidFill>
                          <a:latin typeface="SimSun"/>
                          <a:cs typeface="SimSun"/>
                        </a:rPr>
                        <a:t>洞</a:t>
                      </a:r>
                      <a:r>
                        <a:rPr sz="700" spc="-15" dirty="0">
                          <a:solidFill>
                            <a:srgbClr val="4C4D4F"/>
                          </a:solidFill>
                          <a:latin typeface="SimSun"/>
                          <a:cs typeface="SimSun"/>
                        </a:rPr>
                        <a:t>（房</a:t>
                      </a:r>
                      <a:r>
                        <a:rPr sz="700" spc="-340" dirty="0">
                          <a:solidFill>
                            <a:srgbClr val="4C4D4F"/>
                          </a:solidFill>
                          <a:latin typeface="SimSun"/>
                          <a:cs typeface="SimSun"/>
                        </a:rPr>
                        <a:t>）</a:t>
                      </a:r>
                      <a:r>
                        <a:rPr sz="700" spc="-20" dirty="0">
                          <a:solidFill>
                            <a:srgbClr val="4C4D4F"/>
                          </a:solidFill>
                          <a:latin typeface="SimSun"/>
                          <a:cs typeface="SimSun"/>
                        </a:rPr>
                        <a:t>結節枝</a:t>
                      </a:r>
                      <a:endParaRPr sz="700">
                        <a:latin typeface="SimSun"/>
                        <a:cs typeface="SimSun"/>
                      </a:endParaRPr>
                    </a:p>
                    <a:p>
                      <a:pPr marL="34925">
                        <a:lnSpc>
                          <a:spcPts val="770"/>
                        </a:lnSpc>
                        <a:spcBef>
                          <a:spcPts val="60"/>
                        </a:spcBef>
                        <a:tabLst>
                          <a:tab pos="1969135" algn="l"/>
                        </a:tabLst>
                      </a:pPr>
                      <a:r>
                        <a:rPr sz="700" spc="-20" dirty="0">
                          <a:solidFill>
                            <a:srgbClr val="4C4D4F"/>
                          </a:solidFill>
                          <a:latin typeface="SimSun"/>
                          <a:cs typeface="SimSun"/>
                        </a:rPr>
                        <a:t>（SN）</a:t>
                      </a:r>
                      <a:r>
                        <a:rPr sz="700" dirty="0">
                          <a:solidFill>
                            <a:srgbClr val="4C4D4F"/>
                          </a:solidFill>
                          <a:latin typeface="SimSun"/>
                          <a:cs typeface="SimSun"/>
                        </a:rPr>
                        <a:t>	</a:t>
                      </a:r>
                      <a:r>
                        <a:rPr sz="1050" spc="-75" baseline="-11904" dirty="0">
                          <a:solidFill>
                            <a:srgbClr val="4C4D4F"/>
                          </a:solidFill>
                          <a:latin typeface="SimSun"/>
                          <a:cs typeface="SimSun"/>
                        </a:rPr>
                        <a:t>6</a:t>
                      </a:r>
                      <a:endParaRPr sz="1050" baseline="-11904">
                        <a:latin typeface="SimSun"/>
                        <a:cs typeface="SimSun"/>
                      </a:endParaRPr>
                    </a:p>
                    <a:p>
                      <a:pPr marL="843915">
                        <a:lnSpc>
                          <a:spcPts val="770"/>
                        </a:lnSpc>
                        <a:tabLst>
                          <a:tab pos="2132330" algn="l"/>
                          <a:tab pos="2698115" algn="l"/>
                        </a:tabLst>
                      </a:pPr>
                      <a:r>
                        <a:rPr sz="1050" spc="-75" baseline="-23809" dirty="0">
                          <a:solidFill>
                            <a:srgbClr val="4C4D4F"/>
                          </a:solidFill>
                          <a:latin typeface="SimSun"/>
                          <a:cs typeface="SimSun"/>
                        </a:rPr>
                        <a:t>1</a:t>
                      </a:r>
                      <a:r>
                        <a:rPr sz="1050" baseline="-23809" dirty="0">
                          <a:solidFill>
                            <a:srgbClr val="4C4D4F"/>
                          </a:solidFill>
                          <a:latin typeface="SimSun"/>
                          <a:cs typeface="SimSun"/>
                        </a:rPr>
                        <a:t>	</a:t>
                      </a:r>
                      <a:r>
                        <a:rPr sz="1050" spc="-37" baseline="-35714" dirty="0">
                          <a:solidFill>
                            <a:srgbClr val="4C4D4F"/>
                          </a:solidFill>
                          <a:latin typeface="SimSun"/>
                          <a:cs typeface="SimSun"/>
                        </a:rPr>
                        <a:t>12</a:t>
                      </a:r>
                      <a:r>
                        <a:rPr sz="1050" baseline="-35714" dirty="0">
                          <a:solidFill>
                            <a:srgbClr val="4C4D4F"/>
                          </a:solidFill>
                          <a:latin typeface="SimSun"/>
                          <a:cs typeface="SimSun"/>
                        </a:rPr>
                        <a:t>	</a:t>
                      </a:r>
                      <a:r>
                        <a:rPr sz="700" spc="-25" dirty="0">
                          <a:solidFill>
                            <a:srgbClr val="4C4D4F"/>
                          </a:solidFill>
                          <a:latin typeface="SimSun"/>
                          <a:cs typeface="SimSun"/>
                        </a:rPr>
                        <a:t>13</a:t>
                      </a:r>
                      <a:endParaRPr sz="700">
                        <a:latin typeface="SimSun"/>
                        <a:cs typeface="SimSun"/>
                      </a:endParaRPr>
                    </a:p>
                    <a:p>
                      <a:pPr marR="2256790" algn="ctr">
                        <a:lnSpc>
                          <a:spcPts val="570"/>
                        </a:lnSpc>
                        <a:spcBef>
                          <a:spcPts val="115"/>
                        </a:spcBef>
                      </a:pPr>
                      <a:r>
                        <a:rPr sz="700" spc="-25" dirty="0">
                          <a:solidFill>
                            <a:srgbClr val="4C4D4F"/>
                          </a:solidFill>
                          <a:latin typeface="SimSun"/>
                          <a:cs typeface="SimSun"/>
                        </a:rPr>
                        <a:t>円錐枝</a:t>
                      </a:r>
                      <a:endParaRPr sz="700">
                        <a:latin typeface="SimSun"/>
                        <a:cs typeface="SimSun"/>
                      </a:endParaRPr>
                    </a:p>
                    <a:p>
                      <a:pPr marL="1005840">
                        <a:lnSpc>
                          <a:spcPts val="570"/>
                        </a:lnSpc>
                        <a:tabLst>
                          <a:tab pos="1422400" algn="l"/>
                          <a:tab pos="2317115" algn="l"/>
                        </a:tabLst>
                      </a:pPr>
                      <a:r>
                        <a:rPr sz="1050" spc="-30" baseline="-47619" dirty="0">
                          <a:solidFill>
                            <a:srgbClr val="4C4D4F"/>
                          </a:solidFill>
                          <a:latin typeface="SimSun"/>
                          <a:cs typeface="SimSun"/>
                        </a:rPr>
                        <a:t>（CB）</a:t>
                      </a:r>
                      <a:r>
                        <a:rPr sz="1050" baseline="-47619" dirty="0">
                          <a:solidFill>
                            <a:srgbClr val="4C4D4F"/>
                          </a:solidFill>
                          <a:latin typeface="SimSun"/>
                          <a:cs typeface="SimSun"/>
                        </a:rPr>
                        <a:t>	</a:t>
                      </a:r>
                      <a:r>
                        <a:rPr sz="1050" baseline="-19841" dirty="0">
                          <a:solidFill>
                            <a:srgbClr val="4C4D4F"/>
                          </a:solidFill>
                          <a:latin typeface="SimSun"/>
                          <a:cs typeface="SimSun"/>
                        </a:rPr>
                        <a:t>左前下行</a:t>
                      </a:r>
                      <a:r>
                        <a:rPr sz="1050" spc="-75" baseline="-19841" dirty="0">
                          <a:solidFill>
                            <a:srgbClr val="4C4D4F"/>
                          </a:solidFill>
                          <a:latin typeface="SimSun"/>
                          <a:cs typeface="SimSun"/>
                        </a:rPr>
                        <a:t>枝</a:t>
                      </a:r>
                      <a:r>
                        <a:rPr sz="1050" baseline="-19841" dirty="0">
                          <a:solidFill>
                            <a:srgbClr val="4C4D4F"/>
                          </a:solidFill>
                          <a:latin typeface="SimSun"/>
                          <a:cs typeface="SimSun"/>
                        </a:rPr>
                        <a:t>	</a:t>
                      </a:r>
                      <a:r>
                        <a:rPr sz="700" dirty="0">
                          <a:solidFill>
                            <a:srgbClr val="4C4D4F"/>
                          </a:solidFill>
                          <a:latin typeface="SimSun"/>
                          <a:cs typeface="SimSun"/>
                        </a:rPr>
                        <a:t>鈍</a:t>
                      </a:r>
                      <a:r>
                        <a:rPr sz="700" spc="-340" dirty="0">
                          <a:solidFill>
                            <a:srgbClr val="4C4D4F"/>
                          </a:solidFill>
                          <a:latin typeface="SimSun"/>
                          <a:cs typeface="SimSun"/>
                        </a:rPr>
                        <a:t>角</a:t>
                      </a:r>
                      <a:r>
                        <a:rPr sz="700" spc="-15" dirty="0">
                          <a:solidFill>
                            <a:srgbClr val="4C4D4F"/>
                          </a:solidFill>
                          <a:latin typeface="SimSun"/>
                          <a:cs typeface="SimSun"/>
                        </a:rPr>
                        <a:t>（縁</a:t>
                      </a:r>
                      <a:r>
                        <a:rPr sz="700" spc="-340" dirty="0">
                          <a:solidFill>
                            <a:srgbClr val="4C4D4F"/>
                          </a:solidFill>
                          <a:latin typeface="SimSun"/>
                          <a:cs typeface="SimSun"/>
                        </a:rPr>
                        <a:t>）</a:t>
                      </a:r>
                      <a:r>
                        <a:rPr sz="700" spc="-390" dirty="0">
                          <a:solidFill>
                            <a:srgbClr val="4C4D4F"/>
                          </a:solidFill>
                          <a:latin typeface="SimSun"/>
                          <a:cs typeface="SimSun"/>
                        </a:rPr>
                        <a:t>枝</a:t>
                      </a:r>
                      <a:endParaRPr sz="700">
                        <a:latin typeface="SimSun"/>
                        <a:cs typeface="SimSun"/>
                      </a:endParaRPr>
                    </a:p>
                    <a:p>
                      <a:pPr marL="1379855">
                        <a:lnSpc>
                          <a:spcPts val="810"/>
                        </a:lnSpc>
                        <a:spcBef>
                          <a:spcPts val="325"/>
                        </a:spcBef>
                        <a:tabLst>
                          <a:tab pos="2155825" algn="l"/>
                        </a:tabLst>
                      </a:pPr>
                      <a:r>
                        <a:rPr sz="700" spc="-10" dirty="0">
                          <a:solidFill>
                            <a:srgbClr val="4C4D4F"/>
                          </a:solidFill>
                          <a:latin typeface="SimSun"/>
                          <a:cs typeface="SimSun"/>
                        </a:rPr>
                        <a:t>（LAD）</a:t>
                      </a:r>
                      <a:r>
                        <a:rPr sz="700" dirty="0">
                          <a:solidFill>
                            <a:srgbClr val="4C4D4F"/>
                          </a:solidFill>
                          <a:latin typeface="SimSun"/>
                          <a:cs typeface="SimSun"/>
                        </a:rPr>
                        <a:t>	</a:t>
                      </a:r>
                      <a:r>
                        <a:rPr sz="1050" baseline="-11904" dirty="0">
                          <a:solidFill>
                            <a:srgbClr val="4C4D4F"/>
                          </a:solidFill>
                          <a:latin typeface="SimSun"/>
                          <a:cs typeface="SimSun"/>
                        </a:rPr>
                        <a:t>9</a:t>
                      </a:r>
                      <a:r>
                        <a:rPr sz="1050" spc="345" baseline="-11904" dirty="0">
                          <a:solidFill>
                            <a:srgbClr val="4C4D4F"/>
                          </a:solidFill>
                          <a:latin typeface="SimSun"/>
                          <a:cs typeface="SimSun"/>
                        </a:rPr>
                        <a:t> </a:t>
                      </a:r>
                      <a:r>
                        <a:rPr sz="1050" spc="104" baseline="19841" dirty="0">
                          <a:solidFill>
                            <a:srgbClr val="4C4D4F"/>
                          </a:solidFill>
                          <a:latin typeface="SimSun"/>
                          <a:cs typeface="SimSun"/>
                        </a:rPr>
                        <a:t>（OM）</a:t>
                      </a:r>
                      <a:endParaRPr sz="1050" baseline="19841">
                        <a:latin typeface="SimSun"/>
                        <a:cs typeface="SimSun"/>
                      </a:endParaRPr>
                    </a:p>
                    <a:p>
                      <a:pPr marR="1859280" algn="r">
                        <a:lnSpc>
                          <a:spcPts val="810"/>
                        </a:lnSpc>
                        <a:tabLst>
                          <a:tab pos="2235835" algn="l"/>
                        </a:tabLst>
                      </a:pPr>
                      <a:r>
                        <a:rPr sz="1050" baseline="-19841" dirty="0">
                          <a:solidFill>
                            <a:srgbClr val="4C4D4F"/>
                          </a:solidFill>
                          <a:latin typeface="SimSun"/>
                          <a:cs typeface="SimSun"/>
                        </a:rPr>
                        <a:t>前右室</a:t>
                      </a:r>
                      <a:r>
                        <a:rPr sz="1050" spc="-75" baseline="-19841" dirty="0">
                          <a:solidFill>
                            <a:srgbClr val="4C4D4F"/>
                          </a:solidFill>
                          <a:latin typeface="SimSun"/>
                          <a:cs typeface="SimSun"/>
                        </a:rPr>
                        <a:t>枝</a:t>
                      </a:r>
                      <a:r>
                        <a:rPr sz="1050" baseline="-19841" dirty="0">
                          <a:solidFill>
                            <a:srgbClr val="4C4D4F"/>
                          </a:solidFill>
                          <a:latin typeface="SimSun"/>
                          <a:cs typeface="SimSun"/>
                        </a:rPr>
                        <a:t>	</a:t>
                      </a:r>
                      <a:r>
                        <a:rPr sz="700" dirty="0">
                          <a:solidFill>
                            <a:srgbClr val="4C4D4F"/>
                          </a:solidFill>
                          <a:latin typeface="SimSun"/>
                          <a:cs typeface="SimSun"/>
                        </a:rPr>
                        <a:t>第一対角</a:t>
                      </a:r>
                      <a:r>
                        <a:rPr sz="700" spc="-50" dirty="0">
                          <a:solidFill>
                            <a:srgbClr val="4C4D4F"/>
                          </a:solidFill>
                          <a:latin typeface="SimSun"/>
                          <a:cs typeface="SimSun"/>
                        </a:rPr>
                        <a:t>枝</a:t>
                      </a:r>
                      <a:endParaRPr sz="700">
                        <a:latin typeface="SimSun"/>
                        <a:cs typeface="SimSun"/>
                      </a:endParaRPr>
                    </a:p>
                    <a:p>
                      <a:pPr marL="34925">
                        <a:lnSpc>
                          <a:spcPts val="690"/>
                        </a:lnSpc>
                        <a:spcBef>
                          <a:spcPts val="309"/>
                        </a:spcBef>
                        <a:tabLst>
                          <a:tab pos="2271395" algn="l"/>
                          <a:tab pos="2692400" algn="l"/>
                        </a:tabLst>
                      </a:pPr>
                      <a:r>
                        <a:rPr sz="700" spc="-10" dirty="0">
                          <a:solidFill>
                            <a:srgbClr val="4C4D4F"/>
                          </a:solidFill>
                          <a:latin typeface="SimSun"/>
                          <a:cs typeface="SimSun"/>
                        </a:rPr>
                        <a:t>（RVB）</a:t>
                      </a:r>
                      <a:r>
                        <a:rPr sz="700" dirty="0">
                          <a:solidFill>
                            <a:srgbClr val="4C4D4F"/>
                          </a:solidFill>
                          <a:latin typeface="SimSun"/>
                          <a:cs typeface="SimSun"/>
                        </a:rPr>
                        <a:t>	</a:t>
                      </a:r>
                      <a:r>
                        <a:rPr sz="1050" spc="-30" baseline="19841" dirty="0">
                          <a:solidFill>
                            <a:srgbClr val="4C4D4F"/>
                          </a:solidFill>
                          <a:latin typeface="SimSun"/>
                          <a:cs typeface="SimSun"/>
                        </a:rPr>
                        <a:t>（D1）</a:t>
                      </a:r>
                      <a:r>
                        <a:rPr sz="1050" baseline="19841" dirty="0">
                          <a:solidFill>
                            <a:srgbClr val="4C4D4F"/>
                          </a:solidFill>
                          <a:latin typeface="SimSun"/>
                          <a:cs typeface="SimSun"/>
                        </a:rPr>
                        <a:t>	</a:t>
                      </a:r>
                      <a:r>
                        <a:rPr sz="1050" spc="-37" baseline="3968" dirty="0">
                          <a:solidFill>
                            <a:srgbClr val="4C4D4F"/>
                          </a:solidFill>
                          <a:latin typeface="SimSun"/>
                          <a:cs typeface="SimSun"/>
                        </a:rPr>
                        <a:t>15</a:t>
                      </a:r>
                      <a:endParaRPr sz="1050" baseline="3968">
                        <a:latin typeface="SimSun"/>
                        <a:cs typeface="SimSun"/>
                      </a:endParaRPr>
                    </a:p>
                    <a:p>
                      <a:pPr marL="594995">
                        <a:lnSpc>
                          <a:spcPts val="555"/>
                        </a:lnSpc>
                        <a:tabLst>
                          <a:tab pos="1836420" algn="l"/>
                        </a:tabLst>
                      </a:pPr>
                      <a:r>
                        <a:rPr sz="700" spc="-50" dirty="0">
                          <a:solidFill>
                            <a:srgbClr val="4C4D4F"/>
                          </a:solidFill>
                          <a:latin typeface="SimSun"/>
                          <a:cs typeface="SimSun"/>
                        </a:rPr>
                        <a:t>2</a:t>
                      </a:r>
                      <a:r>
                        <a:rPr sz="700" dirty="0">
                          <a:solidFill>
                            <a:srgbClr val="4C4D4F"/>
                          </a:solidFill>
                          <a:latin typeface="SimSun"/>
                          <a:cs typeface="SimSun"/>
                        </a:rPr>
                        <a:t>	</a:t>
                      </a:r>
                      <a:r>
                        <a:rPr sz="1050" spc="-75" baseline="3968" dirty="0">
                          <a:solidFill>
                            <a:srgbClr val="4C4D4F"/>
                          </a:solidFill>
                          <a:latin typeface="SimSun"/>
                          <a:cs typeface="SimSun"/>
                        </a:rPr>
                        <a:t>7</a:t>
                      </a:r>
                      <a:endParaRPr sz="1050" baseline="3968">
                        <a:latin typeface="SimSun"/>
                        <a:cs typeface="SimSun"/>
                      </a:endParaRPr>
                    </a:p>
                    <a:p>
                      <a:pPr marL="2328545">
                        <a:lnSpc>
                          <a:spcPts val="705"/>
                        </a:lnSpc>
                        <a:tabLst>
                          <a:tab pos="2986405" algn="l"/>
                        </a:tabLst>
                      </a:pPr>
                      <a:r>
                        <a:rPr sz="700" dirty="0">
                          <a:solidFill>
                            <a:srgbClr val="4C4D4F"/>
                          </a:solidFill>
                          <a:latin typeface="SimSun"/>
                          <a:cs typeface="SimSun"/>
                        </a:rPr>
                        <a:t>第二対角</a:t>
                      </a:r>
                      <a:r>
                        <a:rPr sz="700" spc="-50" dirty="0">
                          <a:solidFill>
                            <a:srgbClr val="4C4D4F"/>
                          </a:solidFill>
                          <a:latin typeface="SimSun"/>
                          <a:cs typeface="SimSun"/>
                        </a:rPr>
                        <a:t>枝</a:t>
                      </a:r>
                      <a:r>
                        <a:rPr sz="700" dirty="0">
                          <a:solidFill>
                            <a:srgbClr val="4C4D4F"/>
                          </a:solidFill>
                          <a:latin typeface="SimSun"/>
                          <a:cs typeface="SimSun"/>
                        </a:rPr>
                        <a:t>	</a:t>
                      </a:r>
                      <a:r>
                        <a:rPr sz="1050" baseline="-31746" dirty="0">
                          <a:solidFill>
                            <a:srgbClr val="4C4D4F"/>
                          </a:solidFill>
                          <a:latin typeface="SimSun"/>
                          <a:cs typeface="SimSun"/>
                        </a:rPr>
                        <a:t>後側壁</a:t>
                      </a:r>
                      <a:r>
                        <a:rPr sz="1050" spc="-75" baseline="-31746" dirty="0">
                          <a:solidFill>
                            <a:srgbClr val="4C4D4F"/>
                          </a:solidFill>
                          <a:latin typeface="SimSun"/>
                          <a:cs typeface="SimSun"/>
                        </a:rPr>
                        <a:t>枝</a:t>
                      </a:r>
                      <a:endParaRPr sz="1050" baseline="-31746">
                        <a:latin typeface="SimSun"/>
                        <a:cs typeface="SimSun"/>
                      </a:endParaRPr>
                    </a:p>
                    <a:p>
                      <a:pPr marL="77470">
                        <a:lnSpc>
                          <a:spcPct val="100000"/>
                        </a:lnSpc>
                        <a:spcBef>
                          <a:spcPts val="195"/>
                        </a:spcBef>
                        <a:tabLst>
                          <a:tab pos="2286000" algn="l"/>
                          <a:tab pos="2943860" algn="l"/>
                        </a:tabLst>
                      </a:pPr>
                      <a:r>
                        <a:rPr sz="700" dirty="0">
                          <a:solidFill>
                            <a:srgbClr val="4C4D4F"/>
                          </a:solidFill>
                          <a:latin typeface="SimSun"/>
                          <a:cs typeface="SimSun"/>
                        </a:rPr>
                        <a:t>鋭</a:t>
                      </a:r>
                      <a:r>
                        <a:rPr sz="700" spc="-340" dirty="0">
                          <a:solidFill>
                            <a:srgbClr val="4C4D4F"/>
                          </a:solidFill>
                          <a:latin typeface="SimSun"/>
                          <a:cs typeface="SimSun"/>
                        </a:rPr>
                        <a:t>角</a:t>
                      </a:r>
                      <a:r>
                        <a:rPr sz="700" spc="-15" dirty="0">
                          <a:solidFill>
                            <a:srgbClr val="4C4D4F"/>
                          </a:solidFill>
                          <a:latin typeface="SimSun"/>
                          <a:cs typeface="SimSun"/>
                        </a:rPr>
                        <a:t>（縁</a:t>
                      </a:r>
                      <a:r>
                        <a:rPr sz="700" spc="-340" dirty="0">
                          <a:solidFill>
                            <a:srgbClr val="4C4D4F"/>
                          </a:solidFill>
                          <a:latin typeface="SimSun"/>
                          <a:cs typeface="SimSun"/>
                        </a:rPr>
                        <a:t>）</a:t>
                      </a:r>
                      <a:r>
                        <a:rPr sz="700" spc="-50" dirty="0">
                          <a:solidFill>
                            <a:srgbClr val="4C4D4F"/>
                          </a:solidFill>
                          <a:latin typeface="SimSun"/>
                          <a:cs typeface="SimSun"/>
                        </a:rPr>
                        <a:t>枝</a:t>
                      </a:r>
                      <a:r>
                        <a:rPr sz="700" dirty="0">
                          <a:solidFill>
                            <a:srgbClr val="4C4D4F"/>
                          </a:solidFill>
                          <a:latin typeface="SimSun"/>
                          <a:cs typeface="SimSun"/>
                        </a:rPr>
                        <a:t>	</a:t>
                      </a:r>
                      <a:r>
                        <a:rPr sz="1050" spc="-30" baseline="11904" dirty="0">
                          <a:solidFill>
                            <a:srgbClr val="4C4D4F"/>
                          </a:solidFill>
                          <a:latin typeface="SimSun"/>
                          <a:cs typeface="SimSun"/>
                        </a:rPr>
                        <a:t>（D2）</a:t>
                      </a:r>
                      <a:r>
                        <a:rPr sz="1050" baseline="11904" dirty="0">
                          <a:solidFill>
                            <a:srgbClr val="4C4D4F"/>
                          </a:solidFill>
                          <a:latin typeface="SimSun"/>
                          <a:cs typeface="SimSun"/>
                        </a:rPr>
                        <a:t>	</a:t>
                      </a:r>
                      <a:r>
                        <a:rPr sz="1050" spc="-30" baseline="-19841" dirty="0">
                          <a:solidFill>
                            <a:srgbClr val="4C4D4F"/>
                          </a:solidFill>
                          <a:latin typeface="SimSun"/>
                          <a:cs typeface="SimSun"/>
                        </a:rPr>
                        <a:t>（PL）</a:t>
                      </a:r>
                      <a:endParaRPr sz="1050" baseline="-19841">
                        <a:latin typeface="SimSun"/>
                        <a:cs typeface="SimSun"/>
                      </a:endParaRPr>
                    </a:p>
                    <a:p>
                      <a:pPr marR="2259330" algn="ctr">
                        <a:lnSpc>
                          <a:spcPct val="100000"/>
                        </a:lnSpc>
                        <a:spcBef>
                          <a:spcPts val="65"/>
                        </a:spcBef>
                        <a:tabLst>
                          <a:tab pos="2188845" algn="l"/>
                        </a:tabLst>
                      </a:pPr>
                      <a:r>
                        <a:rPr sz="700" spc="60" dirty="0">
                          <a:solidFill>
                            <a:srgbClr val="4C4D4F"/>
                          </a:solidFill>
                          <a:latin typeface="SimSun"/>
                          <a:cs typeface="SimSun"/>
                        </a:rPr>
                        <a:t>（AM）</a:t>
                      </a:r>
                      <a:r>
                        <a:rPr sz="700" dirty="0">
                          <a:solidFill>
                            <a:srgbClr val="4C4D4F"/>
                          </a:solidFill>
                          <a:latin typeface="SimSun"/>
                          <a:cs typeface="SimSun"/>
                        </a:rPr>
                        <a:t>	</a:t>
                      </a:r>
                      <a:r>
                        <a:rPr sz="700" spc="-25" dirty="0">
                          <a:solidFill>
                            <a:srgbClr val="4C4D4F"/>
                          </a:solidFill>
                          <a:latin typeface="SimSun"/>
                          <a:cs typeface="SimSun"/>
                        </a:rPr>
                        <a:t>10</a:t>
                      </a:r>
                      <a:endParaRPr sz="700">
                        <a:latin typeface="SimSun"/>
                        <a:cs typeface="SimSun"/>
                      </a:endParaRPr>
                    </a:p>
                    <a:p>
                      <a:pPr marR="1900555" algn="r">
                        <a:lnSpc>
                          <a:spcPts val="825"/>
                        </a:lnSpc>
                        <a:spcBef>
                          <a:spcPts val="165"/>
                        </a:spcBef>
                        <a:tabLst>
                          <a:tab pos="1421130" algn="l"/>
                        </a:tabLst>
                      </a:pPr>
                      <a:r>
                        <a:rPr sz="1050" baseline="7936" dirty="0">
                          <a:solidFill>
                            <a:srgbClr val="4C4D4F"/>
                          </a:solidFill>
                          <a:latin typeface="SimSun"/>
                          <a:cs typeface="SimSun"/>
                        </a:rPr>
                        <a:t>房室結節</a:t>
                      </a:r>
                      <a:r>
                        <a:rPr sz="1050" spc="-75" baseline="7936" dirty="0">
                          <a:solidFill>
                            <a:srgbClr val="4C4D4F"/>
                          </a:solidFill>
                          <a:latin typeface="SimSun"/>
                          <a:cs typeface="SimSun"/>
                        </a:rPr>
                        <a:t>枝</a:t>
                      </a:r>
                      <a:r>
                        <a:rPr sz="1050" baseline="7936" dirty="0">
                          <a:solidFill>
                            <a:srgbClr val="4C4D4F"/>
                          </a:solidFill>
                          <a:latin typeface="SimSun"/>
                          <a:cs typeface="SimSun"/>
                        </a:rPr>
                        <a:t>	</a:t>
                      </a:r>
                      <a:r>
                        <a:rPr sz="700" dirty="0">
                          <a:solidFill>
                            <a:srgbClr val="4C4D4F"/>
                          </a:solidFill>
                          <a:latin typeface="SimSun"/>
                          <a:cs typeface="SimSun"/>
                        </a:rPr>
                        <a:t>中隔穿通</a:t>
                      </a:r>
                      <a:r>
                        <a:rPr sz="700" spc="-50" dirty="0">
                          <a:solidFill>
                            <a:srgbClr val="4C4D4F"/>
                          </a:solidFill>
                          <a:latin typeface="SimSun"/>
                          <a:cs typeface="SimSun"/>
                        </a:rPr>
                        <a:t>枝</a:t>
                      </a:r>
                      <a:endParaRPr sz="700">
                        <a:latin typeface="SimSun"/>
                        <a:cs typeface="SimSun"/>
                      </a:endParaRPr>
                    </a:p>
                    <a:p>
                      <a:pPr marL="637540">
                        <a:lnSpc>
                          <a:spcPts val="825"/>
                        </a:lnSpc>
                        <a:tabLst>
                          <a:tab pos="2089150" algn="l"/>
                          <a:tab pos="2848610" algn="l"/>
                        </a:tabLst>
                      </a:pPr>
                      <a:r>
                        <a:rPr sz="1050" baseline="-11904" dirty="0">
                          <a:solidFill>
                            <a:srgbClr val="4C4D4F"/>
                          </a:solidFill>
                          <a:latin typeface="SimSun"/>
                          <a:cs typeface="SimSun"/>
                        </a:rPr>
                        <a:t>3</a:t>
                      </a:r>
                      <a:r>
                        <a:rPr sz="1050" spc="217" baseline="-11904" dirty="0">
                          <a:solidFill>
                            <a:srgbClr val="4C4D4F"/>
                          </a:solidFill>
                          <a:latin typeface="SimSun"/>
                          <a:cs typeface="SimSun"/>
                        </a:rPr>
                        <a:t>  </a:t>
                      </a:r>
                      <a:r>
                        <a:rPr sz="700" spc="40" dirty="0">
                          <a:solidFill>
                            <a:srgbClr val="4C4D4F"/>
                          </a:solidFill>
                          <a:latin typeface="SimSun"/>
                          <a:cs typeface="SimSun"/>
                        </a:rPr>
                        <a:t>（AVN）</a:t>
                      </a:r>
                      <a:r>
                        <a:rPr sz="700" dirty="0">
                          <a:solidFill>
                            <a:srgbClr val="4C4D4F"/>
                          </a:solidFill>
                          <a:latin typeface="SimSun"/>
                          <a:cs typeface="SimSun"/>
                        </a:rPr>
                        <a:t>	</a:t>
                      </a:r>
                      <a:r>
                        <a:rPr sz="1050" baseline="-39682" dirty="0">
                          <a:solidFill>
                            <a:srgbClr val="4C4D4F"/>
                          </a:solidFill>
                          <a:latin typeface="SimSun"/>
                          <a:cs typeface="SimSun"/>
                        </a:rPr>
                        <a:t>8</a:t>
                      </a:r>
                      <a:r>
                        <a:rPr sz="1050" spc="600" baseline="-39682" dirty="0">
                          <a:solidFill>
                            <a:srgbClr val="4C4D4F"/>
                          </a:solidFill>
                          <a:latin typeface="SimSun"/>
                          <a:cs typeface="SimSun"/>
                        </a:rPr>
                        <a:t> </a:t>
                      </a:r>
                      <a:r>
                        <a:rPr sz="1050" spc="-30" baseline="-7936" dirty="0">
                          <a:solidFill>
                            <a:srgbClr val="4C4D4F"/>
                          </a:solidFill>
                          <a:latin typeface="SimSun"/>
                          <a:cs typeface="SimSun"/>
                        </a:rPr>
                        <a:t>（SEP）</a:t>
                      </a:r>
                      <a:r>
                        <a:rPr sz="1050" baseline="-7936" dirty="0">
                          <a:solidFill>
                            <a:srgbClr val="4C4D4F"/>
                          </a:solidFill>
                          <a:latin typeface="SimSun"/>
                          <a:cs typeface="SimSun"/>
                        </a:rPr>
                        <a:t>	</a:t>
                      </a:r>
                      <a:r>
                        <a:rPr sz="1050" spc="-37" baseline="3968" dirty="0">
                          <a:solidFill>
                            <a:srgbClr val="4C4D4F"/>
                          </a:solidFill>
                          <a:latin typeface="SimSun"/>
                          <a:cs typeface="SimSun"/>
                        </a:rPr>
                        <a:t>14</a:t>
                      </a:r>
                      <a:endParaRPr sz="1050" baseline="3968">
                        <a:latin typeface="SimSun"/>
                        <a:cs typeface="SimSun"/>
                      </a:endParaRPr>
                    </a:p>
                    <a:p>
                      <a:pPr>
                        <a:lnSpc>
                          <a:spcPct val="100000"/>
                        </a:lnSpc>
                      </a:pPr>
                      <a:endParaRPr sz="700">
                        <a:latin typeface="Times New Roman"/>
                        <a:cs typeface="Times New Roman"/>
                      </a:endParaRPr>
                    </a:p>
                    <a:p>
                      <a:pPr>
                        <a:lnSpc>
                          <a:spcPct val="100000"/>
                        </a:lnSpc>
                        <a:spcBef>
                          <a:spcPts val="145"/>
                        </a:spcBef>
                      </a:pPr>
                      <a:endParaRPr sz="700">
                        <a:latin typeface="Times New Roman"/>
                        <a:cs typeface="Times New Roman"/>
                      </a:endParaRPr>
                    </a:p>
                    <a:p>
                      <a:pPr marL="1216025">
                        <a:lnSpc>
                          <a:spcPct val="100000"/>
                        </a:lnSpc>
                      </a:pPr>
                      <a:r>
                        <a:rPr sz="700" spc="-50" dirty="0">
                          <a:solidFill>
                            <a:srgbClr val="4C4D4F"/>
                          </a:solidFill>
                          <a:latin typeface="SimSun"/>
                          <a:cs typeface="SimSun"/>
                        </a:rPr>
                        <a:t>4</a:t>
                      </a:r>
                      <a:endParaRPr sz="700">
                        <a:latin typeface="SimSun"/>
                        <a:cs typeface="SimSun"/>
                      </a:endParaRPr>
                    </a:p>
                    <a:p>
                      <a:pPr marL="1874520">
                        <a:lnSpc>
                          <a:spcPct val="100000"/>
                        </a:lnSpc>
                        <a:spcBef>
                          <a:spcPts val="685"/>
                        </a:spcBef>
                      </a:pPr>
                      <a:r>
                        <a:rPr sz="700" spc="-85" dirty="0">
                          <a:solidFill>
                            <a:srgbClr val="4C4D4F"/>
                          </a:solidFill>
                          <a:latin typeface="SimSun"/>
                          <a:cs typeface="SimSun"/>
                        </a:rPr>
                        <a:t>後下行枝</a:t>
                      </a:r>
                      <a:r>
                        <a:rPr sz="700" spc="-20" dirty="0">
                          <a:solidFill>
                            <a:srgbClr val="4C4D4F"/>
                          </a:solidFill>
                          <a:latin typeface="SimSun"/>
                          <a:cs typeface="SimSun"/>
                        </a:rPr>
                        <a:t>（PD）</a:t>
                      </a:r>
                      <a:endParaRPr sz="700">
                        <a:latin typeface="SimSun"/>
                        <a:cs typeface="SimSun"/>
                      </a:endParaRPr>
                    </a:p>
                  </a:txBody>
                  <a:tcPr marL="0" marR="0" marT="0" marB="0">
                    <a:lnL w="1270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tcPr>
                </a:tc>
                <a:tc hMerge="1">
                  <a:txBody>
                    <a:bodyPr/>
                    <a:lstStyle/>
                    <a:p>
                      <a:endParaRPr/>
                    </a:p>
                  </a:txBody>
                  <a:tcPr marL="0" marR="0" marT="0" marB="0"/>
                </a:tc>
                <a:extLst>
                  <a:ext uri="{0D108BD9-81ED-4DB2-BD59-A6C34878D82A}">
                    <a16:rowId xmlns:a16="http://schemas.microsoft.com/office/drawing/2014/main" val="10005"/>
                  </a:ext>
                </a:extLst>
              </a:tr>
              <a:tr h="431800">
                <a:tc>
                  <a:txBody>
                    <a:bodyPr/>
                    <a:lstStyle/>
                    <a:p>
                      <a:pPr marL="127635">
                        <a:lnSpc>
                          <a:spcPct val="100000"/>
                        </a:lnSpc>
                        <a:spcBef>
                          <a:spcPts val="1045"/>
                        </a:spcBef>
                      </a:pPr>
                      <a:r>
                        <a:rPr sz="1000" b="1" spc="-20" dirty="0">
                          <a:solidFill>
                            <a:srgbClr val="FFFFFF"/>
                          </a:solidFill>
                          <a:latin typeface="Microsoft JhengHei"/>
                          <a:cs typeface="Microsoft JhengHei"/>
                        </a:rPr>
                        <a:t>備考欄</a:t>
                      </a:r>
                      <a:endParaRPr sz="1000">
                        <a:latin typeface="Microsoft JhengHei"/>
                        <a:cs typeface="Microsoft JhengHei"/>
                      </a:endParaRPr>
                    </a:p>
                  </a:txBody>
                  <a:tcPr marL="0" marR="0" marT="132715" marB="0">
                    <a:lnL w="1270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solidFill>
                      <a:srgbClr val="B28ABF"/>
                    </a:solidFill>
                  </a:tcPr>
                </a:tc>
                <a:tc>
                  <a:txBody>
                    <a:bodyPr/>
                    <a:lstStyle/>
                    <a:p>
                      <a:pPr>
                        <a:lnSpc>
                          <a:spcPct val="100000"/>
                        </a:lnSpc>
                      </a:pPr>
                      <a:endParaRPr sz="800" dirty="0">
                        <a:latin typeface="Times New Roman"/>
                        <a:cs typeface="Times New Roman"/>
                      </a:endParaRPr>
                    </a:p>
                  </a:txBody>
                  <a:tcPr marL="0" marR="0" marT="0" marB="0">
                    <a:lnL w="635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solidFill>
                      <a:srgbClr val="FFFFFF"/>
                    </a:solidFill>
                  </a:tcPr>
                </a:tc>
                <a:extLst>
                  <a:ext uri="{0D108BD9-81ED-4DB2-BD59-A6C34878D82A}">
                    <a16:rowId xmlns:a16="http://schemas.microsoft.com/office/drawing/2014/main" val="10006"/>
                  </a:ext>
                </a:extLst>
              </a:tr>
            </a:tbl>
          </a:graphicData>
        </a:graphic>
      </p:graphicFrame>
      <p:sp>
        <p:nvSpPr>
          <p:cNvPr id="85" name="object 85"/>
          <p:cNvSpPr txBox="1"/>
          <p:nvPr/>
        </p:nvSpPr>
        <p:spPr>
          <a:xfrm>
            <a:off x="8928000" y="3704638"/>
            <a:ext cx="1362075" cy="3182620"/>
          </a:xfrm>
          <a:prstGeom prst="rect">
            <a:avLst/>
          </a:prstGeom>
        </p:spPr>
        <p:txBody>
          <a:bodyPr vert="horz" wrap="square" lIns="0" tIns="13335" rIns="0" bIns="0" rtlCol="0">
            <a:spAutoFit/>
          </a:bodyPr>
          <a:lstStyle/>
          <a:p>
            <a:pPr marL="170815">
              <a:lnSpc>
                <a:spcPct val="100000"/>
              </a:lnSpc>
              <a:spcBef>
                <a:spcPts val="105"/>
              </a:spcBef>
            </a:pPr>
            <a:r>
              <a:rPr sz="1800" b="1" baseline="2314" dirty="0">
                <a:solidFill>
                  <a:srgbClr val="231F20"/>
                </a:solidFill>
                <a:latin typeface="Microsoft JhengHei"/>
                <a:cs typeface="Microsoft JhengHei"/>
              </a:rPr>
              <a:t>日本版</a:t>
            </a:r>
            <a:r>
              <a:rPr sz="1350" b="1" spc="105" dirty="0">
                <a:solidFill>
                  <a:srgbClr val="231F20"/>
                </a:solidFill>
                <a:latin typeface="Calibri"/>
                <a:cs typeface="Calibri"/>
              </a:rPr>
              <a:t>HBR</a:t>
            </a:r>
            <a:endParaRPr sz="1350">
              <a:latin typeface="Calibri"/>
              <a:cs typeface="Calibri"/>
            </a:endParaRPr>
          </a:p>
          <a:p>
            <a:pPr marL="147955" indent="-147955">
              <a:lnSpc>
                <a:spcPct val="100000"/>
              </a:lnSpc>
              <a:spcBef>
                <a:spcPts val="1120"/>
              </a:spcBef>
              <a:buChar char="□"/>
              <a:tabLst>
                <a:tab pos="147955" algn="l"/>
              </a:tabLst>
            </a:pPr>
            <a:r>
              <a:rPr sz="900" spc="-225" dirty="0">
                <a:solidFill>
                  <a:srgbClr val="231F20"/>
                </a:solidFill>
                <a:latin typeface="BIZ UDPゴシック"/>
                <a:cs typeface="BIZ UDPゴシック"/>
              </a:rPr>
              <a:t>年齢</a:t>
            </a:r>
            <a:r>
              <a:rPr sz="900" spc="225" dirty="0">
                <a:solidFill>
                  <a:srgbClr val="231F20"/>
                </a:solidFill>
                <a:latin typeface="BIZ UDPゴシック"/>
                <a:cs typeface="BIZ UDPゴシック"/>
              </a:rPr>
              <a:t>（</a:t>
            </a:r>
            <a:r>
              <a:rPr sz="900" spc="100" dirty="0">
                <a:solidFill>
                  <a:srgbClr val="231F20"/>
                </a:solidFill>
                <a:latin typeface="BIZ UDPゴシック"/>
                <a:cs typeface="BIZ UDPゴシック"/>
              </a:rPr>
              <a:t>≧ </a:t>
            </a:r>
            <a:r>
              <a:rPr sz="950" dirty="0">
                <a:solidFill>
                  <a:srgbClr val="231F20"/>
                </a:solidFill>
                <a:latin typeface="Arial"/>
                <a:cs typeface="Arial"/>
              </a:rPr>
              <a:t>75</a:t>
            </a:r>
            <a:r>
              <a:rPr sz="900" spc="295" dirty="0">
                <a:solidFill>
                  <a:srgbClr val="231F20"/>
                </a:solidFill>
                <a:latin typeface="BIZ UDPゴシック"/>
                <a:cs typeface="BIZ UDPゴシック"/>
              </a:rPr>
              <a:t>歳</a:t>
            </a:r>
            <a:r>
              <a:rPr sz="900" spc="95" dirty="0">
                <a:solidFill>
                  <a:srgbClr val="231F20"/>
                </a:solidFill>
                <a:latin typeface="BIZ UDPゴシック"/>
                <a:cs typeface="BIZ UDPゴシック"/>
              </a:rPr>
              <a:t>）</a:t>
            </a:r>
            <a:endParaRPr sz="900">
              <a:latin typeface="BIZ UDPゴシック"/>
              <a:cs typeface="BIZ UDPゴシック"/>
            </a:endParaRPr>
          </a:p>
          <a:p>
            <a:pPr marL="147955" indent="-147955">
              <a:lnSpc>
                <a:spcPct val="100000"/>
              </a:lnSpc>
              <a:spcBef>
                <a:spcPts val="360"/>
              </a:spcBef>
              <a:buChar char="□"/>
              <a:tabLst>
                <a:tab pos="147955" algn="l"/>
              </a:tabLst>
            </a:pPr>
            <a:r>
              <a:rPr sz="900" spc="-225" dirty="0">
                <a:solidFill>
                  <a:srgbClr val="231F20"/>
                </a:solidFill>
                <a:latin typeface="BIZ UDPゴシック"/>
                <a:cs typeface="BIZ UDPゴシック"/>
              </a:rPr>
              <a:t>体重</a:t>
            </a:r>
            <a:r>
              <a:rPr sz="900" spc="225" dirty="0">
                <a:solidFill>
                  <a:srgbClr val="231F20"/>
                </a:solidFill>
                <a:latin typeface="BIZ UDPゴシック"/>
                <a:cs typeface="BIZ UDPゴシック"/>
              </a:rPr>
              <a:t>（</a:t>
            </a:r>
            <a:r>
              <a:rPr sz="900" spc="95" dirty="0">
                <a:solidFill>
                  <a:srgbClr val="231F20"/>
                </a:solidFill>
                <a:latin typeface="BIZ UDPゴシック"/>
                <a:cs typeface="BIZ UDPゴシック"/>
              </a:rPr>
              <a:t>＜ </a:t>
            </a:r>
            <a:r>
              <a:rPr sz="950" spc="85" dirty="0">
                <a:solidFill>
                  <a:srgbClr val="231F20"/>
                </a:solidFill>
                <a:latin typeface="Arial"/>
                <a:cs typeface="Arial"/>
              </a:rPr>
              <a:t>55kg</a:t>
            </a:r>
            <a:r>
              <a:rPr sz="900" spc="85" dirty="0">
                <a:solidFill>
                  <a:srgbClr val="231F20"/>
                </a:solidFill>
                <a:latin typeface="BIZ UDPゴシック"/>
                <a:cs typeface="BIZ UDPゴシック"/>
              </a:rPr>
              <a:t>）</a:t>
            </a:r>
            <a:endParaRPr sz="900">
              <a:latin typeface="BIZ UDPゴシック"/>
              <a:cs typeface="BIZ UDPゴシック"/>
            </a:endParaRPr>
          </a:p>
          <a:p>
            <a:pPr marL="147955" indent="-147955">
              <a:lnSpc>
                <a:spcPct val="100000"/>
              </a:lnSpc>
              <a:spcBef>
                <a:spcPts val="395"/>
              </a:spcBef>
              <a:buChar char="□"/>
              <a:tabLst>
                <a:tab pos="147955" algn="l"/>
              </a:tabLst>
            </a:pPr>
            <a:r>
              <a:rPr sz="900" spc="-20" dirty="0">
                <a:solidFill>
                  <a:srgbClr val="231F20"/>
                </a:solidFill>
                <a:latin typeface="BIZ UDPゴシック"/>
                <a:cs typeface="BIZ UDPゴシック"/>
              </a:rPr>
              <a:t>腎機能</a:t>
            </a:r>
            <a:endParaRPr sz="900">
              <a:latin typeface="BIZ UDPゴシック"/>
              <a:cs typeface="BIZ UDPゴシック"/>
            </a:endParaRPr>
          </a:p>
          <a:p>
            <a:pPr marL="147955" indent="-147955">
              <a:lnSpc>
                <a:spcPct val="100000"/>
              </a:lnSpc>
              <a:spcBef>
                <a:spcPts val="385"/>
              </a:spcBef>
              <a:buChar char="□"/>
              <a:tabLst>
                <a:tab pos="147955" algn="l"/>
              </a:tabLst>
            </a:pPr>
            <a:r>
              <a:rPr sz="900" spc="-80" dirty="0">
                <a:solidFill>
                  <a:srgbClr val="231F20"/>
                </a:solidFill>
                <a:latin typeface="BIZ UDPゴシック"/>
                <a:cs typeface="BIZ UDPゴシック"/>
              </a:rPr>
              <a:t>貧血</a:t>
            </a:r>
            <a:r>
              <a:rPr sz="900" dirty="0">
                <a:solidFill>
                  <a:srgbClr val="231F20"/>
                </a:solidFill>
                <a:latin typeface="BIZ UDPゴシック"/>
                <a:cs typeface="BIZ UDPゴシック"/>
              </a:rPr>
              <a:t>（</a:t>
            </a:r>
            <a:r>
              <a:rPr sz="950" dirty="0">
                <a:solidFill>
                  <a:srgbClr val="231F20"/>
                </a:solidFill>
                <a:latin typeface="Arial"/>
                <a:cs typeface="Arial"/>
              </a:rPr>
              <a:t>Hb</a:t>
            </a:r>
            <a:r>
              <a:rPr sz="900" spc="70" dirty="0">
                <a:solidFill>
                  <a:srgbClr val="231F20"/>
                </a:solidFill>
                <a:latin typeface="BIZ UDPゴシック"/>
                <a:cs typeface="BIZ UDPゴシック"/>
              </a:rPr>
              <a:t>＜ </a:t>
            </a:r>
            <a:r>
              <a:rPr sz="950" spc="55" dirty="0">
                <a:solidFill>
                  <a:srgbClr val="231F20"/>
                </a:solidFill>
                <a:latin typeface="Arial"/>
                <a:cs typeface="Arial"/>
              </a:rPr>
              <a:t>11g/dL</a:t>
            </a:r>
            <a:r>
              <a:rPr sz="900" spc="55" dirty="0">
                <a:solidFill>
                  <a:srgbClr val="231F20"/>
                </a:solidFill>
                <a:latin typeface="BIZ UDPゴシック"/>
                <a:cs typeface="BIZ UDPゴシック"/>
              </a:rPr>
              <a:t>）</a:t>
            </a:r>
            <a:endParaRPr sz="900">
              <a:latin typeface="BIZ UDPゴシック"/>
              <a:cs typeface="BIZ UDPゴシック"/>
            </a:endParaRPr>
          </a:p>
          <a:p>
            <a:pPr marL="147955" indent="-147955">
              <a:lnSpc>
                <a:spcPct val="100000"/>
              </a:lnSpc>
              <a:spcBef>
                <a:spcPts val="395"/>
              </a:spcBef>
              <a:buChar char="□"/>
              <a:tabLst>
                <a:tab pos="147955" algn="l"/>
              </a:tabLst>
            </a:pPr>
            <a:r>
              <a:rPr sz="900" spc="-20" dirty="0">
                <a:solidFill>
                  <a:srgbClr val="231F20"/>
                </a:solidFill>
                <a:latin typeface="BIZ UDPゴシック"/>
                <a:cs typeface="BIZ UDPゴシック"/>
              </a:rPr>
              <a:t>心不全</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抗凝固薬</a:t>
            </a:r>
            <a:endParaRPr sz="900">
              <a:latin typeface="BIZ UDPゴシック"/>
              <a:cs typeface="BIZ UDPゴシック"/>
            </a:endParaRPr>
          </a:p>
          <a:p>
            <a:pPr marL="147955" indent="-147955">
              <a:lnSpc>
                <a:spcPct val="100000"/>
              </a:lnSpc>
              <a:spcBef>
                <a:spcPts val="420"/>
              </a:spcBef>
              <a:buChar char="□"/>
              <a:tabLst>
                <a:tab pos="147955" algn="l"/>
              </a:tabLst>
            </a:pPr>
            <a:r>
              <a:rPr sz="900" spc="-10" dirty="0">
                <a:solidFill>
                  <a:srgbClr val="231F20"/>
                </a:solidFill>
                <a:latin typeface="BIZ UDPゴシック"/>
                <a:cs typeface="BIZ UDPゴシック"/>
              </a:rPr>
              <a:t>末梢動脈疾患</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出血既往</a:t>
            </a:r>
            <a:endParaRPr sz="900">
              <a:latin typeface="BIZ UDPゴシック"/>
              <a:cs typeface="BIZ UDPゴシック"/>
            </a:endParaRPr>
          </a:p>
          <a:p>
            <a:pPr marL="147955" indent="-147955">
              <a:lnSpc>
                <a:spcPct val="100000"/>
              </a:lnSpc>
              <a:spcBef>
                <a:spcPts val="420"/>
              </a:spcBef>
              <a:buChar char="□"/>
              <a:tabLst>
                <a:tab pos="147955" algn="l"/>
              </a:tabLst>
            </a:pPr>
            <a:r>
              <a:rPr sz="900" spc="-20" dirty="0">
                <a:solidFill>
                  <a:srgbClr val="231F20"/>
                </a:solidFill>
                <a:latin typeface="BIZ UDPゴシック"/>
                <a:cs typeface="BIZ UDPゴシック"/>
              </a:rPr>
              <a:t>脳卒中</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血小板数</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悪性腫瘍</a:t>
            </a:r>
            <a:endParaRPr sz="900">
              <a:latin typeface="BIZ UDPゴシック"/>
              <a:cs typeface="BIZ UDPゴシック"/>
            </a:endParaRPr>
          </a:p>
          <a:p>
            <a:pPr marL="147955" indent="-147955">
              <a:lnSpc>
                <a:spcPct val="100000"/>
              </a:lnSpc>
              <a:spcBef>
                <a:spcPts val="420"/>
              </a:spcBef>
              <a:buChar char="□"/>
              <a:tabLst>
                <a:tab pos="147955" algn="l"/>
              </a:tabLst>
            </a:pPr>
            <a:r>
              <a:rPr sz="900" spc="-20" dirty="0">
                <a:solidFill>
                  <a:srgbClr val="231F20"/>
                </a:solidFill>
                <a:latin typeface="BIZ UDPゴシック"/>
                <a:cs typeface="BIZ UDPゴシック"/>
              </a:rPr>
              <a:t>肝硬変</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手術予定</a:t>
            </a:r>
            <a:endParaRPr sz="900">
              <a:latin typeface="BIZ UDPゴシック"/>
              <a:cs typeface="BIZ UDPゴシック"/>
            </a:endParaRPr>
          </a:p>
          <a:p>
            <a:pPr marL="147955" indent="-147955">
              <a:lnSpc>
                <a:spcPct val="100000"/>
              </a:lnSpc>
              <a:spcBef>
                <a:spcPts val="420"/>
              </a:spcBef>
              <a:buChar char="□"/>
              <a:tabLst>
                <a:tab pos="147955" algn="l"/>
              </a:tabLst>
            </a:pPr>
            <a:r>
              <a:rPr sz="900" spc="-25" dirty="0">
                <a:solidFill>
                  <a:srgbClr val="231F20"/>
                </a:solidFill>
                <a:latin typeface="BIZ UDPゴシック"/>
                <a:cs typeface="BIZ UDPゴシック"/>
              </a:rPr>
              <a:t>外傷</a:t>
            </a:r>
            <a:endParaRPr sz="900">
              <a:latin typeface="BIZ UDPゴシック"/>
              <a:cs typeface="BIZ UDPゴシック"/>
            </a:endParaRPr>
          </a:p>
          <a:p>
            <a:pPr marL="147955" indent="-147955">
              <a:lnSpc>
                <a:spcPct val="100000"/>
              </a:lnSpc>
              <a:spcBef>
                <a:spcPts val="420"/>
              </a:spcBef>
              <a:buChar char="□"/>
              <a:tabLst>
                <a:tab pos="147955" algn="l"/>
                <a:tab pos="1233805" algn="l"/>
              </a:tabLst>
            </a:pPr>
            <a:r>
              <a:rPr sz="900" dirty="0">
                <a:solidFill>
                  <a:srgbClr val="231F20"/>
                </a:solidFill>
                <a:latin typeface="BIZ UDPゴシック"/>
                <a:cs typeface="BIZ UDPゴシック"/>
              </a:rPr>
              <a:t>その</a:t>
            </a:r>
            <a:r>
              <a:rPr sz="900" spc="-450" dirty="0">
                <a:solidFill>
                  <a:srgbClr val="231F20"/>
                </a:solidFill>
                <a:latin typeface="BIZ UDPゴシック"/>
                <a:cs typeface="BIZ UDPゴシック"/>
              </a:rPr>
              <a:t>他</a:t>
            </a:r>
            <a:r>
              <a:rPr sz="900" spc="400" dirty="0">
                <a:solidFill>
                  <a:srgbClr val="231F20"/>
                </a:solidFill>
                <a:latin typeface="BIZ UDPゴシック"/>
                <a:cs typeface="BIZ UDPゴシック"/>
              </a:rPr>
              <a:t>（</a:t>
            </a:r>
            <a:r>
              <a:rPr sz="900" dirty="0">
                <a:solidFill>
                  <a:srgbClr val="231F20"/>
                </a:solidFill>
                <a:latin typeface="BIZ UDPゴシック"/>
                <a:cs typeface="BIZ UDPゴシック"/>
              </a:rPr>
              <a:t>	</a:t>
            </a:r>
            <a:r>
              <a:rPr sz="900" spc="400" dirty="0">
                <a:solidFill>
                  <a:srgbClr val="231F20"/>
                </a:solidFill>
                <a:latin typeface="BIZ UDPゴシック"/>
                <a:cs typeface="BIZ UDPゴシック"/>
              </a:rPr>
              <a:t>）</a:t>
            </a:r>
            <a:endParaRPr sz="900">
              <a:latin typeface="BIZ UDPゴシック"/>
              <a:cs typeface="BIZ UDPゴシック"/>
            </a:endParaRPr>
          </a:p>
        </p:txBody>
      </p:sp>
      <p:sp>
        <p:nvSpPr>
          <p:cNvPr id="86" name="object 86"/>
          <p:cNvSpPr txBox="1"/>
          <p:nvPr/>
        </p:nvSpPr>
        <p:spPr>
          <a:xfrm>
            <a:off x="5872646" y="1267320"/>
            <a:ext cx="4378960" cy="1605280"/>
          </a:xfrm>
          <a:prstGeom prst="rect">
            <a:avLst/>
          </a:prstGeom>
        </p:spPr>
        <p:txBody>
          <a:bodyPr vert="horz" wrap="square" lIns="0" tIns="86360" rIns="0" bIns="0" rtlCol="0">
            <a:spAutoFit/>
          </a:bodyPr>
          <a:lstStyle/>
          <a:p>
            <a:pPr>
              <a:lnSpc>
                <a:spcPct val="100000"/>
              </a:lnSpc>
              <a:spcBef>
                <a:spcPts val="680"/>
              </a:spcBef>
            </a:pPr>
            <a:r>
              <a:rPr sz="1000" spc="-20" dirty="0">
                <a:solidFill>
                  <a:srgbClr val="231F20"/>
                </a:solidFill>
                <a:latin typeface="BIZ UDPゴシック"/>
                <a:cs typeface="BIZ UDPゴシック"/>
              </a:rPr>
              <a:t>現在、下記の抗血小板薬・抗凝固薬を内服中です。</a:t>
            </a:r>
            <a:endParaRPr sz="1000">
              <a:latin typeface="BIZ UDPゴシック"/>
              <a:cs typeface="BIZ UDPゴシック"/>
            </a:endParaRPr>
          </a:p>
          <a:p>
            <a:pPr marL="309245" indent="-148590">
              <a:lnSpc>
                <a:spcPct val="100000"/>
              </a:lnSpc>
              <a:spcBef>
                <a:spcPts val="525"/>
              </a:spcBef>
              <a:buChar char="□"/>
              <a:tabLst>
                <a:tab pos="309245" algn="l"/>
                <a:tab pos="1397000" algn="l"/>
              </a:tabLst>
            </a:pPr>
            <a:r>
              <a:rPr sz="900" spc="-70" dirty="0">
                <a:solidFill>
                  <a:srgbClr val="231F20"/>
                </a:solidFill>
                <a:latin typeface="BIZ UDPゴシック"/>
                <a:cs typeface="BIZ UDPゴシック"/>
              </a:rPr>
              <a:t>バ</a:t>
            </a:r>
            <a:r>
              <a:rPr sz="900" spc="120" dirty="0">
                <a:solidFill>
                  <a:srgbClr val="231F20"/>
                </a:solidFill>
                <a:latin typeface="BIZ UDPゴシック"/>
                <a:cs typeface="BIZ UDPゴシック"/>
              </a:rPr>
              <a:t>イ</a:t>
            </a:r>
            <a:r>
              <a:rPr sz="900" dirty="0">
                <a:solidFill>
                  <a:srgbClr val="231F20"/>
                </a:solidFill>
                <a:latin typeface="BIZ UDPゴシック"/>
                <a:cs typeface="BIZ UDPゴシック"/>
              </a:rPr>
              <a:t>ア</a:t>
            </a:r>
            <a:r>
              <a:rPr sz="900" spc="-25" dirty="0">
                <a:solidFill>
                  <a:srgbClr val="231F20"/>
                </a:solidFill>
                <a:latin typeface="BIZ UDPゴシック"/>
                <a:cs typeface="BIZ UDPゴシック"/>
              </a:rPr>
              <a:t>ス</a:t>
            </a:r>
            <a:r>
              <a:rPr sz="900" spc="-40" dirty="0">
                <a:solidFill>
                  <a:srgbClr val="231F20"/>
                </a:solidFill>
                <a:latin typeface="BIZ UDPゴシック"/>
                <a:cs typeface="BIZ UDPゴシック"/>
              </a:rPr>
              <a:t>ピ</a:t>
            </a:r>
            <a:r>
              <a:rPr sz="900" dirty="0">
                <a:solidFill>
                  <a:srgbClr val="231F20"/>
                </a:solidFill>
                <a:latin typeface="BIZ UDPゴシック"/>
                <a:cs typeface="BIZ UDPゴシック"/>
              </a:rPr>
              <a:t>リ</a:t>
            </a:r>
            <a:r>
              <a:rPr sz="900" spc="20" dirty="0">
                <a:solidFill>
                  <a:srgbClr val="231F20"/>
                </a:solidFill>
                <a:latin typeface="BIZ UDPゴシック"/>
                <a:cs typeface="BIZ UDPゴシック"/>
              </a:rPr>
              <a:t>ン</a:t>
            </a:r>
            <a:r>
              <a:rPr sz="900" dirty="0">
                <a:solidFill>
                  <a:srgbClr val="231F20"/>
                </a:solidFill>
                <a:latin typeface="BIZ UDPゴシック"/>
                <a:cs typeface="BIZ UDPゴシック"/>
              </a:rPr>
              <a:t>	□</a:t>
            </a:r>
            <a:r>
              <a:rPr sz="900" spc="25" dirty="0">
                <a:solidFill>
                  <a:srgbClr val="231F20"/>
                </a:solidFill>
                <a:latin typeface="BIZ UDPゴシック"/>
                <a:cs typeface="BIZ UDPゴシック"/>
              </a:rPr>
              <a:t> </a:t>
            </a:r>
            <a:r>
              <a:rPr sz="900" spc="50" dirty="0">
                <a:solidFill>
                  <a:srgbClr val="231F20"/>
                </a:solidFill>
                <a:latin typeface="BIZ UDPゴシック"/>
                <a:cs typeface="BIZ UDPゴシック"/>
              </a:rPr>
              <a:t>ク</a:t>
            </a:r>
            <a:r>
              <a:rPr sz="900" spc="-35" dirty="0">
                <a:solidFill>
                  <a:srgbClr val="231F20"/>
                </a:solidFill>
                <a:latin typeface="BIZ UDPゴシック"/>
                <a:cs typeface="BIZ UDPゴシック"/>
              </a:rPr>
              <a:t>ロ</a:t>
            </a:r>
            <a:r>
              <a:rPr sz="900" spc="-10" dirty="0">
                <a:solidFill>
                  <a:srgbClr val="231F20"/>
                </a:solidFill>
                <a:latin typeface="BIZ UDPゴシック"/>
                <a:cs typeface="BIZ UDPゴシック"/>
              </a:rPr>
              <a:t>ピ</a:t>
            </a:r>
            <a:r>
              <a:rPr sz="900" dirty="0">
                <a:solidFill>
                  <a:srgbClr val="231F20"/>
                </a:solidFill>
                <a:latin typeface="BIZ UDPゴシック"/>
                <a:cs typeface="BIZ UDPゴシック"/>
              </a:rPr>
              <a:t>ド</a:t>
            </a:r>
            <a:r>
              <a:rPr sz="900" spc="-50" dirty="0">
                <a:solidFill>
                  <a:srgbClr val="231F20"/>
                </a:solidFill>
                <a:latin typeface="BIZ UDPゴシック"/>
                <a:cs typeface="BIZ UDPゴシック"/>
              </a:rPr>
              <a:t>グ</a:t>
            </a:r>
            <a:r>
              <a:rPr sz="900" dirty="0">
                <a:solidFill>
                  <a:srgbClr val="231F20"/>
                </a:solidFill>
                <a:latin typeface="BIZ UDPゴシック"/>
                <a:cs typeface="BIZ UDPゴシック"/>
              </a:rPr>
              <a:t>レ</a:t>
            </a:r>
            <a:r>
              <a:rPr sz="900" spc="-50" dirty="0">
                <a:solidFill>
                  <a:srgbClr val="231F20"/>
                </a:solidFill>
                <a:latin typeface="BIZ UDPゴシック"/>
                <a:cs typeface="BIZ UDPゴシック"/>
              </a:rPr>
              <a:t>ル</a:t>
            </a:r>
            <a:endParaRPr sz="900">
              <a:latin typeface="BIZ UDPゴシック"/>
              <a:cs typeface="BIZ UDPゴシック"/>
            </a:endParaRPr>
          </a:p>
          <a:p>
            <a:pPr marL="308610" indent="-147955">
              <a:lnSpc>
                <a:spcPct val="100000"/>
              </a:lnSpc>
              <a:spcBef>
                <a:spcPts val="420"/>
              </a:spcBef>
              <a:buChar char="□"/>
              <a:tabLst>
                <a:tab pos="308610" algn="l"/>
                <a:tab pos="1405255" algn="l"/>
                <a:tab pos="3013075" algn="l"/>
              </a:tabLst>
            </a:pPr>
            <a:r>
              <a:rPr sz="900" spc="-50" dirty="0">
                <a:solidFill>
                  <a:srgbClr val="231F20"/>
                </a:solidFill>
                <a:latin typeface="BIZ UDPゴシック"/>
                <a:cs typeface="BIZ UDPゴシック"/>
              </a:rPr>
              <a:t>プ</a:t>
            </a:r>
            <a:r>
              <a:rPr sz="900" spc="-60" dirty="0">
                <a:solidFill>
                  <a:srgbClr val="231F20"/>
                </a:solidFill>
                <a:latin typeface="BIZ UDPゴシック"/>
                <a:cs typeface="BIZ UDPゴシック"/>
              </a:rPr>
              <a:t>ラ</a:t>
            </a:r>
            <a:r>
              <a:rPr sz="900" spc="-10" dirty="0">
                <a:solidFill>
                  <a:srgbClr val="231F20"/>
                </a:solidFill>
                <a:latin typeface="BIZ UDPゴシック"/>
                <a:cs typeface="BIZ UDPゴシック"/>
              </a:rPr>
              <a:t>ス</a:t>
            </a:r>
            <a:r>
              <a:rPr sz="900" spc="-50" dirty="0">
                <a:solidFill>
                  <a:srgbClr val="231F20"/>
                </a:solidFill>
                <a:latin typeface="BIZ UDPゴシック"/>
                <a:cs typeface="BIZ UDPゴシック"/>
              </a:rPr>
              <a:t>グ</a:t>
            </a:r>
            <a:r>
              <a:rPr sz="900" dirty="0">
                <a:solidFill>
                  <a:srgbClr val="231F20"/>
                </a:solidFill>
                <a:latin typeface="BIZ UDPゴシック"/>
                <a:cs typeface="BIZ UDPゴシック"/>
              </a:rPr>
              <a:t>レ</a:t>
            </a:r>
            <a:r>
              <a:rPr sz="900" spc="-50" dirty="0">
                <a:solidFill>
                  <a:srgbClr val="231F20"/>
                </a:solidFill>
                <a:latin typeface="BIZ UDPゴシック"/>
                <a:cs typeface="BIZ UDPゴシック"/>
              </a:rPr>
              <a:t>ル</a:t>
            </a:r>
            <a:r>
              <a:rPr sz="900" dirty="0">
                <a:solidFill>
                  <a:srgbClr val="231F20"/>
                </a:solidFill>
                <a:latin typeface="BIZ UDPゴシック"/>
                <a:cs typeface="BIZ UDPゴシック"/>
              </a:rPr>
              <a:t>	□</a:t>
            </a:r>
            <a:r>
              <a:rPr sz="900" spc="-10" dirty="0">
                <a:solidFill>
                  <a:srgbClr val="231F20"/>
                </a:solidFill>
                <a:latin typeface="BIZ UDPゴシック"/>
                <a:cs typeface="BIZ UDPゴシック"/>
              </a:rPr>
              <a:t> </a:t>
            </a:r>
            <a:r>
              <a:rPr sz="900" dirty="0">
                <a:solidFill>
                  <a:srgbClr val="231F20"/>
                </a:solidFill>
                <a:latin typeface="BIZ UDPゴシック"/>
                <a:cs typeface="BIZ UDPゴシック"/>
              </a:rPr>
              <a:t>その他</a:t>
            </a:r>
            <a:r>
              <a:rPr sz="900" spc="95" dirty="0">
                <a:solidFill>
                  <a:srgbClr val="231F20"/>
                </a:solidFill>
                <a:latin typeface="BIZ UDPゴシック"/>
                <a:cs typeface="BIZ UDPゴシック"/>
              </a:rPr>
              <a:t>（</a:t>
            </a:r>
            <a:r>
              <a:rPr sz="900" dirty="0">
                <a:solidFill>
                  <a:srgbClr val="231F20"/>
                </a:solidFill>
                <a:latin typeface="BIZ UDPゴシック"/>
                <a:cs typeface="BIZ UDPゴシック"/>
              </a:rPr>
              <a:t>	</a:t>
            </a:r>
            <a:r>
              <a:rPr sz="900" spc="400" dirty="0">
                <a:solidFill>
                  <a:srgbClr val="231F20"/>
                </a:solidFill>
                <a:latin typeface="BIZ UDPゴシック"/>
                <a:cs typeface="BIZ UDPゴシック"/>
              </a:rPr>
              <a:t>）</a:t>
            </a:r>
            <a:endParaRPr sz="900">
              <a:latin typeface="BIZ UDPゴシック"/>
              <a:cs typeface="BIZ UDPゴシック"/>
            </a:endParaRPr>
          </a:p>
          <a:p>
            <a:pPr marL="13970" marR="5080">
              <a:lnSpc>
                <a:spcPct val="108100"/>
              </a:lnSpc>
              <a:spcBef>
                <a:spcPts val="800"/>
              </a:spcBef>
            </a:pPr>
            <a:r>
              <a:rPr sz="900" spc="-5" dirty="0">
                <a:solidFill>
                  <a:srgbClr val="231F20"/>
                </a:solidFill>
                <a:latin typeface="BIZ UDPゴシック"/>
                <a:cs typeface="BIZ UDPゴシック"/>
              </a:rPr>
              <a:t>将来の出血合併症の軽減のため、治療部位の仕上がりや患者さんのリスクを考慮し、</a:t>
            </a:r>
            <a:r>
              <a:rPr sz="900" spc="-15" dirty="0">
                <a:solidFill>
                  <a:srgbClr val="231F20"/>
                </a:solidFill>
                <a:latin typeface="BIZ UDPゴシック"/>
                <a:cs typeface="BIZ UDPゴシック"/>
              </a:rPr>
              <a:t>以下の日程で減量または単剤</a:t>
            </a:r>
            <a:r>
              <a:rPr sz="900" spc="120" dirty="0">
                <a:solidFill>
                  <a:srgbClr val="231F20"/>
                </a:solidFill>
                <a:latin typeface="BIZ UDPゴシック"/>
                <a:cs typeface="BIZ UDPゴシック"/>
              </a:rPr>
              <a:t>（</a:t>
            </a:r>
            <a:r>
              <a:rPr sz="950" spc="120" dirty="0">
                <a:solidFill>
                  <a:srgbClr val="231F20"/>
                </a:solidFill>
                <a:latin typeface="Arial"/>
                <a:cs typeface="Arial"/>
              </a:rPr>
              <a:t>SAPT</a:t>
            </a:r>
            <a:r>
              <a:rPr sz="900" spc="120" dirty="0">
                <a:solidFill>
                  <a:srgbClr val="231F20"/>
                </a:solidFill>
                <a:latin typeface="BIZ UDPゴシック"/>
                <a:cs typeface="BIZ UDPゴシック"/>
              </a:rPr>
              <a:t>）</a:t>
            </a:r>
            <a:r>
              <a:rPr sz="900" spc="10" dirty="0">
                <a:solidFill>
                  <a:srgbClr val="231F20"/>
                </a:solidFill>
                <a:latin typeface="BIZ UDPゴシック"/>
                <a:cs typeface="BIZ UDPゴシック"/>
              </a:rPr>
              <a:t>への切り替えをお願いいたします。</a:t>
            </a:r>
            <a:endParaRPr sz="900">
              <a:latin typeface="BIZ UDPゴシック"/>
              <a:cs typeface="BIZ UDPゴシック"/>
            </a:endParaRPr>
          </a:p>
          <a:p>
            <a:pPr>
              <a:lnSpc>
                <a:spcPct val="100000"/>
              </a:lnSpc>
              <a:spcBef>
                <a:spcPts val="170"/>
              </a:spcBef>
            </a:pPr>
            <a:endParaRPr sz="900">
              <a:latin typeface="BIZ UDPゴシック"/>
              <a:cs typeface="BIZ UDPゴシック"/>
            </a:endParaRPr>
          </a:p>
          <a:p>
            <a:pPr marL="724535">
              <a:lnSpc>
                <a:spcPct val="100000"/>
              </a:lnSpc>
              <a:tabLst>
                <a:tab pos="1310640" algn="l"/>
              </a:tabLst>
            </a:pPr>
            <a:r>
              <a:rPr sz="900" spc="-50" dirty="0">
                <a:solidFill>
                  <a:srgbClr val="6F60AA"/>
                </a:solidFill>
                <a:latin typeface="BIZ UDPゴシック"/>
                <a:cs typeface="BIZ UDPゴシック"/>
              </a:rPr>
              <a:t>年</a:t>
            </a:r>
            <a:r>
              <a:rPr sz="900" dirty="0">
                <a:solidFill>
                  <a:srgbClr val="6F60AA"/>
                </a:solidFill>
                <a:latin typeface="BIZ UDPゴシック"/>
                <a:cs typeface="BIZ UDPゴシック"/>
              </a:rPr>
              <a:t>	月頃</a:t>
            </a:r>
            <a:r>
              <a:rPr sz="900" spc="-30" dirty="0">
                <a:solidFill>
                  <a:srgbClr val="6F60AA"/>
                </a:solidFill>
                <a:latin typeface="BIZ UDPゴシック"/>
                <a:cs typeface="BIZ UDPゴシック"/>
              </a:rPr>
              <a:t>に</a:t>
            </a:r>
            <a:r>
              <a:rPr sz="900" spc="-65" dirty="0">
                <a:solidFill>
                  <a:srgbClr val="6F60AA"/>
                </a:solidFill>
                <a:latin typeface="BIZ UDPゴシック"/>
                <a:cs typeface="BIZ UDPゴシック"/>
              </a:rPr>
              <a:t>、</a:t>
            </a:r>
            <a:r>
              <a:rPr sz="900" dirty="0">
                <a:solidFill>
                  <a:srgbClr val="6F60AA"/>
                </a:solidFill>
                <a:latin typeface="BIZ UDPゴシック"/>
                <a:cs typeface="BIZ UDPゴシック"/>
              </a:rPr>
              <a:t>下記の抗血小板薬への変更</a:t>
            </a:r>
            <a:r>
              <a:rPr sz="900" spc="-55" dirty="0">
                <a:solidFill>
                  <a:srgbClr val="6F60AA"/>
                </a:solidFill>
                <a:latin typeface="BIZ UDPゴシック"/>
                <a:cs typeface="BIZ UDPゴシック"/>
              </a:rPr>
              <a:t>を</a:t>
            </a:r>
            <a:r>
              <a:rPr sz="900" dirty="0">
                <a:solidFill>
                  <a:srgbClr val="6F60AA"/>
                </a:solidFill>
                <a:latin typeface="BIZ UDPゴシック"/>
                <a:cs typeface="BIZ UDPゴシック"/>
              </a:rPr>
              <a:t>お願</a:t>
            </a:r>
            <a:r>
              <a:rPr sz="900" spc="-30" dirty="0">
                <a:solidFill>
                  <a:srgbClr val="6F60AA"/>
                </a:solidFill>
                <a:latin typeface="BIZ UDPゴシック"/>
                <a:cs typeface="BIZ UDPゴシック"/>
              </a:rPr>
              <a:t>い</a:t>
            </a:r>
            <a:r>
              <a:rPr sz="900" spc="-40" dirty="0">
                <a:solidFill>
                  <a:srgbClr val="6F60AA"/>
                </a:solidFill>
                <a:latin typeface="BIZ UDPゴシック"/>
                <a:cs typeface="BIZ UDPゴシック"/>
              </a:rPr>
              <a:t>い</a:t>
            </a:r>
            <a:r>
              <a:rPr sz="900" spc="-65" dirty="0">
                <a:solidFill>
                  <a:srgbClr val="6F60AA"/>
                </a:solidFill>
                <a:latin typeface="BIZ UDPゴシック"/>
                <a:cs typeface="BIZ UDPゴシック"/>
              </a:rPr>
              <a:t>た</a:t>
            </a:r>
            <a:r>
              <a:rPr sz="900" spc="60" dirty="0">
                <a:solidFill>
                  <a:srgbClr val="6F60AA"/>
                </a:solidFill>
                <a:latin typeface="BIZ UDPゴシック"/>
                <a:cs typeface="BIZ UDPゴシック"/>
              </a:rPr>
              <a:t>し</a:t>
            </a:r>
            <a:r>
              <a:rPr sz="900" spc="-40" dirty="0">
                <a:solidFill>
                  <a:srgbClr val="6F60AA"/>
                </a:solidFill>
                <a:latin typeface="BIZ UDPゴシック"/>
                <a:cs typeface="BIZ UDPゴシック"/>
              </a:rPr>
              <a:t>ま</a:t>
            </a:r>
            <a:r>
              <a:rPr sz="900" spc="-60" dirty="0">
                <a:solidFill>
                  <a:srgbClr val="6F60AA"/>
                </a:solidFill>
                <a:latin typeface="BIZ UDPゴシック"/>
                <a:cs typeface="BIZ UDPゴシック"/>
              </a:rPr>
              <a:t>す</a:t>
            </a:r>
            <a:r>
              <a:rPr sz="900" spc="310" dirty="0">
                <a:solidFill>
                  <a:srgbClr val="6F60AA"/>
                </a:solidFill>
                <a:latin typeface="BIZ UDPゴシック"/>
                <a:cs typeface="BIZ UDPゴシック"/>
              </a:rPr>
              <a:t>。</a:t>
            </a:r>
            <a:endParaRPr sz="900">
              <a:latin typeface="BIZ UDPゴシック"/>
              <a:cs typeface="BIZ UDPゴシック"/>
            </a:endParaRPr>
          </a:p>
          <a:p>
            <a:pPr marL="85725">
              <a:lnSpc>
                <a:spcPct val="100000"/>
              </a:lnSpc>
              <a:spcBef>
                <a:spcPts val="790"/>
              </a:spcBef>
              <a:tabLst>
                <a:tab pos="1043305" algn="l"/>
              </a:tabLst>
            </a:pPr>
            <a:r>
              <a:rPr sz="900" spc="100" dirty="0">
                <a:solidFill>
                  <a:srgbClr val="6F60AA"/>
                </a:solidFill>
                <a:latin typeface="BIZ UDPゴシック"/>
                <a:cs typeface="BIZ UDPゴシック"/>
              </a:rPr>
              <a:t>（</a:t>
            </a:r>
            <a:r>
              <a:rPr sz="950" spc="100" dirty="0">
                <a:solidFill>
                  <a:srgbClr val="6F60AA"/>
                </a:solidFill>
                <a:latin typeface="Arial"/>
                <a:cs typeface="Arial"/>
              </a:rPr>
              <a:t>DAPT</a:t>
            </a:r>
            <a:r>
              <a:rPr sz="950" dirty="0">
                <a:solidFill>
                  <a:srgbClr val="6F60AA"/>
                </a:solidFill>
                <a:latin typeface="Arial"/>
                <a:cs typeface="Arial"/>
              </a:rPr>
              <a:t>	</a:t>
            </a:r>
            <a:r>
              <a:rPr sz="900" spc="-10" dirty="0">
                <a:solidFill>
                  <a:srgbClr val="6F60AA"/>
                </a:solidFill>
                <a:latin typeface="BIZ UDPゴシック"/>
                <a:cs typeface="BIZ UDPゴシック"/>
              </a:rPr>
              <a:t>か月間に相当します</a:t>
            </a:r>
            <a:r>
              <a:rPr sz="900" spc="400" dirty="0">
                <a:solidFill>
                  <a:srgbClr val="6F60AA"/>
                </a:solidFill>
                <a:latin typeface="BIZ UDPゴシック"/>
                <a:cs typeface="BIZ UDPゴシック"/>
              </a:rPr>
              <a:t>）</a:t>
            </a:r>
            <a:endParaRPr sz="900">
              <a:latin typeface="BIZ UDPゴシック"/>
              <a:cs typeface="BIZ UDPゴシック"/>
            </a:endParaRPr>
          </a:p>
        </p:txBody>
      </p:sp>
      <p:sp>
        <p:nvSpPr>
          <p:cNvPr id="87" name="object 87"/>
          <p:cNvSpPr txBox="1"/>
          <p:nvPr/>
        </p:nvSpPr>
        <p:spPr>
          <a:xfrm>
            <a:off x="5660057" y="916368"/>
            <a:ext cx="2453640" cy="238760"/>
          </a:xfrm>
          <a:prstGeom prst="rect">
            <a:avLst/>
          </a:prstGeom>
        </p:spPr>
        <p:txBody>
          <a:bodyPr vert="horz" wrap="square" lIns="0" tIns="12700" rIns="0" bIns="0" rtlCol="0">
            <a:spAutoFit/>
          </a:bodyPr>
          <a:lstStyle/>
          <a:p>
            <a:pPr marL="194310" indent="-181610">
              <a:lnSpc>
                <a:spcPct val="100000"/>
              </a:lnSpc>
              <a:spcBef>
                <a:spcPts val="100"/>
              </a:spcBef>
              <a:buSzPct val="78571"/>
              <a:buChar char="◆"/>
              <a:tabLst>
                <a:tab pos="194310" algn="l"/>
              </a:tabLst>
            </a:pPr>
            <a:r>
              <a:rPr sz="1400" b="1" spc="-65" dirty="0">
                <a:solidFill>
                  <a:srgbClr val="231F20"/>
                </a:solidFill>
                <a:latin typeface="Microsoft JhengHei"/>
                <a:cs typeface="Microsoft JhengHei"/>
              </a:rPr>
              <a:t>抗血小板薬・抗凝固薬連絡票</a:t>
            </a:r>
            <a:endParaRPr sz="1400">
              <a:latin typeface="Microsoft JhengHei"/>
              <a:cs typeface="Microsoft JhengHei"/>
            </a:endParaRPr>
          </a:p>
        </p:txBody>
      </p:sp>
      <p:grpSp>
        <p:nvGrpSpPr>
          <p:cNvPr id="88" name="object 88"/>
          <p:cNvGrpSpPr/>
          <p:nvPr/>
        </p:nvGrpSpPr>
        <p:grpSpPr>
          <a:xfrm>
            <a:off x="6022414" y="2629659"/>
            <a:ext cx="1253490" cy="252095"/>
            <a:chOff x="6022414" y="2629659"/>
            <a:chExt cx="1253490" cy="252095"/>
          </a:xfrm>
        </p:grpSpPr>
        <p:sp>
          <p:nvSpPr>
            <p:cNvPr id="89" name="object 89"/>
            <p:cNvSpPr/>
            <p:nvPr/>
          </p:nvSpPr>
          <p:spPr>
            <a:xfrm>
              <a:off x="6438376" y="2875067"/>
              <a:ext cx="832485" cy="0"/>
            </a:xfrm>
            <a:custGeom>
              <a:avLst/>
              <a:gdLst/>
              <a:ahLst/>
              <a:cxnLst/>
              <a:rect l="l" t="t" r="r" b="b"/>
              <a:pathLst>
                <a:path w="832484">
                  <a:moveTo>
                    <a:pt x="0" y="0"/>
                  </a:moveTo>
                  <a:lnTo>
                    <a:pt x="831926" y="0"/>
                  </a:lnTo>
                </a:path>
              </a:pathLst>
            </a:custGeom>
            <a:ln w="12700">
              <a:solidFill>
                <a:srgbClr val="6F60AA"/>
              </a:solidFill>
            </a:ln>
          </p:spPr>
          <p:txBody>
            <a:bodyPr wrap="square" lIns="0" tIns="0" rIns="0" bIns="0" rtlCol="0"/>
            <a:lstStyle/>
            <a:p>
              <a:endParaRPr/>
            </a:p>
          </p:txBody>
        </p:sp>
        <p:sp>
          <p:nvSpPr>
            <p:cNvPr id="90" name="object 90"/>
            <p:cNvSpPr/>
            <p:nvPr/>
          </p:nvSpPr>
          <p:spPr>
            <a:xfrm>
              <a:off x="6022414" y="2636009"/>
              <a:ext cx="1253490" cy="0"/>
            </a:xfrm>
            <a:custGeom>
              <a:avLst/>
              <a:gdLst/>
              <a:ahLst/>
              <a:cxnLst/>
              <a:rect l="l" t="t" r="r" b="b"/>
              <a:pathLst>
                <a:path w="1253490">
                  <a:moveTo>
                    <a:pt x="0" y="0"/>
                  </a:moveTo>
                  <a:lnTo>
                    <a:pt x="1253223" y="0"/>
                  </a:lnTo>
                </a:path>
              </a:pathLst>
            </a:custGeom>
            <a:ln w="12700">
              <a:solidFill>
                <a:srgbClr val="6F60AA"/>
              </a:solidFill>
            </a:ln>
          </p:spPr>
          <p:txBody>
            <a:bodyPr wrap="square" lIns="0" tIns="0" rIns="0" bIns="0" rtlCol="0"/>
            <a:lstStyle/>
            <a:p>
              <a:endParaRPr/>
            </a:p>
          </p:txBody>
        </p:sp>
      </p:grpSp>
      <p:sp>
        <p:nvSpPr>
          <p:cNvPr id="91" name="object 91"/>
          <p:cNvSpPr txBox="1"/>
          <p:nvPr/>
        </p:nvSpPr>
        <p:spPr>
          <a:xfrm>
            <a:off x="6023254" y="2905868"/>
            <a:ext cx="1141095" cy="406400"/>
          </a:xfrm>
          <a:prstGeom prst="rect">
            <a:avLst/>
          </a:prstGeom>
        </p:spPr>
        <p:txBody>
          <a:bodyPr vert="horz" wrap="square" lIns="0" tIns="66040" rIns="0" bIns="0" rtlCol="0">
            <a:spAutoFit/>
          </a:bodyPr>
          <a:lstStyle/>
          <a:p>
            <a:pPr marL="150495" indent="-150495">
              <a:lnSpc>
                <a:spcPct val="100000"/>
              </a:lnSpc>
              <a:spcBef>
                <a:spcPts val="520"/>
              </a:spcBef>
              <a:buChar char="□"/>
              <a:tabLst>
                <a:tab pos="150495" algn="l"/>
              </a:tabLst>
            </a:pPr>
            <a:r>
              <a:rPr sz="900" spc="-10" dirty="0">
                <a:solidFill>
                  <a:srgbClr val="6F60AA"/>
                </a:solidFill>
                <a:latin typeface="BIZ UDPゴシック"/>
                <a:cs typeface="BIZ UDPゴシック"/>
              </a:rPr>
              <a:t>バイアスピリン単剤</a:t>
            </a:r>
            <a:endParaRPr sz="900">
              <a:latin typeface="BIZ UDPゴシック"/>
              <a:cs typeface="BIZ UDPゴシック"/>
            </a:endParaRPr>
          </a:p>
          <a:p>
            <a:pPr marL="147320" indent="-147320">
              <a:lnSpc>
                <a:spcPct val="100000"/>
              </a:lnSpc>
              <a:spcBef>
                <a:spcPts val="420"/>
              </a:spcBef>
              <a:buChar char="□"/>
              <a:tabLst>
                <a:tab pos="147320" algn="l"/>
              </a:tabLst>
            </a:pPr>
            <a:r>
              <a:rPr sz="900" spc="-40" dirty="0">
                <a:solidFill>
                  <a:srgbClr val="6F60AA"/>
                </a:solidFill>
                <a:latin typeface="BIZ UDPゴシック"/>
                <a:cs typeface="BIZ UDPゴシック"/>
              </a:rPr>
              <a:t>プラスグレル単剤</a:t>
            </a:r>
            <a:endParaRPr sz="900">
              <a:latin typeface="BIZ UDPゴシック"/>
              <a:cs typeface="BIZ UDPゴシック"/>
            </a:endParaRPr>
          </a:p>
        </p:txBody>
      </p:sp>
      <p:sp>
        <p:nvSpPr>
          <p:cNvPr id="95" name="object 95"/>
          <p:cNvSpPr txBox="1"/>
          <p:nvPr/>
        </p:nvSpPr>
        <p:spPr>
          <a:xfrm>
            <a:off x="220840"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8</a:t>
            </a:r>
            <a:endParaRPr sz="1200">
              <a:latin typeface="Arial Rounded MT Bold"/>
              <a:cs typeface="Arial Rounded MT Bold"/>
            </a:endParaRPr>
          </a:p>
        </p:txBody>
      </p:sp>
      <p:sp>
        <p:nvSpPr>
          <p:cNvPr id="96" name="object 96"/>
          <p:cNvSpPr txBox="1"/>
          <p:nvPr/>
        </p:nvSpPr>
        <p:spPr>
          <a:xfrm>
            <a:off x="10318803"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9</a:t>
            </a:r>
            <a:endParaRPr sz="1200">
              <a:latin typeface="Arial Rounded MT Bold"/>
              <a:cs typeface="Arial Rounded MT Bold"/>
            </a:endParaRPr>
          </a:p>
        </p:txBody>
      </p:sp>
      <p:sp>
        <p:nvSpPr>
          <p:cNvPr id="92" name="object 92"/>
          <p:cNvSpPr txBox="1"/>
          <p:nvPr/>
        </p:nvSpPr>
        <p:spPr>
          <a:xfrm>
            <a:off x="7694226" y="2905868"/>
            <a:ext cx="1850389" cy="406400"/>
          </a:xfrm>
          <a:prstGeom prst="rect">
            <a:avLst/>
          </a:prstGeom>
        </p:spPr>
        <p:txBody>
          <a:bodyPr vert="horz" wrap="square" lIns="0" tIns="66040" rIns="0" bIns="0" rtlCol="0">
            <a:spAutoFit/>
          </a:bodyPr>
          <a:lstStyle/>
          <a:p>
            <a:pPr marL="150495" indent="-150495">
              <a:lnSpc>
                <a:spcPct val="100000"/>
              </a:lnSpc>
              <a:spcBef>
                <a:spcPts val="520"/>
              </a:spcBef>
              <a:buChar char="□"/>
              <a:tabLst>
                <a:tab pos="150495" algn="l"/>
              </a:tabLst>
            </a:pPr>
            <a:r>
              <a:rPr sz="900" spc="-25" dirty="0">
                <a:solidFill>
                  <a:srgbClr val="6F60AA"/>
                </a:solidFill>
                <a:latin typeface="BIZ UDPゴシック"/>
                <a:cs typeface="BIZ UDPゴシック"/>
              </a:rPr>
              <a:t>クロピドグレル単剤</a:t>
            </a:r>
            <a:endParaRPr sz="900">
              <a:latin typeface="BIZ UDPゴシック"/>
              <a:cs typeface="BIZ UDPゴシック"/>
            </a:endParaRPr>
          </a:p>
          <a:p>
            <a:pPr marL="154940" indent="-150495">
              <a:lnSpc>
                <a:spcPct val="100000"/>
              </a:lnSpc>
              <a:spcBef>
                <a:spcPts val="420"/>
              </a:spcBef>
              <a:buChar char="□"/>
              <a:tabLst>
                <a:tab pos="154940" algn="l"/>
                <a:tab pos="1722755" algn="l"/>
              </a:tabLst>
            </a:pPr>
            <a:r>
              <a:rPr sz="900" spc="-20" dirty="0">
                <a:solidFill>
                  <a:srgbClr val="6F60AA"/>
                </a:solidFill>
                <a:latin typeface="BIZ UDPゴシック"/>
                <a:cs typeface="BIZ UDPゴシック"/>
              </a:rPr>
              <a:t>そ</a:t>
            </a:r>
            <a:r>
              <a:rPr sz="900" dirty="0">
                <a:solidFill>
                  <a:srgbClr val="6F60AA"/>
                </a:solidFill>
                <a:latin typeface="BIZ UDPゴシック"/>
                <a:cs typeface="BIZ UDPゴシック"/>
              </a:rPr>
              <a:t>の</a:t>
            </a:r>
            <a:r>
              <a:rPr sz="900" spc="-395" dirty="0">
                <a:solidFill>
                  <a:srgbClr val="6F60AA"/>
                </a:solidFill>
                <a:latin typeface="BIZ UDPゴシック"/>
                <a:cs typeface="BIZ UDPゴシック"/>
              </a:rPr>
              <a:t>他</a:t>
            </a:r>
            <a:r>
              <a:rPr sz="900" spc="400" dirty="0">
                <a:solidFill>
                  <a:srgbClr val="6F60AA"/>
                </a:solidFill>
                <a:latin typeface="BIZ UDPゴシック"/>
                <a:cs typeface="BIZ UDPゴシック"/>
              </a:rPr>
              <a:t>（</a:t>
            </a:r>
            <a:r>
              <a:rPr sz="900" dirty="0">
                <a:solidFill>
                  <a:srgbClr val="6F60AA"/>
                </a:solidFill>
                <a:latin typeface="BIZ UDPゴシック"/>
                <a:cs typeface="BIZ UDPゴシック"/>
              </a:rPr>
              <a:t>	</a:t>
            </a:r>
            <a:r>
              <a:rPr sz="900" spc="400" dirty="0">
                <a:solidFill>
                  <a:srgbClr val="6F60AA"/>
                </a:solidFill>
                <a:latin typeface="BIZ UDPゴシック"/>
                <a:cs typeface="BIZ UDPゴシック"/>
              </a:rPr>
              <a:t>）</a:t>
            </a:r>
            <a:endParaRPr sz="900">
              <a:latin typeface="BIZ UDPゴシック"/>
              <a:cs typeface="BIZ UDPゴシック"/>
            </a:endParaRPr>
          </a:p>
        </p:txBody>
      </p:sp>
      <p:sp>
        <p:nvSpPr>
          <p:cNvPr id="93" name="object 93"/>
          <p:cNvSpPr txBox="1"/>
          <p:nvPr/>
        </p:nvSpPr>
        <p:spPr>
          <a:xfrm>
            <a:off x="6023299" y="3340246"/>
            <a:ext cx="4055745" cy="162560"/>
          </a:xfrm>
          <a:prstGeom prst="rect">
            <a:avLst/>
          </a:prstGeom>
        </p:spPr>
        <p:txBody>
          <a:bodyPr vert="horz" wrap="square" lIns="0" tIns="12700" rIns="0" bIns="0" rtlCol="0">
            <a:spAutoFit/>
          </a:bodyPr>
          <a:lstStyle/>
          <a:p>
            <a:pPr marL="153670" indent="-153670">
              <a:lnSpc>
                <a:spcPct val="100000"/>
              </a:lnSpc>
              <a:spcBef>
                <a:spcPts val="100"/>
              </a:spcBef>
              <a:buChar char="□"/>
              <a:tabLst>
                <a:tab pos="153670" algn="l"/>
                <a:tab pos="3880485" algn="l"/>
              </a:tabLst>
            </a:pPr>
            <a:r>
              <a:rPr sz="900" dirty="0">
                <a:solidFill>
                  <a:srgbClr val="6F60AA"/>
                </a:solidFill>
                <a:latin typeface="BIZ UDPゴシック"/>
                <a:cs typeface="BIZ UDPゴシック"/>
              </a:rPr>
              <a:t>抗凝固薬投与</a:t>
            </a:r>
            <a:r>
              <a:rPr sz="900" spc="-400" dirty="0">
                <a:solidFill>
                  <a:srgbClr val="6F60AA"/>
                </a:solidFill>
                <a:latin typeface="BIZ UDPゴシック"/>
                <a:cs typeface="BIZ UDPゴシック"/>
              </a:rPr>
              <a:t>中</a:t>
            </a:r>
            <a:r>
              <a:rPr sz="900" spc="220" dirty="0">
                <a:solidFill>
                  <a:srgbClr val="6F60AA"/>
                </a:solidFill>
                <a:latin typeface="BIZ UDPゴシック"/>
                <a:cs typeface="BIZ UDPゴシック"/>
              </a:rPr>
              <a:t>（□</a:t>
            </a:r>
            <a:r>
              <a:rPr sz="900" spc="45" dirty="0">
                <a:solidFill>
                  <a:srgbClr val="6F60AA"/>
                </a:solidFill>
                <a:latin typeface="BIZ UDPゴシック"/>
                <a:cs typeface="BIZ UDPゴシック"/>
              </a:rPr>
              <a:t> </a:t>
            </a:r>
            <a:r>
              <a:rPr sz="900" dirty="0">
                <a:solidFill>
                  <a:srgbClr val="6F60AA"/>
                </a:solidFill>
                <a:latin typeface="BIZ UDPゴシック"/>
                <a:cs typeface="BIZ UDPゴシック"/>
              </a:rPr>
              <a:t>心房細動</a:t>
            </a:r>
            <a:r>
              <a:rPr sz="900" spc="220" dirty="0">
                <a:solidFill>
                  <a:srgbClr val="6F60AA"/>
                </a:solidFill>
                <a:latin typeface="BIZ UDPゴシック"/>
                <a:cs typeface="BIZ UDPゴシック"/>
              </a:rPr>
              <a:t>  </a:t>
            </a:r>
            <a:r>
              <a:rPr sz="900" dirty="0">
                <a:solidFill>
                  <a:srgbClr val="6F60AA"/>
                </a:solidFill>
                <a:latin typeface="BIZ UDPゴシック"/>
                <a:cs typeface="BIZ UDPゴシック"/>
              </a:rPr>
              <a:t>□人工弁</a:t>
            </a:r>
            <a:r>
              <a:rPr sz="900" spc="225" dirty="0">
                <a:solidFill>
                  <a:srgbClr val="6F60AA"/>
                </a:solidFill>
                <a:latin typeface="BIZ UDPゴシック"/>
                <a:cs typeface="BIZ UDPゴシック"/>
              </a:rPr>
              <a:t>  </a:t>
            </a:r>
            <a:r>
              <a:rPr sz="900" spc="-10" dirty="0">
                <a:solidFill>
                  <a:srgbClr val="6F60AA"/>
                </a:solidFill>
                <a:latin typeface="BIZ UDPゴシック"/>
                <a:cs typeface="BIZ UDPゴシック"/>
              </a:rPr>
              <a:t>□</a:t>
            </a:r>
            <a:r>
              <a:rPr sz="900" spc="-20" dirty="0">
                <a:solidFill>
                  <a:srgbClr val="6F60AA"/>
                </a:solidFill>
                <a:latin typeface="BIZ UDPゴシック"/>
                <a:cs typeface="BIZ UDPゴシック"/>
              </a:rPr>
              <a:t>そ</a:t>
            </a:r>
            <a:r>
              <a:rPr sz="900" dirty="0">
                <a:solidFill>
                  <a:srgbClr val="6F60AA"/>
                </a:solidFill>
                <a:latin typeface="BIZ UDPゴシック"/>
                <a:cs typeface="BIZ UDPゴシック"/>
              </a:rPr>
              <a:t>の</a:t>
            </a:r>
            <a:r>
              <a:rPr sz="900" spc="-400" dirty="0">
                <a:solidFill>
                  <a:srgbClr val="6F60AA"/>
                </a:solidFill>
                <a:latin typeface="BIZ UDPゴシック"/>
                <a:cs typeface="BIZ UDPゴシック"/>
              </a:rPr>
              <a:t>他</a:t>
            </a:r>
            <a:r>
              <a:rPr sz="900" spc="400" dirty="0">
                <a:solidFill>
                  <a:srgbClr val="6F60AA"/>
                </a:solidFill>
                <a:latin typeface="BIZ UDPゴシック"/>
                <a:cs typeface="BIZ UDPゴシック"/>
              </a:rPr>
              <a:t>（</a:t>
            </a:r>
            <a:r>
              <a:rPr sz="900" dirty="0">
                <a:solidFill>
                  <a:srgbClr val="6F60AA"/>
                </a:solidFill>
                <a:latin typeface="BIZ UDPゴシック"/>
                <a:cs typeface="BIZ UDPゴシック"/>
              </a:rPr>
              <a:t>	</a:t>
            </a:r>
            <a:r>
              <a:rPr sz="900" spc="-25" dirty="0">
                <a:solidFill>
                  <a:srgbClr val="6F60AA"/>
                </a:solidFill>
                <a:latin typeface="BIZ UDPゴシック"/>
                <a:cs typeface="BIZ UDPゴシック"/>
              </a:rPr>
              <a:t>））</a:t>
            </a:r>
            <a:endParaRPr sz="900">
              <a:latin typeface="BIZ UDPゴシック"/>
              <a:cs typeface="BIZ UDPゴシック"/>
            </a:endParaRPr>
          </a:p>
        </p:txBody>
      </p:sp>
      <p:sp>
        <p:nvSpPr>
          <p:cNvPr id="94" name="object 94"/>
          <p:cNvSpPr txBox="1"/>
          <p:nvPr/>
        </p:nvSpPr>
        <p:spPr>
          <a:xfrm>
            <a:off x="6526875" y="3737831"/>
            <a:ext cx="2016125" cy="839469"/>
          </a:xfrm>
          <a:prstGeom prst="rect">
            <a:avLst/>
          </a:prstGeom>
        </p:spPr>
        <p:txBody>
          <a:bodyPr vert="horz" wrap="square" lIns="0" tIns="14604" rIns="0" bIns="0" rtlCol="0">
            <a:spAutoFit/>
          </a:bodyPr>
          <a:lstStyle/>
          <a:p>
            <a:pPr marL="51435" algn="ctr">
              <a:lnSpc>
                <a:spcPct val="100000"/>
              </a:lnSpc>
              <a:spcBef>
                <a:spcPts val="114"/>
              </a:spcBef>
            </a:pPr>
            <a:r>
              <a:rPr sz="850" b="1" dirty="0">
                <a:solidFill>
                  <a:srgbClr val="FFFFFF"/>
                </a:solidFill>
                <a:latin typeface="Microsoft JhengHei"/>
                <a:cs typeface="Microsoft JhengHei"/>
              </a:rPr>
              <a:t>日本版</a:t>
            </a:r>
            <a:r>
              <a:rPr sz="900" b="1" spc="-105" dirty="0">
                <a:solidFill>
                  <a:srgbClr val="FFFFFF"/>
                </a:solidFill>
                <a:latin typeface="Arial"/>
                <a:cs typeface="Arial"/>
              </a:rPr>
              <a:t>HBR</a:t>
            </a:r>
            <a:r>
              <a:rPr sz="850" b="1" spc="-105" dirty="0">
                <a:solidFill>
                  <a:srgbClr val="FFFFFF"/>
                </a:solidFill>
                <a:latin typeface="Microsoft JhengHei"/>
                <a:cs typeface="Microsoft JhengHei"/>
              </a:rPr>
              <a:t>（</a:t>
            </a:r>
            <a:r>
              <a:rPr sz="850" b="1" dirty="0">
                <a:solidFill>
                  <a:srgbClr val="FFFFFF"/>
                </a:solidFill>
                <a:latin typeface="Microsoft JhengHei"/>
                <a:cs typeface="Microsoft JhengHei"/>
              </a:rPr>
              <a:t>高出血リスク</a:t>
            </a:r>
            <a:r>
              <a:rPr sz="850" b="1" spc="-50" dirty="0">
                <a:solidFill>
                  <a:srgbClr val="FFFFFF"/>
                </a:solidFill>
                <a:latin typeface="Microsoft JhengHei"/>
                <a:cs typeface="Microsoft JhengHei"/>
              </a:rPr>
              <a:t>）</a:t>
            </a:r>
            <a:endParaRPr sz="850">
              <a:latin typeface="Microsoft JhengHei"/>
              <a:cs typeface="Microsoft JhengHei"/>
            </a:endParaRPr>
          </a:p>
          <a:p>
            <a:pPr algn="ctr">
              <a:lnSpc>
                <a:spcPct val="100000"/>
              </a:lnSpc>
              <a:spcBef>
                <a:spcPts val="515"/>
              </a:spcBef>
              <a:tabLst>
                <a:tab pos="1198245" algn="l"/>
              </a:tabLst>
            </a:pPr>
            <a:r>
              <a:rPr sz="700" dirty="0">
                <a:solidFill>
                  <a:srgbClr val="231F20"/>
                </a:solidFill>
                <a:latin typeface="BIZ UDPゴシック"/>
                <a:cs typeface="BIZ UDPゴシック"/>
              </a:rPr>
              <a:t>あ</a:t>
            </a:r>
            <a:r>
              <a:rPr sz="700" spc="-50" dirty="0">
                <a:solidFill>
                  <a:srgbClr val="231F20"/>
                </a:solidFill>
                <a:latin typeface="BIZ UDPゴシック"/>
                <a:cs typeface="BIZ UDPゴシック"/>
              </a:rPr>
              <a:t>り</a:t>
            </a:r>
            <a:r>
              <a:rPr sz="700" dirty="0">
                <a:solidFill>
                  <a:srgbClr val="231F20"/>
                </a:solidFill>
                <a:latin typeface="BIZ UDPゴシック"/>
                <a:cs typeface="BIZ UDPゴシック"/>
              </a:rPr>
              <a:t>	</a:t>
            </a:r>
            <a:r>
              <a:rPr sz="700" spc="55" dirty="0">
                <a:solidFill>
                  <a:srgbClr val="231F20"/>
                </a:solidFill>
                <a:latin typeface="BIZ UDPゴシック"/>
                <a:cs typeface="BIZ UDPゴシック"/>
              </a:rPr>
              <a:t>な</a:t>
            </a:r>
            <a:r>
              <a:rPr sz="700" spc="-50" dirty="0">
                <a:solidFill>
                  <a:srgbClr val="231F20"/>
                </a:solidFill>
                <a:latin typeface="BIZ UDPゴシック"/>
                <a:cs typeface="BIZ UDPゴシック"/>
              </a:rPr>
              <a:t>し</a:t>
            </a:r>
            <a:endParaRPr sz="700">
              <a:latin typeface="BIZ UDPゴシック"/>
              <a:cs typeface="BIZ UDPゴシック"/>
            </a:endParaRPr>
          </a:p>
          <a:p>
            <a:pPr>
              <a:lnSpc>
                <a:spcPct val="100000"/>
              </a:lnSpc>
              <a:spcBef>
                <a:spcPts val="740"/>
              </a:spcBef>
            </a:pPr>
            <a:endParaRPr sz="700">
              <a:latin typeface="BIZ UDPゴシック"/>
              <a:cs typeface="BIZ UDPゴシック"/>
            </a:endParaRPr>
          </a:p>
          <a:p>
            <a:pPr marL="23495" algn="ctr">
              <a:lnSpc>
                <a:spcPct val="100000"/>
              </a:lnSpc>
              <a:spcBef>
                <a:spcPts val="5"/>
              </a:spcBef>
              <a:tabLst>
                <a:tab pos="1355725" algn="l"/>
              </a:tabLst>
            </a:pPr>
            <a:r>
              <a:rPr sz="900" b="1" dirty="0">
                <a:solidFill>
                  <a:srgbClr val="231F20"/>
                </a:solidFill>
                <a:latin typeface="Arial"/>
                <a:cs typeface="Arial"/>
              </a:rPr>
              <a:t>OAC</a:t>
            </a:r>
            <a:r>
              <a:rPr sz="850" b="1" dirty="0">
                <a:solidFill>
                  <a:srgbClr val="231F20"/>
                </a:solidFill>
                <a:latin typeface="Microsoft JhengHei"/>
                <a:cs typeface="Microsoft JhengHei"/>
              </a:rPr>
              <a:t>服</a:t>
            </a:r>
            <a:r>
              <a:rPr sz="850" b="1" spc="-50" dirty="0">
                <a:solidFill>
                  <a:srgbClr val="231F20"/>
                </a:solidFill>
                <a:latin typeface="Microsoft JhengHei"/>
                <a:cs typeface="Microsoft JhengHei"/>
              </a:rPr>
              <a:t>用</a:t>
            </a:r>
            <a:r>
              <a:rPr sz="850" b="1" dirty="0">
                <a:solidFill>
                  <a:srgbClr val="231F20"/>
                </a:solidFill>
                <a:latin typeface="Microsoft JhengHei"/>
                <a:cs typeface="Microsoft JhengHei"/>
              </a:rPr>
              <a:t>	</a:t>
            </a:r>
            <a:r>
              <a:rPr sz="1275" b="1" baseline="3267" dirty="0">
                <a:solidFill>
                  <a:srgbClr val="231F20"/>
                </a:solidFill>
                <a:latin typeface="Microsoft JhengHei"/>
                <a:cs typeface="Microsoft JhengHei"/>
              </a:rPr>
              <a:t>血栓リス</a:t>
            </a:r>
            <a:r>
              <a:rPr sz="1275" b="1" spc="-75" baseline="3267" dirty="0">
                <a:solidFill>
                  <a:srgbClr val="231F20"/>
                </a:solidFill>
                <a:latin typeface="Microsoft JhengHei"/>
                <a:cs typeface="Microsoft JhengHei"/>
              </a:rPr>
              <a:t>ク</a:t>
            </a:r>
            <a:endParaRPr sz="1275" baseline="3267">
              <a:latin typeface="Microsoft JhengHei"/>
              <a:cs typeface="Microsoft JhengHei"/>
            </a:endParaRPr>
          </a:p>
          <a:p>
            <a:pPr marR="5080" algn="ctr">
              <a:lnSpc>
                <a:spcPct val="100000"/>
              </a:lnSpc>
              <a:spcBef>
                <a:spcPts val="380"/>
              </a:spcBef>
              <a:tabLst>
                <a:tab pos="460375" algn="l"/>
                <a:tab pos="1382395" algn="l"/>
                <a:tab pos="1824989" algn="l"/>
              </a:tabLst>
            </a:pPr>
            <a:r>
              <a:rPr sz="700" dirty="0">
                <a:solidFill>
                  <a:srgbClr val="231F20"/>
                </a:solidFill>
                <a:latin typeface="BIZ UDPゴシック"/>
                <a:cs typeface="BIZ UDPゴシック"/>
              </a:rPr>
              <a:t>あ</a:t>
            </a:r>
            <a:r>
              <a:rPr sz="700" spc="-50" dirty="0">
                <a:solidFill>
                  <a:srgbClr val="231F20"/>
                </a:solidFill>
                <a:latin typeface="BIZ UDPゴシック"/>
                <a:cs typeface="BIZ UDPゴシック"/>
              </a:rPr>
              <a:t>り</a:t>
            </a:r>
            <a:r>
              <a:rPr sz="700" dirty="0">
                <a:solidFill>
                  <a:srgbClr val="231F20"/>
                </a:solidFill>
                <a:latin typeface="BIZ UDPゴシック"/>
                <a:cs typeface="BIZ UDPゴシック"/>
              </a:rPr>
              <a:t>	</a:t>
            </a:r>
            <a:r>
              <a:rPr sz="700" spc="55" dirty="0">
                <a:solidFill>
                  <a:srgbClr val="231F20"/>
                </a:solidFill>
                <a:latin typeface="BIZ UDPゴシック"/>
                <a:cs typeface="BIZ UDPゴシック"/>
              </a:rPr>
              <a:t>な</a:t>
            </a:r>
            <a:r>
              <a:rPr sz="700" spc="-50" dirty="0">
                <a:solidFill>
                  <a:srgbClr val="231F20"/>
                </a:solidFill>
                <a:latin typeface="BIZ UDPゴシック"/>
                <a:cs typeface="BIZ UDPゴシック"/>
              </a:rPr>
              <a:t>し</a:t>
            </a:r>
            <a:r>
              <a:rPr sz="700" dirty="0">
                <a:solidFill>
                  <a:srgbClr val="231F20"/>
                </a:solidFill>
                <a:latin typeface="BIZ UDPゴシック"/>
                <a:cs typeface="BIZ UDPゴシック"/>
              </a:rPr>
              <a:t>	高</a:t>
            </a:r>
            <a:r>
              <a:rPr sz="700" spc="-50" dirty="0">
                <a:solidFill>
                  <a:srgbClr val="231F20"/>
                </a:solidFill>
                <a:latin typeface="BIZ UDPゴシック"/>
                <a:cs typeface="BIZ UDPゴシック"/>
              </a:rPr>
              <a:t>い</a:t>
            </a:r>
            <a:r>
              <a:rPr sz="700" dirty="0">
                <a:solidFill>
                  <a:srgbClr val="231F20"/>
                </a:solidFill>
                <a:latin typeface="BIZ UDPゴシック"/>
                <a:cs typeface="BIZ UDPゴシック"/>
              </a:rPr>
              <a:t>	低</a:t>
            </a:r>
            <a:r>
              <a:rPr sz="700" spc="-50" dirty="0">
                <a:solidFill>
                  <a:srgbClr val="231F20"/>
                </a:solidFill>
                <a:latin typeface="BIZ UDPゴシック"/>
                <a:cs typeface="BIZ UDPゴシック"/>
              </a:rPr>
              <a:t>い</a:t>
            </a:r>
            <a:endParaRPr sz="700">
              <a:latin typeface="BIZ UDPゴシック"/>
              <a:cs typeface="BIZ UDPゴシック"/>
            </a:endParaRPr>
          </a:p>
        </p:txBody>
      </p:sp>
      <p:sp>
        <p:nvSpPr>
          <p:cNvPr id="97" name="object 24">
            <a:extLst>
              <a:ext uri="{FF2B5EF4-FFF2-40B4-BE49-F238E27FC236}">
                <a16:creationId xmlns:a16="http://schemas.microsoft.com/office/drawing/2014/main" id="{CC24097E-13D2-6EFC-0801-976910AEF7C9}"/>
              </a:ext>
            </a:extLst>
          </p:cNvPr>
          <p:cNvSpPr txBox="1">
            <a:spLocks/>
          </p:cNvSpPr>
          <p:nvPr/>
        </p:nvSpPr>
        <p:spPr>
          <a:xfrm>
            <a:off x="1940591" y="7252135"/>
            <a:ext cx="7753252" cy="289823"/>
          </a:xfrm>
          <a:prstGeom prst="rect">
            <a:avLst/>
          </a:prstGeom>
        </p:spPr>
        <p:txBody>
          <a:bodyPr vert="horz" wrap="square" lIns="0" tIns="12700" rIns="0" bIns="0" rtlCol="0">
            <a:spAutoFit/>
          </a:bodyPr>
          <a:lstStyle>
            <a:lvl1pPr>
              <a:defRPr>
                <a:latin typeface="+mj-lt"/>
                <a:ea typeface="+mj-ea"/>
                <a:cs typeface="+mj-cs"/>
              </a:defRPr>
            </a:lvl1pPr>
          </a:lstStyle>
          <a:p>
            <a:pPr marL="12700">
              <a:spcBef>
                <a:spcPts val="100"/>
              </a:spcBef>
            </a:pPr>
            <a:r>
              <a:rPr lang="ja-JP" altLang="en-US" sz="1600" spc="140" dirty="0"/>
              <a:t>手術などに伴う抗血栓薬の中止については</a:t>
            </a:r>
            <a:r>
              <a:rPr lang="en-US" altLang="ja-JP" sz="1600" spc="140" dirty="0"/>
              <a:t>P.??</a:t>
            </a:r>
            <a:r>
              <a:rPr lang="ja-JP" altLang="en-US" sz="1600" spc="140" dirty="0"/>
              <a:t>をご覧ください</a:t>
            </a:r>
            <a:r>
              <a:rPr lang="ja-JP" altLang="en-US" spc="140" dirty="0"/>
              <a:t>。</a:t>
            </a:r>
          </a:p>
        </p:txBody>
      </p:sp>
    </p:spTree>
    <p:extLst>
      <p:ext uri="{BB962C8B-B14F-4D97-AF65-F5344CB8AC3E}">
        <p14:creationId xmlns:p14="http://schemas.microsoft.com/office/powerpoint/2010/main" val="4046925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335773" y="5619949"/>
            <a:ext cx="320675" cy="381000"/>
          </a:xfrm>
          <a:custGeom>
            <a:avLst/>
            <a:gdLst/>
            <a:ahLst/>
            <a:cxnLst/>
            <a:rect l="l" t="t" r="r" b="b"/>
            <a:pathLst>
              <a:path w="320675" h="381000">
                <a:moveTo>
                  <a:pt x="190195" y="0"/>
                </a:moveTo>
                <a:lnTo>
                  <a:pt x="146585" y="5023"/>
                </a:lnTo>
                <a:lnTo>
                  <a:pt x="106552" y="19334"/>
                </a:lnTo>
                <a:lnTo>
                  <a:pt x="71237" y="41788"/>
                </a:lnTo>
                <a:lnTo>
                  <a:pt x="41783" y="71245"/>
                </a:lnTo>
                <a:lnTo>
                  <a:pt x="19331" y="106562"/>
                </a:lnTo>
                <a:lnTo>
                  <a:pt x="5023" y="146597"/>
                </a:lnTo>
                <a:lnTo>
                  <a:pt x="0" y="190207"/>
                </a:lnTo>
                <a:lnTo>
                  <a:pt x="5023" y="233818"/>
                </a:lnTo>
                <a:lnTo>
                  <a:pt x="19331" y="273853"/>
                </a:lnTo>
                <a:lnTo>
                  <a:pt x="41783" y="309170"/>
                </a:lnTo>
                <a:lnTo>
                  <a:pt x="71237" y="338626"/>
                </a:lnTo>
                <a:lnTo>
                  <a:pt x="106552" y="361081"/>
                </a:lnTo>
                <a:lnTo>
                  <a:pt x="146585" y="375391"/>
                </a:lnTo>
                <a:lnTo>
                  <a:pt x="190195" y="380415"/>
                </a:lnTo>
                <a:lnTo>
                  <a:pt x="233809" y="375391"/>
                </a:lnTo>
                <a:lnTo>
                  <a:pt x="273846" y="361081"/>
                </a:lnTo>
                <a:lnTo>
                  <a:pt x="309162" y="338626"/>
                </a:lnTo>
                <a:lnTo>
                  <a:pt x="320224" y="327565"/>
                </a:lnTo>
                <a:lnTo>
                  <a:pt x="320224" y="52850"/>
                </a:lnTo>
                <a:lnTo>
                  <a:pt x="309162" y="41788"/>
                </a:lnTo>
                <a:lnTo>
                  <a:pt x="273846" y="19334"/>
                </a:lnTo>
                <a:lnTo>
                  <a:pt x="233809" y="5023"/>
                </a:lnTo>
                <a:lnTo>
                  <a:pt x="190195" y="0"/>
                </a:lnTo>
                <a:close/>
              </a:path>
            </a:pathLst>
          </a:custGeom>
          <a:solidFill>
            <a:srgbClr val="F05A94">
              <a:alpha val="14999"/>
            </a:srgbClr>
          </a:solidFill>
        </p:spPr>
        <p:txBody>
          <a:bodyPr wrap="square" lIns="0" tIns="0" rIns="0" bIns="0" rtlCol="0"/>
          <a:lstStyle/>
          <a:p>
            <a:endParaRPr/>
          </a:p>
        </p:txBody>
      </p:sp>
      <p:grpSp>
        <p:nvGrpSpPr>
          <p:cNvPr id="3" name="object 3"/>
          <p:cNvGrpSpPr/>
          <p:nvPr/>
        </p:nvGrpSpPr>
        <p:grpSpPr>
          <a:xfrm>
            <a:off x="342002"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sp>
        <p:nvSpPr>
          <p:cNvPr id="7" name="object 7"/>
          <p:cNvSpPr txBox="1"/>
          <p:nvPr/>
        </p:nvSpPr>
        <p:spPr>
          <a:xfrm>
            <a:off x="887299" y="172826"/>
            <a:ext cx="863600" cy="330200"/>
          </a:xfrm>
          <a:prstGeom prst="rect">
            <a:avLst/>
          </a:prstGeom>
        </p:spPr>
        <p:txBody>
          <a:bodyPr vert="horz" wrap="square" lIns="0" tIns="12700" rIns="0" bIns="0" rtlCol="0">
            <a:spAutoFit/>
          </a:bodyPr>
          <a:lstStyle/>
          <a:p>
            <a:pPr marL="12700">
              <a:lnSpc>
                <a:spcPct val="100000"/>
              </a:lnSpc>
              <a:spcBef>
                <a:spcPts val="100"/>
              </a:spcBef>
            </a:pPr>
            <a:r>
              <a:rPr sz="2000" b="1" spc="180" dirty="0">
                <a:solidFill>
                  <a:srgbClr val="FFFFFF"/>
                </a:solidFill>
                <a:latin typeface="Microsoft YaHei UI"/>
                <a:cs typeface="Microsoft YaHei UI"/>
              </a:rPr>
              <a:t>連絡票</a:t>
            </a:r>
            <a:endParaRPr sz="2000">
              <a:latin typeface="Microsoft YaHei UI"/>
              <a:cs typeface="Microsoft YaHei UI"/>
            </a:endParaRPr>
          </a:p>
        </p:txBody>
      </p:sp>
      <p:grpSp>
        <p:nvGrpSpPr>
          <p:cNvPr id="8" name="object 8"/>
          <p:cNvGrpSpPr/>
          <p:nvPr/>
        </p:nvGrpSpPr>
        <p:grpSpPr>
          <a:xfrm>
            <a:off x="5673599" y="1254601"/>
            <a:ext cx="4637405" cy="5951220"/>
            <a:chOff x="5673599" y="1254601"/>
            <a:chExt cx="4637405" cy="5951220"/>
          </a:xfrm>
        </p:grpSpPr>
        <p:sp>
          <p:nvSpPr>
            <p:cNvPr id="9" name="object 9"/>
            <p:cNvSpPr/>
            <p:nvPr/>
          </p:nvSpPr>
          <p:spPr>
            <a:xfrm>
              <a:off x="5678995" y="1259992"/>
              <a:ext cx="4626610" cy="5940425"/>
            </a:xfrm>
            <a:custGeom>
              <a:avLst/>
              <a:gdLst/>
              <a:ahLst/>
              <a:cxnLst/>
              <a:rect l="l" t="t" r="r" b="b"/>
              <a:pathLst>
                <a:path w="4626609" h="5940425">
                  <a:moveTo>
                    <a:pt x="4626000" y="0"/>
                  </a:moveTo>
                  <a:lnTo>
                    <a:pt x="0" y="0"/>
                  </a:lnTo>
                  <a:lnTo>
                    <a:pt x="0" y="5940005"/>
                  </a:lnTo>
                  <a:lnTo>
                    <a:pt x="4626000" y="5940005"/>
                  </a:lnTo>
                  <a:lnTo>
                    <a:pt x="4626000" y="0"/>
                  </a:lnTo>
                  <a:close/>
                </a:path>
              </a:pathLst>
            </a:custGeom>
            <a:solidFill>
              <a:srgbClr val="FFFFFF"/>
            </a:solidFill>
          </p:spPr>
          <p:txBody>
            <a:bodyPr wrap="square" lIns="0" tIns="0" rIns="0" bIns="0" rtlCol="0"/>
            <a:lstStyle/>
            <a:p>
              <a:endParaRPr/>
            </a:p>
          </p:txBody>
        </p:sp>
        <p:sp>
          <p:nvSpPr>
            <p:cNvPr id="10" name="object 10"/>
            <p:cNvSpPr/>
            <p:nvPr/>
          </p:nvSpPr>
          <p:spPr>
            <a:xfrm>
              <a:off x="5678996" y="1259998"/>
              <a:ext cx="4626610" cy="5940425"/>
            </a:xfrm>
            <a:custGeom>
              <a:avLst/>
              <a:gdLst/>
              <a:ahLst/>
              <a:cxnLst/>
              <a:rect l="l" t="t" r="r" b="b"/>
              <a:pathLst>
                <a:path w="4626609" h="5940425">
                  <a:moveTo>
                    <a:pt x="4626000" y="5940005"/>
                  </a:moveTo>
                  <a:lnTo>
                    <a:pt x="0" y="5940005"/>
                  </a:lnTo>
                  <a:lnTo>
                    <a:pt x="0" y="0"/>
                  </a:lnTo>
                  <a:lnTo>
                    <a:pt x="4626000" y="0"/>
                  </a:lnTo>
                  <a:lnTo>
                    <a:pt x="4626000" y="5940005"/>
                  </a:lnTo>
                  <a:close/>
                </a:path>
              </a:pathLst>
            </a:custGeom>
            <a:ln w="10795">
              <a:solidFill>
                <a:srgbClr val="231F20"/>
              </a:solidFill>
            </a:ln>
          </p:spPr>
          <p:txBody>
            <a:bodyPr wrap="square" lIns="0" tIns="0" rIns="0" bIns="0" rtlCol="0"/>
            <a:lstStyle/>
            <a:p>
              <a:endParaRPr/>
            </a:p>
          </p:txBody>
        </p:sp>
        <p:sp>
          <p:nvSpPr>
            <p:cNvPr id="11" name="object 11"/>
            <p:cNvSpPr/>
            <p:nvPr/>
          </p:nvSpPr>
          <p:spPr>
            <a:xfrm>
              <a:off x="8811497" y="485151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2" name="object 12"/>
            <p:cNvSpPr/>
            <p:nvPr/>
          </p:nvSpPr>
          <p:spPr>
            <a:xfrm>
              <a:off x="6257305" y="4851511"/>
              <a:ext cx="2543810" cy="0"/>
            </a:xfrm>
            <a:custGeom>
              <a:avLst/>
              <a:gdLst/>
              <a:ahLst/>
              <a:cxnLst/>
              <a:rect l="l" t="t" r="r" b="b"/>
              <a:pathLst>
                <a:path w="2543809">
                  <a:moveTo>
                    <a:pt x="0" y="0"/>
                  </a:moveTo>
                  <a:lnTo>
                    <a:pt x="650516" y="0"/>
                  </a:lnTo>
                </a:path>
                <a:path w="2543809">
                  <a:moveTo>
                    <a:pt x="1149296" y="0"/>
                  </a:moveTo>
                  <a:lnTo>
                    <a:pt x="1399512" y="0"/>
                  </a:lnTo>
                </a:path>
                <a:path w="2543809">
                  <a:moveTo>
                    <a:pt x="1916300" y="0"/>
                  </a:moveTo>
                  <a:lnTo>
                    <a:pt x="1998736" y="0"/>
                  </a:lnTo>
                </a:path>
                <a:path w="2543809">
                  <a:moveTo>
                    <a:pt x="2515524" y="0"/>
                  </a:moveTo>
                  <a:lnTo>
                    <a:pt x="2543378" y="0"/>
                  </a:lnTo>
                </a:path>
              </a:pathLst>
            </a:custGeom>
            <a:ln w="5397">
              <a:solidFill>
                <a:srgbClr val="545658"/>
              </a:solidFill>
              <a:prstDash val="sysDash"/>
            </a:ln>
          </p:spPr>
          <p:txBody>
            <a:bodyPr wrap="square" lIns="0" tIns="0" rIns="0" bIns="0" rtlCol="0"/>
            <a:lstStyle/>
            <a:p>
              <a:endParaRPr/>
            </a:p>
          </p:txBody>
        </p:sp>
        <p:sp>
          <p:nvSpPr>
            <p:cNvPr id="13" name="object 13"/>
            <p:cNvSpPr/>
            <p:nvPr/>
          </p:nvSpPr>
          <p:spPr>
            <a:xfrm>
              <a:off x="6244699" y="485151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4" name="object 14"/>
            <p:cNvSpPr/>
            <p:nvPr/>
          </p:nvSpPr>
          <p:spPr>
            <a:xfrm>
              <a:off x="8811497" y="5047538"/>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5" name="object 15"/>
            <p:cNvSpPr/>
            <p:nvPr/>
          </p:nvSpPr>
          <p:spPr>
            <a:xfrm>
              <a:off x="6257305" y="5047538"/>
              <a:ext cx="2543810" cy="0"/>
            </a:xfrm>
            <a:custGeom>
              <a:avLst/>
              <a:gdLst/>
              <a:ahLst/>
              <a:cxnLst/>
              <a:rect l="l" t="t" r="r" b="b"/>
              <a:pathLst>
                <a:path w="2543809">
                  <a:moveTo>
                    <a:pt x="0" y="0"/>
                  </a:moveTo>
                  <a:lnTo>
                    <a:pt x="33296" y="0"/>
                  </a:lnTo>
                </a:path>
                <a:path w="2543809">
                  <a:moveTo>
                    <a:pt x="550085" y="0"/>
                  </a:moveTo>
                  <a:lnTo>
                    <a:pt x="1399512" y="0"/>
                  </a:lnTo>
                </a:path>
                <a:path w="2543809">
                  <a:moveTo>
                    <a:pt x="1916300" y="0"/>
                  </a:moveTo>
                  <a:lnTo>
                    <a:pt x="2543378" y="0"/>
                  </a:lnTo>
                </a:path>
              </a:pathLst>
            </a:custGeom>
            <a:ln w="5397">
              <a:solidFill>
                <a:srgbClr val="545658"/>
              </a:solidFill>
              <a:prstDash val="sysDash"/>
            </a:ln>
          </p:spPr>
          <p:txBody>
            <a:bodyPr wrap="square" lIns="0" tIns="0" rIns="0" bIns="0" rtlCol="0"/>
            <a:lstStyle/>
            <a:p>
              <a:endParaRPr/>
            </a:p>
          </p:txBody>
        </p:sp>
        <p:sp>
          <p:nvSpPr>
            <p:cNvPr id="16" name="object 16"/>
            <p:cNvSpPr/>
            <p:nvPr/>
          </p:nvSpPr>
          <p:spPr>
            <a:xfrm>
              <a:off x="6244699" y="5047538"/>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7" name="object 17"/>
            <p:cNvSpPr/>
            <p:nvPr/>
          </p:nvSpPr>
          <p:spPr>
            <a:xfrm>
              <a:off x="8811497" y="531772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18" name="object 18"/>
            <p:cNvSpPr/>
            <p:nvPr/>
          </p:nvSpPr>
          <p:spPr>
            <a:xfrm>
              <a:off x="6257305" y="5317721"/>
              <a:ext cx="2543810" cy="0"/>
            </a:xfrm>
            <a:custGeom>
              <a:avLst/>
              <a:gdLst/>
              <a:ahLst/>
              <a:cxnLst/>
              <a:rect l="l" t="t" r="r" b="b"/>
              <a:pathLst>
                <a:path w="2543809">
                  <a:moveTo>
                    <a:pt x="0" y="0"/>
                  </a:moveTo>
                  <a:lnTo>
                    <a:pt x="33296" y="0"/>
                  </a:lnTo>
                </a:path>
                <a:path w="2543809">
                  <a:moveTo>
                    <a:pt x="550085" y="0"/>
                  </a:moveTo>
                  <a:lnTo>
                    <a:pt x="650516" y="0"/>
                  </a:lnTo>
                </a:path>
                <a:path w="2543809">
                  <a:moveTo>
                    <a:pt x="1149296" y="0"/>
                  </a:moveTo>
                  <a:lnTo>
                    <a:pt x="1399512" y="0"/>
                  </a:lnTo>
                </a:path>
                <a:path w="2543809">
                  <a:moveTo>
                    <a:pt x="1916300" y="0"/>
                  </a:moveTo>
                  <a:lnTo>
                    <a:pt x="1998736" y="0"/>
                  </a:lnTo>
                </a:path>
                <a:path w="2543809">
                  <a:moveTo>
                    <a:pt x="2515524" y="0"/>
                  </a:moveTo>
                  <a:lnTo>
                    <a:pt x="2543378" y="0"/>
                  </a:lnTo>
                </a:path>
              </a:pathLst>
            </a:custGeom>
            <a:ln w="5397">
              <a:solidFill>
                <a:srgbClr val="545658"/>
              </a:solidFill>
              <a:prstDash val="sysDash"/>
            </a:ln>
          </p:spPr>
          <p:txBody>
            <a:bodyPr wrap="square" lIns="0" tIns="0" rIns="0" bIns="0" rtlCol="0"/>
            <a:lstStyle/>
            <a:p>
              <a:endParaRPr/>
            </a:p>
          </p:txBody>
        </p:sp>
        <p:sp>
          <p:nvSpPr>
            <p:cNvPr id="19" name="object 19"/>
            <p:cNvSpPr/>
            <p:nvPr/>
          </p:nvSpPr>
          <p:spPr>
            <a:xfrm>
              <a:off x="6244699" y="5317721"/>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20" name="object 20"/>
            <p:cNvSpPr/>
            <p:nvPr/>
          </p:nvSpPr>
          <p:spPr>
            <a:xfrm>
              <a:off x="8811497" y="5858084"/>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21" name="object 21"/>
            <p:cNvSpPr/>
            <p:nvPr/>
          </p:nvSpPr>
          <p:spPr>
            <a:xfrm>
              <a:off x="6257305" y="5858084"/>
              <a:ext cx="2543810" cy="0"/>
            </a:xfrm>
            <a:custGeom>
              <a:avLst/>
              <a:gdLst/>
              <a:ahLst/>
              <a:cxnLst/>
              <a:rect l="l" t="t" r="r" b="b"/>
              <a:pathLst>
                <a:path w="2543809">
                  <a:moveTo>
                    <a:pt x="0" y="0"/>
                  </a:moveTo>
                  <a:lnTo>
                    <a:pt x="650516" y="0"/>
                  </a:lnTo>
                </a:path>
                <a:path w="2543809">
                  <a:moveTo>
                    <a:pt x="1149296" y="0"/>
                  </a:moveTo>
                  <a:lnTo>
                    <a:pt x="1998736" y="0"/>
                  </a:lnTo>
                </a:path>
                <a:path w="2543809">
                  <a:moveTo>
                    <a:pt x="2515524" y="0"/>
                  </a:moveTo>
                  <a:lnTo>
                    <a:pt x="2543378" y="0"/>
                  </a:lnTo>
                </a:path>
              </a:pathLst>
            </a:custGeom>
            <a:ln w="5397">
              <a:solidFill>
                <a:srgbClr val="545658"/>
              </a:solidFill>
              <a:prstDash val="sysDash"/>
            </a:ln>
          </p:spPr>
          <p:txBody>
            <a:bodyPr wrap="square" lIns="0" tIns="0" rIns="0" bIns="0" rtlCol="0"/>
            <a:lstStyle/>
            <a:p>
              <a:endParaRPr/>
            </a:p>
          </p:txBody>
        </p:sp>
        <p:sp>
          <p:nvSpPr>
            <p:cNvPr id="22" name="object 22"/>
            <p:cNvSpPr/>
            <p:nvPr/>
          </p:nvSpPr>
          <p:spPr>
            <a:xfrm>
              <a:off x="6244699" y="5858084"/>
              <a:ext cx="7620" cy="0"/>
            </a:xfrm>
            <a:custGeom>
              <a:avLst/>
              <a:gdLst/>
              <a:ahLst/>
              <a:cxnLst/>
              <a:rect l="l" t="t" r="r" b="b"/>
              <a:pathLst>
                <a:path w="7620">
                  <a:moveTo>
                    <a:pt x="7200" y="0"/>
                  </a:moveTo>
                  <a:lnTo>
                    <a:pt x="0" y="0"/>
                  </a:lnTo>
                </a:path>
              </a:pathLst>
            </a:custGeom>
            <a:ln w="5397">
              <a:solidFill>
                <a:srgbClr val="545658"/>
              </a:solidFill>
            </a:ln>
          </p:spPr>
          <p:txBody>
            <a:bodyPr wrap="square" lIns="0" tIns="0" rIns="0" bIns="0" rtlCol="0"/>
            <a:lstStyle/>
            <a:p>
              <a:endParaRPr/>
            </a:p>
          </p:txBody>
        </p:sp>
        <p:sp>
          <p:nvSpPr>
            <p:cNvPr id="23" name="object 23"/>
            <p:cNvSpPr/>
            <p:nvPr/>
          </p:nvSpPr>
          <p:spPr>
            <a:xfrm>
              <a:off x="5867997" y="2375998"/>
              <a:ext cx="4248150" cy="1224280"/>
            </a:xfrm>
            <a:custGeom>
              <a:avLst/>
              <a:gdLst/>
              <a:ahLst/>
              <a:cxnLst/>
              <a:rect l="l" t="t" r="r" b="b"/>
              <a:pathLst>
                <a:path w="4248150" h="1224279">
                  <a:moveTo>
                    <a:pt x="4247997" y="1224000"/>
                  </a:moveTo>
                  <a:lnTo>
                    <a:pt x="0" y="1224000"/>
                  </a:lnTo>
                  <a:lnTo>
                    <a:pt x="0" y="0"/>
                  </a:lnTo>
                  <a:lnTo>
                    <a:pt x="4247997" y="0"/>
                  </a:lnTo>
                  <a:lnTo>
                    <a:pt x="4247997" y="1224000"/>
                  </a:lnTo>
                  <a:close/>
                </a:path>
              </a:pathLst>
            </a:custGeom>
            <a:ln w="7200">
              <a:solidFill>
                <a:srgbClr val="6F60AA"/>
              </a:solidFill>
            </a:ln>
          </p:spPr>
          <p:txBody>
            <a:bodyPr wrap="square" lIns="0" tIns="0" rIns="0" bIns="0" rtlCol="0"/>
            <a:lstStyle/>
            <a:p>
              <a:endParaRPr/>
            </a:p>
          </p:txBody>
        </p:sp>
        <p:sp>
          <p:nvSpPr>
            <p:cNvPr id="24" name="object 24"/>
            <p:cNvSpPr/>
            <p:nvPr/>
          </p:nvSpPr>
          <p:spPr>
            <a:xfrm>
              <a:off x="7656817" y="4734763"/>
              <a:ext cx="516890" cy="1111250"/>
            </a:xfrm>
            <a:custGeom>
              <a:avLst/>
              <a:gdLst/>
              <a:ahLst/>
              <a:cxnLst/>
              <a:rect l="l" t="t" r="r" b="b"/>
              <a:pathLst>
                <a:path w="516890" h="1111250">
                  <a:moveTo>
                    <a:pt x="516788" y="0"/>
                  </a:moveTo>
                  <a:lnTo>
                    <a:pt x="0" y="0"/>
                  </a:lnTo>
                  <a:lnTo>
                    <a:pt x="0" y="1111173"/>
                  </a:lnTo>
                  <a:lnTo>
                    <a:pt x="516788" y="1111173"/>
                  </a:lnTo>
                  <a:lnTo>
                    <a:pt x="516788" y="0"/>
                  </a:lnTo>
                  <a:close/>
                </a:path>
              </a:pathLst>
            </a:custGeom>
            <a:solidFill>
              <a:srgbClr val="78B6E4"/>
            </a:solidFill>
          </p:spPr>
          <p:txBody>
            <a:bodyPr wrap="square" lIns="0" tIns="0" rIns="0" bIns="0" rtlCol="0"/>
            <a:lstStyle/>
            <a:p>
              <a:endParaRPr/>
            </a:p>
          </p:txBody>
        </p:sp>
        <p:sp>
          <p:nvSpPr>
            <p:cNvPr id="25" name="object 25"/>
            <p:cNvSpPr/>
            <p:nvPr/>
          </p:nvSpPr>
          <p:spPr>
            <a:xfrm>
              <a:off x="7656817" y="5867755"/>
              <a:ext cx="516890" cy="296545"/>
            </a:xfrm>
            <a:custGeom>
              <a:avLst/>
              <a:gdLst/>
              <a:ahLst/>
              <a:cxnLst/>
              <a:rect l="l" t="t" r="r" b="b"/>
              <a:pathLst>
                <a:path w="516890" h="296545">
                  <a:moveTo>
                    <a:pt x="516788" y="0"/>
                  </a:moveTo>
                  <a:lnTo>
                    <a:pt x="0" y="0"/>
                  </a:lnTo>
                  <a:lnTo>
                    <a:pt x="0" y="295960"/>
                  </a:lnTo>
                  <a:lnTo>
                    <a:pt x="516788" y="295960"/>
                  </a:lnTo>
                  <a:lnTo>
                    <a:pt x="516788" y="0"/>
                  </a:lnTo>
                  <a:close/>
                </a:path>
              </a:pathLst>
            </a:custGeom>
            <a:solidFill>
              <a:srgbClr val="C2DAF2"/>
            </a:solidFill>
          </p:spPr>
          <p:txBody>
            <a:bodyPr wrap="square" lIns="0" tIns="0" rIns="0" bIns="0" rtlCol="0"/>
            <a:lstStyle/>
            <a:p>
              <a:endParaRPr/>
            </a:p>
          </p:txBody>
        </p:sp>
        <p:sp>
          <p:nvSpPr>
            <p:cNvPr id="26" name="object 26"/>
            <p:cNvSpPr/>
            <p:nvPr/>
          </p:nvSpPr>
          <p:spPr>
            <a:xfrm>
              <a:off x="6290602" y="4862931"/>
              <a:ext cx="516890" cy="986790"/>
            </a:xfrm>
            <a:custGeom>
              <a:avLst/>
              <a:gdLst/>
              <a:ahLst/>
              <a:cxnLst/>
              <a:rect l="l" t="t" r="r" b="b"/>
              <a:pathLst>
                <a:path w="516890" h="986789">
                  <a:moveTo>
                    <a:pt x="516788" y="0"/>
                  </a:moveTo>
                  <a:lnTo>
                    <a:pt x="0" y="0"/>
                  </a:lnTo>
                  <a:lnTo>
                    <a:pt x="0" y="986396"/>
                  </a:lnTo>
                  <a:lnTo>
                    <a:pt x="516788" y="986396"/>
                  </a:lnTo>
                  <a:lnTo>
                    <a:pt x="516788" y="0"/>
                  </a:lnTo>
                  <a:close/>
                </a:path>
              </a:pathLst>
            </a:custGeom>
            <a:solidFill>
              <a:srgbClr val="D5ABD0"/>
            </a:solidFill>
          </p:spPr>
          <p:txBody>
            <a:bodyPr wrap="square" lIns="0" tIns="0" rIns="0" bIns="0" rtlCol="0"/>
            <a:lstStyle/>
            <a:p>
              <a:endParaRPr/>
            </a:p>
          </p:txBody>
        </p:sp>
        <p:sp>
          <p:nvSpPr>
            <p:cNvPr id="27" name="object 27"/>
            <p:cNvSpPr/>
            <p:nvPr/>
          </p:nvSpPr>
          <p:spPr>
            <a:xfrm>
              <a:off x="6290602" y="4737430"/>
              <a:ext cx="516890" cy="103505"/>
            </a:xfrm>
            <a:custGeom>
              <a:avLst/>
              <a:gdLst/>
              <a:ahLst/>
              <a:cxnLst/>
              <a:rect l="l" t="t" r="r" b="b"/>
              <a:pathLst>
                <a:path w="516890" h="103504">
                  <a:moveTo>
                    <a:pt x="516788" y="0"/>
                  </a:moveTo>
                  <a:lnTo>
                    <a:pt x="0" y="0"/>
                  </a:lnTo>
                  <a:lnTo>
                    <a:pt x="0" y="103149"/>
                  </a:lnTo>
                  <a:lnTo>
                    <a:pt x="516788" y="103149"/>
                  </a:lnTo>
                  <a:lnTo>
                    <a:pt x="516788" y="0"/>
                  </a:lnTo>
                  <a:close/>
                </a:path>
              </a:pathLst>
            </a:custGeom>
            <a:solidFill>
              <a:srgbClr val="C584B9"/>
            </a:solidFill>
          </p:spPr>
          <p:txBody>
            <a:bodyPr wrap="square" lIns="0" tIns="0" rIns="0" bIns="0" rtlCol="0"/>
            <a:lstStyle/>
            <a:p>
              <a:endParaRPr/>
            </a:p>
          </p:txBody>
        </p:sp>
        <p:sp>
          <p:nvSpPr>
            <p:cNvPr id="28" name="object 28"/>
            <p:cNvSpPr/>
            <p:nvPr/>
          </p:nvSpPr>
          <p:spPr>
            <a:xfrm>
              <a:off x="6290602" y="5867755"/>
              <a:ext cx="516890" cy="296545"/>
            </a:xfrm>
            <a:custGeom>
              <a:avLst/>
              <a:gdLst/>
              <a:ahLst/>
              <a:cxnLst/>
              <a:rect l="l" t="t" r="r" b="b"/>
              <a:pathLst>
                <a:path w="516890" h="296545">
                  <a:moveTo>
                    <a:pt x="516788" y="0"/>
                  </a:moveTo>
                  <a:lnTo>
                    <a:pt x="0" y="0"/>
                  </a:lnTo>
                  <a:lnTo>
                    <a:pt x="0" y="295960"/>
                  </a:lnTo>
                  <a:lnTo>
                    <a:pt x="516788" y="295960"/>
                  </a:lnTo>
                  <a:lnTo>
                    <a:pt x="516788" y="0"/>
                  </a:lnTo>
                  <a:close/>
                </a:path>
              </a:pathLst>
            </a:custGeom>
            <a:solidFill>
              <a:srgbClr val="E2C7E0"/>
            </a:solidFill>
          </p:spPr>
          <p:txBody>
            <a:bodyPr wrap="square" lIns="0" tIns="0" rIns="0" bIns="0" rtlCol="0"/>
            <a:lstStyle/>
            <a:p>
              <a:endParaRPr/>
            </a:p>
          </p:txBody>
        </p:sp>
        <p:sp>
          <p:nvSpPr>
            <p:cNvPr id="29" name="object 29"/>
            <p:cNvSpPr/>
            <p:nvPr/>
          </p:nvSpPr>
          <p:spPr>
            <a:xfrm>
              <a:off x="6907822" y="5058333"/>
              <a:ext cx="499109" cy="1105535"/>
            </a:xfrm>
            <a:custGeom>
              <a:avLst/>
              <a:gdLst/>
              <a:ahLst/>
              <a:cxnLst/>
              <a:rect l="l" t="t" r="r" b="b"/>
              <a:pathLst>
                <a:path w="499109" h="1105535">
                  <a:moveTo>
                    <a:pt x="498779" y="0"/>
                  </a:moveTo>
                  <a:lnTo>
                    <a:pt x="0" y="0"/>
                  </a:lnTo>
                  <a:lnTo>
                    <a:pt x="0" y="1105382"/>
                  </a:lnTo>
                  <a:lnTo>
                    <a:pt x="498779" y="1105382"/>
                  </a:lnTo>
                  <a:lnTo>
                    <a:pt x="498779" y="0"/>
                  </a:lnTo>
                  <a:close/>
                </a:path>
              </a:pathLst>
            </a:custGeom>
            <a:solidFill>
              <a:srgbClr val="C2DAF2"/>
            </a:solidFill>
          </p:spPr>
          <p:txBody>
            <a:bodyPr wrap="square" lIns="0" tIns="0" rIns="0" bIns="0" rtlCol="0"/>
            <a:lstStyle/>
            <a:p>
              <a:endParaRPr/>
            </a:p>
          </p:txBody>
        </p:sp>
        <p:sp>
          <p:nvSpPr>
            <p:cNvPr id="30" name="object 30"/>
            <p:cNvSpPr/>
            <p:nvPr/>
          </p:nvSpPr>
          <p:spPr>
            <a:xfrm>
              <a:off x="6907822" y="4734750"/>
              <a:ext cx="499109" cy="306070"/>
            </a:xfrm>
            <a:custGeom>
              <a:avLst/>
              <a:gdLst/>
              <a:ahLst/>
              <a:cxnLst/>
              <a:rect l="l" t="t" r="r" b="b"/>
              <a:pathLst>
                <a:path w="499109" h="306070">
                  <a:moveTo>
                    <a:pt x="498779" y="0"/>
                  </a:moveTo>
                  <a:lnTo>
                    <a:pt x="0" y="0"/>
                  </a:lnTo>
                  <a:lnTo>
                    <a:pt x="0" y="305993"/>
                  </a:lnTo>
                  <a:lnTo>
                    <a:pt x="498779" y="305993"/>
                  </a:lnTo>
                  <a:lnTo>
                    <a:pt x="498779" y="0"/>
                  </a:lnTo>
                  <a:close/>
                </a:path>
              </a:pathLst>
            </a:custGeom>
            <a:solidFill>
              <a:srgbClr val="78B6E4"/>
            </a:solidFill>
          </p:spPr>
          <p:txBody>
            <a:bodyPr wrap="square" lIns="0" tIns="0" rIns="0" bIns="0" rtlCol="0"/>
            <a:lstStyle/>
            <a:p>
              <a:endParaRPr/>
            </a:p>
          </p:txBody>
        </p:sp>
        <p:sp>
          <p:nvSpPr>
            <p:cNvPr id="31" name="object 31"/>
            <p:cNvSpPr/>
            <p:nvPr/>
          </p:nvSpPr>
          <p:spPr>
            <a:xfrm>
              <a:off x="8256041" y="5058333"/>
              <a:ext cx="516890" cy="1105535"/>
            </a:xfrm>
            <a:custGeom>
              <a:avLst/>
              <a:gdLst/>
              <a:ahLst/>
              <a:cxnLst/>
              <a:rect l="l" t="t" r="r" b="b"/>
              <a:pathLst>
                <a:path w="516890" h="1105535">
                  <a:moveTo>
                    <a:pt x="516788" y="0"/>
                  </a:moveTo>
                  <a:lnTo>
                    <a:pt x="0" y="0"/>
                  </a:lnTo>
                  <a:lnTo>
                    <a:pt x="0" y="1105382"/>
                  </a:lnTo>
                  <a:lnTo>
                    <a:pt x="516788" y="1105382"/>
                  </a:lnTo>
                  <a:lnTo>
                    <a:pt x="516788" y="0"/>
                  </a:lnTo>
                  <a:close/>
                </a:path>
              </a:pathLst>
            </a:custGeom>
            <a:solidFill>
              <a:srgbClr val="C2DAF2"/>
            </a:solidFill>
          </p:spPr>
          <p:txBody>
            <a:bodyPr wrap="square" lIns="0" tIns="0" rIns="0" bIns="0" rtlCol="0"/>
            <a:lstStyle/>
            <a:p>
              <a:endParaRPr/>
            </a:p>
          </p:txBody>
        </p:sp>
        <p:sp>
          <p:nvSpPr>
            <p:cNvPr id="32" name="object 32"/>
            <p:cNvSpPr/>
            <p:nvPr/>
          </p:nvSpPr>
          <p:spPr>
            <a:xfrm>
              <a:off x="8256041" y="4734750"/>
              <a:ext cx="516890" cy="306070"/>
            </a:xfrm>
            <a:custGeom>
              <a:avLst/>
              <a:gdLst/>
              <a:ahLst/>
              <a:cxnLst/>
              <a:rect l="l" t="t" r="r" b="b"/>
              <a:pathLst>
                <a:path w="516890" h="306070">
                  <a:moveTo>
                    <a:pt x="516788" y="0"/>
                  </a:moveTo>
                  <a:lnTo>
                    <a:pt x="0" y="0"/>
                  </a:lnTo>
                  <a:lnTo>
                    <a:pt x="0" y="305993"/>
                  </a:lnTo>
                  <a:lnTo>
                    <a:pt x="516788" y="305993"/>
                  </a:lnTo>
                  <a:lnTo>
                    <a:pt x="516788" y="0"/>
                  </a:lnTo>
                  <a:close/>
                </a:path>
              </a:pathLst>
            </a:custGeom>
            <a:solidFill>
              <a:srgbClr val="78B6E4"/>
            </a:solidFill>
          </p:spPr>
          <p:txBody>
            <a:bodyPr wrap="square" lIns="0" tIns="0" rIns="0" bIns="0" rtlCol="0"/>
            <a:lstStyle/>
            <a:p>
              <a:endParaRPr/>
            </a:p>
          </p:txBody>
        </p:sp>
        <p:sp>
          <p:nvSpPr>
            <p:cNvPr id="33" name="object 33"/>
            <p:cNvSpPr/>
            <p:nvPr/>
          </p:nvSpPr>
          <p:spPr>
            <a:xfrm>
              <a:off x="8942032" y="3945661"/>
              <a:ext cx="1181735" cy="21590"/>
            </a:xfrm>
            <a:custGeom>
              <a:avLst/>
              <a:gdLst/>
              <a:ahLst/>
              <a:cxnLst/>
              <a:rect l="l" t="t" r="r" b="b"/>
              <a:pathLst>
                <a:path w="1181734" h="21589">
                  <a:moveTo>
                    <a:pt x="1181404" y="0"/>
                  </a:moveTo>
                  <a:lnTo>
                    <a:pt x="0" y="0"/>
                  </a:lnTo>
                  <a:lnTo>
                    <a:pt x="0" y="21272"/>
                  </a:lnTo>
                  <a:lnTo>
                    <a:pt x="1181404" y="21272"/>
                  </a:lnTo>
                  <a:lnTo>
                    <a:pt x="1181404" y="0"/>
                  </a:lnTo>
                  <a:close/>
                </a:path>
              </a:pathLst>
            </a:custGeom>
            <a:solidFill>
              <a:srgbClr val="F05A88"/>
            </a:solidFill>
          </p:spPr>
          <p:txBody>
            <a:bodyPr wrap="square" lIns="0" tIns="0" rIns="0" bIns="0" rtlCol="0"/>
            <a:lstStyle/>
            <a:p>
              <a:endParaRPr/>
            </a:p>
          </p:txBody>
        </p:sp>
        <p:sp>
          <p:nvSpPr>
            <p:cNvPr id="34" name="object 34"/>
            <p:cNvSpPr/>
            <p:nvPr/>
          </p:nvSpPr>
          <p:spPr>
            <a:xfrm>
              <a:off x="7533715" y="3923233"/>
              <a:ext cx="0" cy="166370"/>
            </a:xfrm>
            <a:custGeom>
              <a:avLst/>
              <a:gdLst/>
              <a:ahLst/>
              <a:cxnLst/>
              <a:rect l="l" t="t" r="r" b="b"/>
              <a:pathLst>
                <a:path h="166370">
                  <a:moveTo>
                    <a:pt x="0" y="0"/>
                  </a:moveTo>
                  <a:lnTo>
                    <a:pt x="0" y="166070"/>
                  </a:lnTo>
                </a:path>
              </a:pathLst>
            </a:custGeom>
            <a:ln w="5397">
              <a:solidFill>
                <a:srgbClr val="231F20"/>
              </a:solidFill>
            </a:ln>
          </p:spPr>
          <p:txBody>
            <a:bodyPr wrap="square" lIns="0" tIns="0" rIns="0" bIns="0" rtlCol="0"/>
            <a:lstStyle/>
            <a:p>
              <a:endParaRPr/>
            </a:p>
          </p:txBody>
        </p:sp>
        <p:sp>
          <p:nvSpPr>
            <p:cNvPr id="35" name="object 35"/>
            <p:cNvSpPr/>
            <p:nvPr/>
          </p:nvSpPr>
          <p:spPr>
            <a:xfrm>
              <a:off x="6849715" y="4090191"/>
              <a:ext cx="1368425" cy="130175"/>
            </a:xfrm>
            <a:custGeom>
              <a:avLst/>
              <a:gdLst/>
              <a:ahLst/>
              <a:cxnLst/>
              <a:rect l="l" t="t" r="r" b="b"/>
              <a:pathLst>
                <a:path w="1368425" h="130175">
                  <a:moveTo>
                    <a:pt x="0" y="129971"/>
                  </a:moveTo>
                  <a:lnTo>
                    <a:pt x="0" y="0"/>
                  </a:lnTo>
                  <a:lnTo>
                    <a:pt x="1368005" y="0"/>
                  </a:lnTo>
                  <a:lnTo>
                    <a:pt x="1368005" y="129971"/>
                  </a:lnTo>
                </a:path>
              </a:pathLst>
            </a:custGeom>
            <a:ln w="5397">
              <a:solidFill>
                <a:srgbClr val="231F20"/>
              </a:solidFill>
            </a:ln>
          </p:spPr>
          <p:txBody>
            <a:bodyPr wrap="square" lIns="0" tIns="0" rIns="0" bIns="0" rtlCol="0"/>
            <a:lstStyle/>
            <a:p>
              <a:endParaRPr/>
            </a:p>
          </p:txBody>
        </p:sp>
        <p:sp>
          <p:nvSpPr>
            <p:cNvPr id="36" name="object 36"/>
            <p:cNvSpPr/>
            <p:nvPr/>
          </p:nvSpPr>
          <p:spPr>
            <a:xfrm>
              <a:off x="6817436" y="4179925"/>
              <a:ext cx="1432560" cy="53975"/>
            </a:xfrm>
            <a:custGeom>
              <a:avLst/>
              <a:gdLst/>
              <a:ahLst/>
              <a:cxnLst/>
              <a:rect l="l" t="t" r="r" b="b"/>
              <a:pathLst>
                <a:path w="1432559" h="53975">
                  <a:moveTo>
                    <a:pt x="64541" y="0"/>
                  </a:moveTo>
                  <a:lnTo>
                    <a:pt x="0" y="0"/>
                  </a:lnTo>
                  <a:lnTo>
                    <a:pt x="32270" y="53784"/>
                  </a:lnTo>
                  <a:lnTo>
                    <a:pt x="64541" y="0"/>
                  </a:lnTo>
                  <a:close/>
                </a:path>
                <a:path w="1432559" h="53975">
                  <a:moveTo>
                    <a:pt x="1432547" y="0"/>
                  </a:moveTo>
                  <a:lnTo>
                    <a:pt x="1368005" y="0"/>
                  </a:lnTo>
                  <a:lnTo>
                    <a:pt x="1400276" y="53784"/>
                  </a:lnTo>
                  <a:lnTo>
                    <a:pt x="1432547" y="0"/>
                  </a:lnTo>
                  <a:close/>
                </a:path>
              </a:pathLst>
            </a:custGeom>
            <a:solidFill>
              <a:srgbClr val="231F20"/>
            </a:solidFill>
          </p:spPr>
          <p:txBody>
            <a:bodyPr wrap="square" lIns="0" tIns="0" rIns="0" bIns="0" rtlCol="0"/>
            <a:lstStyle/>
            <a:p>
              <a:endParaRPr/>
            </a:p>
          </p:txBody>
        </p:sp>
        <p:sp>
          <p:nvSpPr>
            <p:cNvPr id="37" name="object 37"/>
            <p:cNvSpPr/>
            <p:nvPr/>
          </p:nvSpPr>
          <p:spPr>
            <a:xfrm>
              <a:off x="6848725" y="4437456"/>
              <a:ext cx="0" cy="154940"/>
            </a:xfrm>
            <a:custGeom>
              <a:avLst/>
              <a:gdLst/>
              <a:ahLst/>
              <a:cxnLst/>
              <a:rect l="l" t="t" r="r" b="b"/>
              <a:pathLst>
                <a:path h="154939">
                  <a:moveTo>
                    <a:pt x="0" y="0"/>
                  </a:moveTo>
                  <a:lnTo>
                    <a:pt x="0" y="154330"/>
                  </a:lnTo>
                </a:path>
              </a:pathLst>
            </a:custGeom>
            <a:ln w="5397">
              <a:solidFill>
                <a:srgbClr val="231F20"/>
              </a:solidFill>
            </a:ln>
          </p:spPr>
          <p:txBody>
            <a:bodyPr wrap="square" lIns="0" tIns="0" rIns="0" bIns="0" rtlCol="0"/>
            <a:lstStyle/>
            <a:p>
              <a:endParaRPr/>
            </a:p>
          </p:txBody>
        </p:sp>
        <p:sp>
          <p:nvSpPr>
            <p:cNvPr id="38" name="object 38"/>
            <p:cNvSpPr/>
            <p:nvPr/>
          </p:nvSpPr>
          <p:spPr>
            <a:xfrm>
              <a:off x="6542725" y="4592671"/>
              <a:ext cx="612140" cy="130175"/>
            </a:xfrm>
            <a:custGeom>
              <a:avLst/>
              <a:gdLst/>
              <a:ahLst/>
              <a:cxnLst/>
              <a:rect l="l" t="t" r="r" b="b"/>
              <a:pathLst>
                <a:path w="612140" h="130175">
                  <a:moveTo>
                    <a:pt x="0" y="129971"/>
                  </a:moveTo>
                  <a:lnTo>
                    <a:pt x="0" y="0"/>
                  </a:lnTo>
                  <a:lnTo>
                    <a:pt x="612000" y="0"/>
                  </a:lnTo>
                  <a:lnTo>
                    <a:pt x="612000" y="129971"/>
                  </a:lnTo>
                </a:path>
              </a:pathLst>
            </a:custGeom>
            <a:ln w="5397">
              <a:solidFill>
                <a:srgbClr val="231F20"/>
              </a:solidFill>
            </a:ln>
          </p:spPr>
          <p:txBody>
            <a:bodyPr wrap="square" lIns="0" tIns="0" rIns="0" bIns="0" rtlCol="0"/>
            <a:lstStyle/>
            <a:p>
              <a:endParaRPr/>
            </a:p>
          </p:txBody>
        </p:sp>
        <p:sp>
          <p:nvSpPr>
            <p:cNvPr id="39" name="object 39"/>
            <p:cNvSpPr/>
            <p:nvPr/>
          </p:nvSpPr>
          <p:spPr>
            <a:xfrm>
              <a:off x="6509550" y="4682400"/>
              <a:ext cx="677545" cy="53975"/>
            </a:xfrm>
            <a:custGeom>
              <a:avLst/>
              <a:gdLst/>
              <a:ahLst/>
              <a:cxnLst/>
              <a:rect l="l" t="t" r="r" b="b"/>
              <a:pathLst>
                <a:path w="677545" h="53975">
                  <a:moveTo>
                    <a:pt x="64541" y="0"/>
                  </a:moveTo>
                  <a:lnTo>
                    <a:pt x="0" y="0"/>
                  </a:lnTo>
                  <a:lnTo>
                    <a:pt x="32270" y="53771"/>
                  </a:lnTo>
                  <a:lnTo>
                    <a:pt x="64541" y="0"/>
                  </a:lnTo>
                  <a:close/>
                </a:path>
                <a:path w="677545" h="53975">
                  <a:moveTo>
                    <a:pt x="677443" y="0"/>
                  </a:moveTo>
                  <a:lnTo>
                    <a:pt x="612902" y="0"/>
                  </a:lnTo>
                  <a:lnTo>
                    <a:pt x="645172" y="53771"/>
                  </a:lnTo>
                  <a:lnTo>
                    <a:pt x="677443" y="0"/>
                  </a:lnTo>
                  <a:close/>
                </a:path>
              </a:pathLst>
            </a:custGeom>
            <a:solidFill>
              <a:srgbClr val="231F20"/>
            </a:solidFill>
          </p:spPr>
          <p:txBody>
            <a:bodyPr wrap="square" lIns="0" tIns="0" rIns="0" bIns="0" rtlCol="0"/>
            <a:lstStyle/>
            <a:p>
              <a:endParaRPr/>
            </a:p>
          </p:txBody>
        </p:sp>
        <p:sp>
          <p:nvSpPr>
            <p:cNvPr id="40" name="object 40"/>
            <p:cNvSpPr/>
            <p:nvPr/>
          </p:nvSpPr>
          <p:spPr>
            <a:xfrm>
              <a:off x="8222485" y="4437456"/>
              <a:ext cx="0" cy="154940"/>
            </a:xfrm>
            <a:custGeom>
              <a:avLst/>
              <a:gdLst/>
              <a:ahLst/>
              <a:cxnLst/>
              <a:rect l="l" t="t" r="r" b="b"/>
              <a:pathLst>
                <a:path h="154939">
                  <a:moveTo>
                    <a:pt x="0" y="0"/>
                  </a:moveTo>
                  <a:lnTo>
                    <a:pt x="0" y="154330"/>
                  </a:lnTo>
                </a:path>
              </a:pathLst>
            </a:custGeom>
            <a:ln w="5397">
              <a:solidFill>
                <a:srgbClr val="231F20"/>
              </a:solidFill>
            </a:ln>
          </p:spPr>
          <p:txBody>
            <a:bodyPr wrap="square" lIns="0" tIns="0" rIns="0" bIns="0" rtlCol="0"/>
            <a:lstStyle/>
            <a:p>
              <a:endParaRPr/>
            </a:p>
          </p:txBody>
        </p:sp>
        <p:sp>
          <p:nvSpPr>
            <p:cNvPr id="41" name="object 41"/>
            <p:cNvSpPr/>
            <p:nvPr/>
          </p:nvSpPr>
          <p:spPr>
            <a:xfrm>
              <a:off x="7916484" y="4592671"/>
              <a:ext cx="594360" cy="130175"/>
            </a:xfrm>
            <a:custGeom>
              <a:avLst/>
              <a:gdLst/>
              <a:ahLst/>
              <a:cxnLst/>
              <a:rect l="l" t="t" r="r" b="b"/>
              <a:pathLst>
                <a:path w="594359" h="130175">
                  <a:moveTo>
                    <a:pt x="0" y="129971"/>
                  </a:moveTo>
                  <a:lnTo>
                    <a:pt x="0" y="0"/>
                  </a:lnTo>
                  <a:lnTo>
                    <a:pt x="594004" y="0"/>
                  </a:lnTo>
                  <a:lnTo>
                    <a:pt x="594004" y="129971"/>
                  </a:lnTo>
                </a:path>
              </a:pathLst>
            </a:custGeom>
            <a:ln w="5397">
              <a:solidFill>
                <a:srgbClr val="231F20"/>
              </a:solidFill>
            </a:ln>
          </p:spPr>
          <p:txBody>
            <a:bodyPr wrap="square" lIns="0" tIns="0" rIns="0" bIns="0" rtlCol="0"/>
            <a:lstStyle/>
            <a:p>
              <a:endParaRPr/>
            </a:p>
          </p:txBody>
        </p:sp>
        <p:sp>
          <p:nvSpPr>
            <p:cNvPr id="42" name="object 42"/>
            <p:cNvSpPr/>
            <p:nvPr/>
          </p:nvSpPr>
          <p:spPr>
            <a:xfrm>
              <a:off x="7883309" y="4682400"/>
              <a:ext cx="659765" cy="53975"/>
            </a:xfrm>
            <a:custGeom>
              <a:avLst/>
              <a:gdLst/>
              <a:ahLst/>
              <a:cxnLst/>
              <a:rect l="l" t="t" r="r" b="b"/>
              <a:pathLst>
                <a:path w="659765" h="53975">
                  <a:moveTo>
                    <a:pt x="64541" y="0"/>
                  </a:moveTo>
                  <a:lnTo>
                    <a:pt x="0" y="0"/>
                  </a:lnTo>
                  <a:lnTo>
                    <a:pt x="32270" y="53771"/>
                  </a:lnTo>
                  <a:lnTo>
                    <a:pt x="64541" y="0"/>
                  </a:lnTo>
                  <a:close/>
                </a:path>
                <a:path w="659765" h="53975">
                  <a:moveTo>
                    <a:pt x="659434" y="0"/>
                  </a:moveTo>
                  <a:lnTo>
                    <a:pt x="594893" y="0"/>
                  </a:lnTo>
                  <a:lnTo>
                    <a:pt x="627164" y="53771"/>
                  </a:lnTo>
                  <a:lnTo>
                    <a:pt x="659434" y="0"/>
                  </a:lnTo>
                  <a:close/>
                </a:path>
              </a:pathLst>
            </a:custGeom>
            <a:solidFill>
              <a:srgbClr val="231F20"/>
            </a:solidFill>
          </p:spPr>
          <p:txBody>
            <a:bodyPr wrap="square" lIns="0" tIns="0" rIns="0" bIns="0" rtlCol="0"/>
            <a:lstStyle/>
            <a:p>
              <a:endParaRPr/>
            </a:p>
          </p:txBody>
        </p:sp>
        <p:sp>
          <p:nvSpPr>
            <p:cNvPr id="43" name="object 43"/>
            <p:cNvSpPr/>
            <p:nvPr/>
          </p:nvSpPr>
          <p:spPr>
            <a:xfrm>
              <a:off x="6290272" y="4239450"/>
              <a:ext cx="1116330" cy="198120"/>
            </a:xfrm>
            <a:custGeom>
              <a:avLst/>
              <a:gdLst/>
              <a:ahLst/>
              <a:cxnLst/>
              <a:rect l="l" t="t" r="r" b="b"/>
              <a:pathLst>
                <a:path w="1116329" h="198120">
                  <a:moveTo>
                    <a:pt x="1115999" y="0"/>
                  </a:moveTo>
                  <a:lnTo>
                    <a:pt x="0" y="0"/>
                  </a:lnTo>
                  <a:lnTo>
                    <a:pt x="0" y="198005"/>
                  </a:lnTo>
                  <a:lnTo>
                    <a:pt x="1115999" y="198005"/>
                  </a:lnTo>
                  <a:lnTo>
                    <a:pt x="1115999" y="0"/>
                  </a:lnTo>
                  <a:close/>
                </a:path>
              </a:pathLst>
            </a:custGeom>
            <a:solidFill>
              <a:srgbClr val="9ED29A"/>
            </a:solidFill>
          </p:spPr>
          <p:txBody>
            <a:bodyPr wrap="square" lIns="0" tIns="0" rIns="0" bIns="0" rtlCol="0"/>
            <a:lstStyle/>
            <a:p>
              <a:endParaRPr/>
            </a:p>
          </p:txBody>
        </p:sp>
        <p:sp>
          <p:nvSpPr>
            <p:cNvPr id="44" name="object 44"/>
            <p:cNvSpPr/>
            <p:nvPr/>
          </p:nvSpPr>
          <p:spPr>
            <a:xfrm>
              <a:off x="7655039" y="4239450"/>
              <a:ext cx="1116330" cy="198120"/>
            </a:xfrm>
            <a:custGeom>
              <a:avLst/>
              <a:gdLst/>
              <a:ahLst/>
              <a:cxnLst/>
              <a:rect l="l" t="t" r="r" b="b"/>
              <a:pathLst>
                <a:path w="1116329" h="198120">
                  <a:moveTo>
                    <a:pt x="1115999" y="0"/>
                  </a:moveTo>
                  <a:lnTo>
                    <a:pt x="0" y="0"/>
                  </a:lnTo>
                  <a:lnTo>
                    <a:pt x="0" y="198005"/>
                  </a:lnTo>
                  <a:lnTo>
                    <a:pt x="1115999" y="198005"/>
                  </a:lnTo>
                  <a:lnTo>
                    <a:pt x="1115999" y="0"/>
                  </a:lnTo>
                  <a:close/>
                </a:path>
              </a:pathLst>
            </a:custGeom>
            <a:solidFill>
              <a:srgbClr val="FDC689"/>
            </a:solidFill>
          </p:spPr>
          <p:txBody>
            <a:bodyPr wrap="square" lIns="0" tIns="0" rIns="0" bIns="0" rtlCol="0"/>
            <a:lstStyle/>
            <a:p>
              <a:endParaRPr/>
            </a:p>
          </p:txBody>
        </p:sp>
        <p:sp>
          <p:nvSpPr>
            <p:cNvPr id="45" name="object 45"/>
            <p:cNvSpPr/>
            <p:nvPr/>
          </p:nvSpPr>
          <p:spPr>
            <a:xfrm>
              <a:off x="6777710" y="3725227"/>
              <a:ext cx="1512570" cy="198120"/>
            </a:xfrm>
            <a:custGeom>
              <a:avLst/>
              <a:gdLst/>
              <a:ahLst/>
              <a:cxnLst/>
              <a:rect l="l" t="t" r="r" b="b"/>
              <a:pathLst>
                <a:path w="1512570" h="198120">
                  <a:moveTo>
                    <a:pt x="1511998" y="0"/>
                  </a:moveTo>
                  <a:lnTo>
                    <a:pt x="0" y="0"/>
                  </a:lnTo>
                  <a:lnTo>
                    <a:pt x="0" y="198005"/>
                  </a:lnTo>
                  <a:lnTo>
                    <a:pt x="1511998" y="198005"/>
                  </a:lnTo>
                  <a:lnTo>
                    <a:pt x="1511998" y="0"/>
                  </a:lnTo>
                  <a:close/>
                </a:path>
              </a:pathLst>
            </a:custGeom>
            <a:solidFill>
              <a:srgbClr val="F05A88"/>
            </a:solidFill>
          </p:spPr>
          <p:txBody>
            <a:bodyPr wrap="square" lIns="0" tIns="0" rIns="0" bIns="0" rtlCol="0"/>
            <a:lstStyle/>
            <a:p>
              <a:endParaRPr/>
            </a:p>
          </p:txBody>
        </p:sp>
      </p:grpSp>
      <p:grpSp>
        <p:nvGrpSpPr>
          <p:cNvPr id="46" name="object 46"/>
          <p:cNvGrpSpPr/>
          <p:nvPr/>
        </p:nvGrpSpPr>
        <p:grpSpPr>
          <a:xfrm>
            <a:off x="341998" y="1259992"/>
            <a:ext cx="4626610" cy="5940425"/>
            <a:chOff x="341998" y="1259992"/>
            <a:chExt cx="4626610" cy="5940425"/>
          </a:xfrm>
        </p:grpSpPr>
        <p:sp>
          <p:nvSpPr>
            <p:cNvPr id="47" name="object 47"/>
            <p:cNvSpPr/>
            <p:nvPr/>
          </p:nvSpPr>
          <p:spPr>
            <a:xfrm>
              <a:off x="341998" y="1259992"/>
              <a:ext cx="4626610" cy="5940425"/>
            </a:xfrm>
            <a:custGeom>
              <a:avLst/>
              <a:gdLst/>
              <a:ahLst/>
              <a:cxnLst/>
              <a:rect l="l" t="t" r="r" b="b"/>
              <a:pathLst>
                <a:path w="4626610" h="5940425">
                  <a:moveTo>
                    <a:pt x="4626000" y="0"/>
                  </a:moveTo>
                  <a:lnTo>
                    <a:pt x="0" y="0"/>
                  </a:lnTo>
                  <a:lnTo>
                    <a:pt x="0" y="5940005"/>
                  </a:lnTo>
                  <a:lnTo>
                    <a:pt x="4626000" y="5940005"/>
                  </a:lnTo>
                  <a:lnTo>
                    <a:pt x="4626000" y="0"/>
                  </a:lnTo>
                  <a:close/>
                </a:path>
              </a:pathLst>
            </a:custGeom>
            <a:solidFill>
              <a:srgbClr val="FFFFFF"/>
            </a:solidFill>
          </p:spPr>
          <p:txBody>
            <a:bodyPr wrap="square" lIns="0" tIns="0" rIns="0" bIns="0" rtlCol="0"/>
            <a:lstStyle/>
            <a:p>
              <a:endParaRPr/>
            </a:p>
          </p:txBody>
        </p:sp>
        <p:pic>
          <p:nvPicPr>
            <p:cNvPr id="48" name="object 48"/>
            <p:cNvPicPr/>
            <p:nvPr/>
          </p:nvPicPr>
          <p:blipFill>
            <a:blip r:embed="rId3" cstate="print"/>
            <a:stretch>
              <a:fillRect/>
            </a:stretch>
          </p:blipFill>
          <p:spPr>
            <a:xfrm>
              <a:off x="951240" y="3931399"/>
              <a:ext cx="2287122" cy="2450746"/>
            </a:xfrm>
            <a:prstGeom prst="rect">
              <a:avLst/>
            </a:prstGeom>
          </p:spPr>
        </p:pic>
        <p:sp>
          <p:nvSpPr>
            <p:cNvPr id="49" name="object 49"/>
            <p:cNvSpPr/>
            <p:nvPr/>
          </p:nvSpPr>
          <p:spPr>
            <a:xfrm>
              <a:off x="3245241" y="5295732"/>
              <a:ext cx="12700" cy="0"/>
            </a:xfrm>
            <a:custGeom>
              <a:avLst/>
              <a:gdLst/>
              <a:ahLst/>
              <a:cxnLst/>
              <a:rect l="l" t="t" r="r" b="b"/>
              <a:pathLst>
                <a:path w="12700">
                  <a:moveTo>
                    <a:pt x="0" y="0"/>
                  </a:moveTo>
                  <a:lnTo>
                    <a:pt x="12103" y="0"/>
                  </a:lnTo>
                </a:path>
              </a:pathLst>
            </a:custGeom>
            <a:ln w="8534">
              <a:solidFill>
                <a:srgbClr val="545658"/>
              </a:solidFill>
            </a:ln>
          </p:spPr>
          <p:txBody>
            <a:bodyPr wrap="square" lIns="0" tIns="0" rIns="0" bIns="0" rtlCol="0"/>
            <a:lstStyle/>
            <a:p>
              <a:endParaRPr/>
            </a:p>
          </p:txBody>
        </p:sp>
        <p:sp>
          <p:nvSpPr>
            <p:cNvPr id="50" name="object 50"/>
            <p:cNvSpPr/>
            <p:nvPr/>
          </p:nvSpPr>
          <p:spPr>
            <a:xfrm>
              <a:off x="931400" y="5583965"/>
              <a:ext cx="12065" cy="1270"/>
            </a:xfrm>
            <a:custGeom>
              <a:avLst/>
              <a:gdLst/>
              <a:ahLst/>
              <a:cxnLst/>
              <a:rect l="l" t="t" r="r" b="b"/>
              <a:pathLst>
                <a:path w="12065" h="1270">
                  <a:moveTo>
                    <a:pt x="0" y="1003"/>
                  </a:moveTo>
                  <a:lnTo>
                    <a:pt x="12052" y="0"/>
                  </a:lnTo>
                </a:path>
              </a:pathLst>
            </a:custGeom>
            <a:ln w="8534">
              <a:solidFill>
                <a:srgbClr val="545658"/>
              </a:solidFill>
            </a:ln>
          </p:spPr>
          <p:txBody>
            <a:bodyPr wrap="square" lIns="0" tIns="0" rIns="0" bIns="0" rtlCol="0"/>
            <a:lstStyle/>
            <a:p>
              <a:endParaRPr/>
            </a:p>
          </p:txBody>
        </p:sp>
        <p:pic>
          <p:nvPicPr>
            <p:cNvPr id="51" name="object 51"/>
            <p:cNvPicPr/>
            <p:nvPr/>
          </p:nvPicPr>
          <p:blipFill>
            <a:blip r:embed="rId4" cstate="print"/>
            <a:stretch>
              <a:fillRect/>
            </a:stretch>
          </p:blipFill>
          <p:spPr>
            <a:xfrm>
              <a:off x="1575264" y="4021669"/>
              <a:ext cx="252802" cy="95670"/>
            </a:xfrm>
            <a:prstGeom prst="rect">
              <a:avLst/>
            </a:prstGeom>
          </p:spPr>
        </p:pic>
        <p:sp>
          <p:nvSpPr>
            <p:cNvPr id="52" name="object 52"/>
            <p:cNvSpPr/>
            <p:nvPr/>
          </p:nvSpPr>
          <p:spPr>
            <a:xfrm>
              <a:off x="1815175" y="3839001"/>
              <a:ext cx="1635125" cy="65405"/>
            </a:xfrm>
            <a:custGeom>
              <a:avLst/>
              <a:gdLst/>
              <a:ahLst/>
              <a:cxnLst/>
              <a:rect l="l" t="t" r="r" b="b"/>
              <a:pathLst>
                <a:path w="1635125" h="65404">
                  <a:moveTo>
                    <a:pt x="0" y="64782"/>
                  </a:moveTo>
                  <a:lnTo>
                    <a:pt x="0" y="0"/>
                  </a:lnTo>
                  <a:lnTo>
                    <a:pt x="1635086" y="0"/>
                  </a:lnTo>
                </a:path>
              </a:pathLst>
            </a:custGeom>
            <a:ln w="6045">
              <a:solidFill>
                <a:srgbClr val="545658"/>
              </a:solidFill>
            </a:ln>
          </p:spPr>
          <p:txBody>
            <a:bodyPr wrap="square" lIns="0" tIns="0" rIns="0" bIns="0" rtlCol="0"/>
            <a:lstStyle/>
            <a:p>
              <a:endParaRPr/>
            </a:p>
          </p:txBody>
        </p:sp>
        <p:sp>
          <p:nvSpPr>
            <p:cNvPr id="53" name="object 53"/>
            <p:cNvSpPr/>
            <p:nvPr/>
          </p:nvSpPr>
          <p:spPr>
            <a:xfrm>
              <a:off x="3442319" y="3811862"/>
              <a:ext cx="47625" cy="54610"/>
            </a:xfrm>
            <a:custGeom>
              <a:avLst/>
              <a:gdLst/>
              <a:ahLst/>
              <a:cxnLst/>
              <a:rect l="l" t="t" r="r" b="b"/>
              <a:pathLst>
                <a:path w="47625" h="54610">
                  <a:moveTo>
                    <a:pt x="0" y="0"/>
                  </a:moveTo>
                  <a:lnTo>
                    <a:pt x="0" y="54292"/>
                  </a:lnTo>
                  <a:lnTo>
                    <a:pt x="47015" y="27152"/>
                  </a:lnTo>
                  <a:lnTo>
                    <a:pt x="0" y="0"/>
                  </a:lnTo>
                  <a:close/>
                </a:path>
              </a:pathLst>
            </a:custGeom>
            <a:solidFill>
              <a:srgbClr val="545658"/>
            </a:solidFill>
          </p:spPr>
          <p:txBody>
            <a:bodyPr wrap="square" lIns="0" tIns="0" rIns="0" bIns="0" rtlCol="0"/>
            <a:lstStyle/>
            <a:p>
              <a:endParaRPr/>
            </a:p>
          </p:txBody>
        </p:sp>
        <p:sp>
          <p:nvSpPr>
            <p:cNvPr id="54" name="object 54"/>
            <p:cNvSpPr/>
            <p:nvPr/>
          </p:nvSpPr>
          <p:spPr>
            <a:xfrm>
              <a:off x="2148602" y="4306507"/>
              <a:ext cx="1301750" cy="111760"/>
            </a:xfrm>
            <a:custGeom>
              <a:avLst/>
              <a:gdLst/>
              <a:ahLst/>
              <a:cxnLst/>
              <a:rect l="l" t="t" r="r" b="b"/>
              <a:pathLst>
                <a:path w="1301750" h="111760">
                  <a:moveTo>
                    <a:pt x="0" y="111480"/>
                  </a:moveTo>
                  <a:lnTo>
                    <a:pt x="0" y="0"/>
                  </a:lnTo>
                  <a:lnTo>
                    <a:pt x="1301661" y="0"/>
                  </a:lnTo>
                </a:path>
              </a:pathLst>
            </a:custGeom>
            <a:ln w="6045">
              <a:solidFill>
                <a:srgbClr val="545658"/>
              </a:solidFill>
            </a:ln>
          </p:spPr>
          <p:txBody>
            <a:bodyPr wrap="square" lIns="0" tIns="0" rIns="0" bIns="0" rtlCol="0"/>
            <a:lstStyle/>
            <a:p>
              <a:endParaRPr/>
            </a:p>
          </p:txBody>
        </p:sp>
        <p:sp>
          <p:nvSpPr>
            <p:cNvPr id="55" name="object 55"/>
            <p:cNvSpPr/>
            <p:nvPr/>
          </p:nvSpPr>
          <p:spPr>
            <a:xfrm>
              <a:off x="3442319" y="4279362"/>
              <a:ext cx="47625" cy="54610"/>
            </a:xfrm>
            <a:custGeom>
              <a:avLst/>
              <a:gdLst/>
              <a:ahLst/>
              <a:cxnLst/>
              <a:rect l="l" t="t" r="r" b="b"/>
              <a:pathLst>
                <a:path w="47625" h="54610">
                  <a:moveTo>
                    <a:pt x="0" y="0"/>
                  </a:moveTo>
                  <a:lnTo>
                    <a:pt x="0" y="54292"/>
                  </a:lnTo>
                  <a:lnTo>
                    <a:pt x="47015" y="27152"/>
                  </a:lnTo>
                  <a:lnTo>
                    <a:pt x="0" y="0"/>
                  </a:lnTo>
                  <a:close/>
                </a:path>
              </a:pathLst>
            </a:custGeom>
            <a:solidFill>
              <a:srgbClr val="545658"/>
            </a:solidFill>
          </p:spPr>
          <p:txBody>
            <a:bodyPr wrap="square" lIns="0" tIns="0" rIns="0" bIns="0" rtlCol="0"/>
            <a:lstStyle/>
            <a:p>
              <a:endParaRPr/>
            </a:p>
          </p:txBody>
        </p:sp>
        <p:sp>
          <p:nvSpPr>
            <p:cNvPr id="56" name="object 56"/>
            <p:cNvSpPr/>
            <p:nvPr/>
          </p:nvSpPr>
          <p:spPr>
            <a:xfrm>
              <a:off x="581811" y="3839001"/>
              <a:ext cx="1049020" cy="65405"/>
            </a:xfrm>
            <a:custGeom>
              <a:avLst/>
              <a:gdLst/>
              <a:ahLst/>
              <a:cxnLst/>
              <a:rect l="l" t="t" r="r" b="b"/>
              <a:pathLst>
                <a:path w="1049020" h="65404">
                  <a:moveTo>
                    <a:pt x="1048575" y="64782"/>
                  </a:moveTo>
                  <a:lnTo>
                    <a:pt x="1048575" y="0"/>
                  </a:lnTo>
                  <a:lnTo>
                    <a:pt x="0" y="0"/>
                  </a:lnTo>
                </a:path>
              </a:pathLst>
            </a:custGeom>
            <a:ln w="6045">
              <a:solidFill>
                <a:srgbClr val="545658"/>
              </a:solidFill>
            </a:ln>
          </p:spPr>
          <p:txBody>
            <a:bodyPr wrap="square" lIns="0" tIns="0" rIns="0" bIns="0" rtlCol="0"/>
            <a:lstStyle/>
            <a:p>
              <a:endParaRPr/>
            </a:p>
          </p:txBody>
        </p:sp>
        <p:sp>
          <p:nvSpPr>
            <p:cNvPr id="57" name="object 57"/>
            <p:cNvSpPr/>
            <p:nvPr/>
          </p:nvSpPr>
          <p:spPr>
            <a:xfrm>
              <a:off x="542735" y="3811859"/>
              <a:ext cx="47625" cy="54610"/>
            </a:xfrm>
            <a:custGeom>
              <a:avLst/>
              <a:gdLst/>
              <a:ahLst/>
              <a:cxnLst/>
              <a:rect l="l" t="t" r="r" b="b"/>
              <a:pathLst>
                <a:path w="47625" h="54610">
                  <a:moveTo>
                    <a:pt x="47015" y="0"/>
                  </a:moveTo>
                  <a:lnTo>
                    <a:pt x="0" y="27139"/>
                  </a:lnTo>
                  <a:lnTo>
                    <a:pt x="47015" y="54292"/>
                  </a:lnTo>
                  <a:lnTo>
                    <a:pt x="47015" y="0"/>
                  </a:lnTo>
                  <a:close/>
                </a:path>
              </a:pathLst>
            </a:custGeom>
            <a:solidFill>
              <a:srgbClr val="545658"/>
            </a:solidFill>
          </p:spPr>
          <p:txBody>
            <a:bodyPr wrap="square" lIns="0" tIns="0" rIns="0" bIns="0" rtlCol="0"/>
            <a:lstStyle/>
            <a:p>
              <a:endParaRPr/>
            </a:p>
          </p:txBody>
        </p:sp>
        <p:sp>
          <p:nvSpPr>
            <p:cNvPr id="58" name="object 58"/>
            <p:cNvSpPr/>
            <p:nvPr/>
          </p:nvSpPr>
          <p:spPr>
            <a:xfrm>
              <a:off x="1853340" y="4169916"/>
              <a:ext cx="241300" cy="248285"/>
            </a:xfrm>
            <a:custGeom>
              <a:avLst/>
              <a:gdLst/>
              <a:ahLst/>
              <a:cxnLst/>
              <a:rect l="l" t="t" r="r" b="b"/>
              <a:pathLst>
                <a:path w="241300" h="248285">
                  <a:moveTo>
                    <a:pt x="0" y="161696"/>
                  </a:moveTo>
                  <a:lnTo>
                    <a:pt x="0" y="0"/>
                  </a:lnTo>
                  <a:lnTo>
                    <a:pt x="241033" y="0"/>
                  </a:lnTo>
                  <a:lnTo>
                    <a:pt x="241033" y="248069"/>
                  </a:lnTo>
                </a:path>
              </a:pathLst>
            </a:custGeom>
            <a:ln w="5969">
              <a:solidFill>
                <a:srgbClr val="545658"/>
              </a:solidFill>
            </a:ln>
          </p:spPr>
          <p:txBody>
            <a:bodyPr wrap="square" lIns="0" tIns="0" rIns="0" bIns="0" rtlCol="0"/>
            <a:lstStyle/>
            <a:p>
              <a:endParaRPr/>
            </a:p>
          </p:txBody>
        </p:sp>
        <p:sp>
          <p:nvSpPr>
            <p:cNvPr id="59" name="object 59"/>
            <p:cNvSpPr/>
            <p:nvPr/>
          </p:nvSpPr>
          <p:spPr>
            <a:xfrm>
              <a:off x="2589484" y="4799963"/>
              <a:ext cx="137795" cy="106045"/>
            </a:xfrm>
            <a:custGeom>
              <a:avLst/>
              <a:gdLst/>
              <a:ahLst/>
              <a:cxnLst/>
              <a:rect l="l" t="t" r="r" b="b"/>
              <a:pathLst>
                <a:path w="137794" h="106045">
                  <a:moveTo>
                    <a:pt x="0" y="0"/>
                  </a:moveTo>
                  <a:lnTo>
                    <a:pt x="137591" y="0"/>
                  </a:lnTo>
                  <a:lnTo>
                    <a:pt x="137591" y="105752"/>
                  </a:lnTo>
                </a:path>
              </a:pathLst>
            </a:custGeom>
            <a:ln w="6045">
              <a:solidFill>
                <a:srgbClr val="545658"/>
              </a:solidFill>
            </a:ln>
          </p:spPr>
          <p:txBody>
            <a:bodyPr wrap="square" lIns="0" tIns="0" rIns="0" bIns="0" rtlCol="0"/>
            <a:lstStyle/>
            <a:p>
              <a:endParaRPr/>
            </a:p>
          </p:txBody>
        </p:sp>
        <p:sp>
          <p:nvSpPr>
            <p:cNvPr id="60" name="object 60"/>
            <p:cNvSpPr/>
            <p:nvPr/>
          </p:nvSpPr>
          <p:spPr>
            <a:xfrm>
              <a:off x="2500613" y="5230623"/>
              <a:ext cx="147955" cy="0"/>
            </a:xfrm>
            <a:custGeom>
              <a:avLst/>
              <a:gdLst/>
              <a:ahLst/>
              <a:cxnLst/>
              <a:rect l="l" t="t" r="r" b="b"/>
              <a:pathLst>
                <a:path w="147955">
                  <a:moveTo>
                    <a:pt x="0" y="0"/>
                  </a:moveTo>
                  <a:lnTo>
                    <a:pt x="147878" y="0"/>
                  </a:lnTo>
                </a:path>
              </a:pathLst>
            </a:custGeom>
            <a:ln w="6045">
              <a:solidFill>
                <a:srgbClr val="545658"/>
              </a:solidFill>
            </a:ln>
          </p:spPr>
          <p:txBody>
            <a:bodyPr wrap="square" lIns="0" tIns="0" rIns="0" bIns="0" rtlCol="0"/>
            <a:lstStyle/>
            <a:p>
              <a:endParaRPr/>
            </a:p>
          </p:txBody>
        </p:sp>
        <p:sp>
          <p:nvSpPr>
            <p:cNvPr id="61" name="object 61"/>
            <p:cNvSpPr/>
            <p:nvPr/>
          </p:nvSpPr>
          <p:spPr>
            <a:xfrm>
              <a:off x="3209133" y="5639201"/>
              <a:ext cx="101600" cy="0"/>
            </a:xfrm>
            <a:custGeom>
              <a:avLst/>
              <a:gdLst/>
              <a:ahLst/>
              <a:cxnLst/>
              <a:rect l="l" t="t" r="r" b="b"/>
              <a:pathLst>
                <a:path w="101600">
                  <a:moveTo>
                    <a:pt x="0" y="0"/>
                  </a:moveTo>
                  <a:lnTo>
                    <a:pt x="101434" y="0"/>
                  </a:lnTo>
                </a:path>
              </a:pathLst>
            </a:custGeom>
            <a:ln w="6045">
              <a:solidFill>
                <a:srgbClr val="545658"/>
              </a:solidFill>
            </a:ln>
          </p:spPr>
          <p:txBody>
            <a:bodyPr wrap="square" lIns="0" tIns="0" rIns="0" bIns="0" rtlCol="0"/>
            <a:lstStyle/>
            <a:p>
              <a:endParaRPr/>
            </a:p>
          </p:txBody>
        </p:sp>
        <p:sp>
          <p:nvSpPr>
            <p:cNvPr id="62" name="object 62"/>
            <p:cNvSpPr/>
            <p:nvPr/>
          </p:nvSpPr>
          <p:spPr>
            <a:xfrm>
              <a:off x="2534249" y="5578943"/>
              <a:ext cx="137795" cy="0"/>
            </a:xfrm>
            <a:custGeom>
              <a:avLst/>
              <a:gdLst/>
              <a:ahLst/>
              <a:cxnLst/>
              <a:rect l="l" t="t" r="r" b="b"/>
              <a:pathLst>
                <a:path w="137794">
                  <a:moveTo>
                    <a:pt x="0" y="0"/>
                  </a:moveTo>
                  <a:lnTo>
                    <a:pt x="137591" y="0"/>
                  </a:lnTo>
                </a:path>
              </a:pathLst>
            </a:custGeom>
            <a:ln w="6045">
              <a:solidFill>
                <a:srgbClr val="545658"/>
              </a:solidFill>
            </a:ln>
          </p:spPr>
          <p:txBody>
            <a:bodyPr wrap="square" lIns="0" tIns="0" rIns="0" bIns="0" rtlCol="0"/>
            <a:lstStyle/>
            <a:p>
              <a:endParaRPr/>
            </a:p>
          </p:txBody>
        </p:sp>
        <p:sp>
          <p:nvSpPr>
            <p:cNvPr id="63" name="object 63"/>
            <p:cNvSpPr/>
            <p:nvPr/>
          </p:nvSpPr>
          <p:spPr>
            <a:xfrm>
              <a:off x="1847308" y="5690423"/>
              <a:ext cx="1228725" cy="741045"/>
            </a:xfrm>
            <a:custGeom>
              <a:avLst/>
              <a:gdLst/>
              <a:ahLst/>
              <a:cxnLst/>
              <a:rect l="l" t="t" r="r" b="b"/>
              <a:pathLst>
                <a:path w="1228725" h="741045">
                  <a:moveTo>
                    <a:pt x="1228255" y="0"/>
                  </a:moveTo>
                  <a:lnTo>
                    <a:pt x="1228255" y="740651"/>
                  </a:lnTo>
                  <a:lnTo>
                    <a:pt x="0" y="740651"/>
                  </a:lnTo>
                  <a:lnTo>
                    <a:pt x="0" y="635711"/>
                  </a:lnTo>
                </a:path>
              </a:pathLst>
            </a:custGeom>
            <a:ln w="6045">
              <a:solidFill>
                <a:srgbClr val="545658"/>
              </a:solidFill>
            </a:ln>
          </p:spPr>
          <p:txBody>
            <a:bodyPr wrap="square" lIns="0" tIns="0" rIns="0" bIns="0" rtlCol="0"/>
            <a:lstStyle/>
            <a:p>
              <a:endParaRPr/>
            </a:p>
          </p:txBody>
        </p:sp>
        <p:sp>
          <p:nvSpPr>
            <p:cNvPr id="64" name="object 64"/>
            <p:cNvSpPr/>
            <p:nvPr/>
          </p:nvSpPr>
          <p:spPr>
            <a:xfrm>
              <a:off x="1967829" y="5187269"/>
              <a:ext cx="313690" cy="929005"/>
            </a:xfrm>
            <a:custGeom>
              <a:avLst/>
              <a:gdLst/>
              <a:ahLst/>
              <a:cxnLst/>
              <a:rect l="l" t="t" r="r" b="b"/>
              <a:pathLst>
                <a:path w="313689" h="929004">
                  <a:moveTo>
                    <a:pt x="0" y="0"/>
                  </a:moveTo>
                  <a:lnTo>
                    <a:pt x="0" y="928966"/>
                  </a:lnTo>
                  <a:lnTo>
                    <a:pt x="313334" y="928966"/>
                  </a:lnTo>
                </a:path>
              </a:pathLst>
            </a:custGeom>
            <a:ln w="6045">
              <a:solidFill>
                <a:srgbClr val="545658"/>
              </a:solidFill>
            </a:ln>
          </p:spPr>
          <p:txBody>
            <a:bodyPr wrap="square" lIns="0" tIns="0" rIns="0" bIns="0" rtlCol="0"/>
            <a:lstStyle/>
            <a:p>
              <a:endParaRPr/>
            </a:p>
          </p:txBody>
        </p:sp>
        <p:sp>
          <p:nvSpPr>
            <p:cNvPr id="65" name="object 65"/>
            <p:cNvSpPr/>
            <p:nvPr/>
          </p:nvSpPr>
          <p:spPr>
            <a:xfrm>
              <a:off x="1967832" y="4559082"/>
              <a:ext cx="144780" cy="375920"/>
            </a:xfrm>
            <a:custGeom>
              <a:avLst/>
              <a:gdLst/>
              <a:ahLst/>
              <a:cxnLst/>
              <a:rect l="l" t="t" r="r" b="b"/>
              <a:pathLst>
                <a:path w="144780" h="375920">
                  <a:moveTo>
                    <a:pt x="144614" y="0"/>
                  </a:moveTo>
                  <a:lnTo>
                    <a:pt x="0" y="0"/>
                  </a:lnTo>
                  <a:lnTo>
                    <a:pt x="0" y="375538"/>
                  </a:lnTo>
                </a:path>
              </a:pathLst>
            </a:custGeom>
            <a:ln w="6045">
              <a:solidFill>
                <a:srgbClr val="545658"/>
              </a:solidFill>
            </a:ln>
          </p:spPr>
          <p:txBody>
            <a:bodyPr wrap="square" lIns="0" tIns="0" rIns="0" bIns="0" rtlCol="0"/>
            <a:lstStyle/>
            <a:p>
              <a:endParaRPr/>
            </a:p>
          </p:txBody>
        </p:sp>
        <p:sp>
          <p:nvSpPr>
            <p:cNvPr id="66" name="object 66"/>
            <p:cNvSpPr/>
            <p:nvPr/>
          </p:nvSpPr>
          <p:spPr>
            <a:xfrm>
              <a:off x="2359497" y="5771766"/>
              <a:ext cx="248285" cy="170815"/>
            </a:xfrm>
            <a:custGeom>
              <a:avLst/>
              <a:gdLst/>
              <a:ahLst/>
              <a:cxnLst/>
              <a:rect l="l" t="t" r="r" b="b"/>
              <a:pathLst>
                <a:path w="248285" h="170814">
                  <a:moveTo>
                    <a:pt x="248221" y="170560"/>
                  </a:moveTo>
                  <a:lnTo>
                    <a:pt x="0" y="170560"/>
                  </a:lnTo>
                  <a:lnTo>
                    <a:pt x="0" y="0"/>
                  </a:lnTo>
                </a:path>
              </a:pathLst>
            </a:custGeom>
            <a:ln w="6045">
              <a:solidFill>
                <a:srgbClr val="545658"/>
              </a:solidFill>
            </a:ln>
          </p:spPr>
          <p:txBody>
            <a:bodyPr wrap="square" lIns="0" tIns="0" rIns="0" bIns="0" rtlCol="0"/>
            <a:lstStyle/>
            <a:p>
              <a:endParaRPr/>
            </a:p>
          </p:txBody>
        </p:sp>
        <p:sp>
          <p:nvSpPr>
            <p:cNvPr id="67" name="object 67"/>
            <p:cNvSpPr/>
            <p:nvPr/>
          </p:nvSpPr>
          <p:spPr>
            <a:xfrm>
              <a:off x="1655895" y="5869338"/>
              <a:ext cx="84455" cy="205740"/>
            </a:xfrm>
            <a:custGeom>
              <a:avLst/>
              <a:gdLst/>
              <a:ahLst/>
              <a:cxnLst/>
              <a:rect l="l" t="t" r="r" b="b"/>
              <a:pathLst>
                <a:path w="84455" h="205739">
                  <a:moveTo>
                    <a:pt x="84277" y="205587"/>
                  </a:moveTo>
                  <a:lnTo>
                    <a:pt x="84277" y="0"/>
                  </a:lnTo>
                  <a:lnTo>
                    <a:pt x="0" y="0"/>
                  </a:lnTo>
                </a:path>
              </a:pathLst>
            </a:custGeom>
            <a:ln w="6045">
              <a:solidFill>
                <a:srgbClr val="545658"/>
              </a:solidFill>
            </a:ln>
          </p:spPr>
          <p:txBody>
            <a:bodyPr wrap="square" lIns="0" tIns="0" rIns="0" bIns="0" rtlCol="0"/>
            <a:lstStyle/>
            <a:p>
              <a:endParaRPr/>
            </a:p>
          </p:txBody>
        </p:sp>
        <p:sp>
          <p:nvSpPr>
            <p:cNvPr id="68" name="object 68"/>
            <p:cNvSpPr/>
            <p:nvPr/>
          </p:nvSpPr>
          <p:spPr>
            <a:xfrm>
              <a:off x="886735" y="5645226"/>
              <a:ext cx="105410" cy="0"/>
            </a:xfrm>
            <a:custGeom>
              <a:avLst/>
              <a:gdLst/>
              <a:ahLst/>
              <a:cxnLst/>
              <a:rect l="l" t="t" r="r" b="b"/>
              <a:pathLst>
                <a:path w="105409">
                  <a:moveTo>
                    <a:pt x="0" y="0"/>
                  </a:moveTo>
                  <a:lnTo>
                    <a:pt x="104927" y="0"/>
                  </a:lnTo>
                </a:path>
              </a:pathLst>
            </a:custGeom>
            <a:ln w="6045">
              <a:solidFill>
                <a:srgbClr val="545658"/>
              </a:solidFill>
            </a:ln>
          </p:spPr>
          <p:txBody>
            <a:bodyPr wrap="square" lIns="0" tIns="0" rIns="0" bIns="0" rtlCol="0"/>
            <a:lstStyle/>
            <a:p>
              <a:endParaRPr/>
            </a:p>
          </p:txBody>
        </p:sp>
        <p:sp>
          <p:nvSpPr>
            <p:cNvPr id="69" name="object 69"/>
            <p:cNvSpPr/>
            <p:nvPr/>
          </p:nvSpPr>
          <p:spPr>
            <a:xfrm>
              <a:off x="979967" y="4614823"/>
              <a:ext cx="222885" cy="0"/>
            </a:xfrm>
            <a:custGeom>
              <a:avLst/>
              <a:gdLst/>
              <a:ahLst/>
              <a:cxnLst/>
              <a:rect l="l" t="t" r="r" b="b"/>
              <a:pathLst>
                <a:path w="222884">
                  <a:moveTo>
                    <a:pt x="0" y="0"/>
                  </a:moveTo>
                  <a:lnTo>
                    <a:pt x="222592" y="0"/>
                  </a:lnTo>
                </a:path>
              </a:pathLst>
            </a:custGeom>
            <a:ln w="6045">
              <a:solidFill>
                <a:srgbClr val="545658"/>
              </a:solidFill>
            </a:ln>
          </p:spPr>
          <p:txBody>
            <a:bodyPr wrap="square" lIns="0" tIns="0" rIns="0" bIns="0" rtlCol="0"/>
            <a:lstStyle/>
            <a:p>
              <a:endParaRPr/>
            </a:p>
          </p:txBody>
        </p:sp>
        <p:sp>
          <p:nvSpPr>
            <p:cNvPr id="70" name="object 70"/>
            <p:cNvSpPr/>
            <p:nvPr/>
          </p:nvSpPr>
          <p:spPr>
            <a:xfrm>
              <a:off x="914843" y="5163165"/>
              <a:ext cx="340995" cy="180975"/>
            </a:xfrm>
            <a:custGeom>
              <a:avLst/>
              <a:gdLst/>
              <a:ahLst/>
              <a:cxnLst/>
              <a:rect l="l" t="t" r="r" b="b"/>
              <a:pathLst>
                <a:path w="340994" h="180975">
                  <a:moveTo>
                    <a:pt x="340944" y="0"/>
                  </a:moveTo>
                  <a:lnTo>
                    <a:pt x="0" y="0"/>
                  </a:lnTo>
                  <a:lnTo>
                    <a:pt x="0" y="180771"/>
                  </a:lnTo>
                  <a:lnTo>
                    <a:pt x="215404" y="180771"/>
                  </a:lnTo>
                </a:path>
              </a:pathLst>
            </a:custGeom>
            <a:ln w="6045">
              <a:solidFill>
                <a:srgbClr val="545658"/>
              </a:solidFill>
            </a:ln>
          </p:spPr>
          <p:txBody>
            <a:bodyPr wrap="square" lIns="0" tIns="0" rIns="0" bIns="0" rtlCol="0"/>
            <a:lstStyle/>
            <a:p>
              <a:endParaRPr/>
            </a:p>
          </p:txBody>
        </p:sp>
        <p:sp>
          <p:nvSpPr>
            <p:cNvPr id="71" name="object 71"/>
            <p:cNvSpPr/>
            <p:nvPr/>
          </p:nvSpPr>
          <p:spPr>
            <a:xfrm>
              <a:off x="802860" y="5253553"/>
              <a:ext cx="112395" cy="0"/>
            </a:xfrm>
            <a:custGeom>
              <a:avLst/>
              <a:gdLst/>
              <a:ahLst/>
              <a:cxnLst/>
              <a:rect l="l" t="t" r="r" b="b"/>
              <a:pathLst>
                <a:path w="112394">
                  <a:moveTo>
                    <a:pt x="111975" y="0"/>
                  </a:moveTo>
                  <a:lnTo>
                    <a:pt x="0" y="0"/>
                  </a:lnTo>
                </a:path>
              </a:pathLst>
            </a:custGeom>
            <a:ln w="6045">
              <a:solidFill>
                <a:srgbClr val="545658"/>
              </a:solidFill>
            </a:ln>
          </p:spPr>
          <p:txBody>
            <a:bodyPr wrap="square" lIns="0" tIns="0" rIns="0" bIns="0" rtlCol="0"/>
            <a:lstStyle/>
            <a:p>
              <a:endParaRPr/>
            </a:p>
          </p:txBody>
        </p:sp>
        <p:sp>
          <p:nvSpPr>
            <p:cNvPr id="72" name="object 72"/>
            <p:cNvSpPr/>
            <p:nvPr/>
          </p:nvSpPr>
          <p:spPr>
            <a:xfrm>
              <a:off x="1675627" y="4795594"/>
              <a:ext cx="82550" cy="139065"/>
            </a:xfrm>
            <a:custGeom>
              <a:avLst/>
              <a:gdLst/>
              <a:ahLst/>
              <a:cxnLst/>
              <a:rect l="l" t="t" r="r" b="b"/>
              <a:pathLst>
                <a:path w="82550" h="139064">
                  <a:moveTo>
                    <a:pt x="81953" y="0"/>
                  </a:moveTo>
                  <a:lnTo>
                    <a:pt x="81953" y="138595"/>
                  </a:lnTo>
                  <a:lnTo>
                    <a:pt x="0" y="138595"/>
                  </a:lnTo>
                </a:path>
              </a:pathLst>
            </a:custGeom>
            <a:ln w="6045">
              <a:solidFill>
                <a:srgbClr val="545658"/>
              </a:solidFill>
            </a:ln>
          </p:spPr>
          <p:txBody>
            <a:bodyPr wrap="square" lIns="0" tIns="0" rIns="0" bIns="0" rtlCol="0"/>
            <a:lstStyle/>
            <a:p>
              <a:endParaRPr/>
            </a:p>
          </p:txBody>
        </p:sp>
      </p:grpSp>
      <p:sp>
        <p:nvSpPr>
          <p:cNvPr id="73" name="object 73"/>
          <p:cNvSpPr txBox="1"/>
          <p:nvPr/>
        </p:nvSpPr>
        <p:spPr>
          <a:xfrm>
            <a:off x="329294" y="916368"/>
            <a:ext cx="1625600" cy="238760"/>
          </a:xfrm>
          <a:prstGeom prst="rect">
            <a:avLst/>
          </a:prstGeom>
        </p:spPr>
        <p:txBody>
          <a:bodyPr vert="horz" wrap="square" lIns="0" tIns="12700" rIns="0" bIns="0" rtlCol="0">
            <a:spAutoFit/>
          </a:bodyPr>
          <a:lstStyle/>
          <a:p>
            <a:pPr marL="194310" indent="-181610">
              <a:lnSpc>
                <a:spcPct val="100000"/>
              </a:lnSpc>
              <a:spcBef>
                <a:spcPts val="100"/>
              </a:spcBef>
              <a:buSzPct val="78571"/>
              <a:buChar char="◆"/>
              <a:tabLst>
                <a:tab pos="194310" algn="l"/>
              </a:tabLst>
            </a:pPr>
            <a:r>
              <a:rPr sz="1400" b="1" spc="-30" dirty="0">
                <a:solidFill>
                  <a:srgbClr val="231F20"/>
                </a:solidFill>
                <a:latin typeface="Microsoft JhengHei"/>
                <a:cs typeface="Microsoft JhengHei"/>
              </a:rPr>
              <a:t>病院での治療記録</a:t>
            </a:r>
            <a:endParaRPr sz="1400">
              <a:latin typeface="Microsoft JhengHei"/>
              <a:cs typeface="Microsoft JhengHei"/>
            </a:endParaRPr>
          </a:p>
        </p:txBody>
      </p:sp>
      <p:sp>
        <p:nvSpPr>
          <p:cNvPr id="74" name="object 74"/>
          <p:cNvSpPr txBox="1"/>
          <p:nvPr/>
        </p:nvSpPr>
        <p:spPr>
          <a:xfrm>
            <a:off x="6444976" y="5887495"/>
            <a:ext cx="220979" cy="245745"/>
          </a:xfrm>
          <a:prstGeom prst="rect">
            <a:avLst/>
          </a:prstGeom>
        </p:spPr>
        <p:txBody>
          <a:bodyPr vert="horz" wrap="square" lIns="0" tIns="13335" rIns="0" bIns="0" rtlCol="0">
            <a:spAutoFit/>
          </a:bodyPr>
          <a:lstStyle/>
          <a:p>
            <a:pPr>
              <a:lnSpc>
                <a:spcPts val="894"/>
              </a:lnSpc>
              <a:spcBef>
                <a:spcPts val="105"/>
              </a:spcBef>
            </a:pPr>
            <a:r>
              <a:rPr sz="750" spc="-25" dirty="0">
                <a:solidFill>
                  <a:srgbClr val="231F20"/>
                </a:solidFill>
                <a:latin typeface="Arial"/>
                <a:cs typeface="Arial"/>
              </a:rPr>
              <a:t>OAC</a:t>
            </a:r>
            <a:endParaRPr sz="750">
              <a:latin typeface="Arial"/>
              <a:cs typeface="Arial"/>
            </a:endParaRPr>
          </a:p>
          <a:p>
            <a:pPr marL="14604">
              <a:lnSpc>
                <a:spcPts val="835"/>
              </a:lnSpc>
            </a:pPr>
            <a:r>
              <a:rPr sz="700" spc="-25" dirty="0">
                <a:solidFill>
                  <a:srgbClr val="231F20"/>
                </a:solidFill>
                <a:latin typeface="BIZ UDPゴシック"/>
                <a:cs typeface="BIZ UDPゴシック"/>
              </a:rPr>
              <a:t>単独</a:t>
            </a:r>
            <a:endParaRPr sz="700">
              <a:latin typeface="BIZ UDPゴシック"/>
              <a:cs typeface="BIZ UDPゴシック"/>
            </a:endParaRPr>
          </a:p>
        </p:txBody>
      </p:sp>
      <p:sp>
        <p:nvSpPr>
          <p:cNvPr id="75" name="object 75"/>
          <p:cNvSpPr txBox="1"/>
          <p:nvPr/>
        </p:nvSpPr>
        <p:spPr>
          <a:xfrm>
            <a:off x="7789789" y="5948191"/>
            <a:ext cx="263525" cy="140970"/>
          </a:xfrm>
          <a:prstGeom prst="rect">
            <a:avLst/>
          </a:prstGeom>
        </p:spPr>
        <p:txBody>
          <a:bodyPr vert="horz" wrap="square" lIns="0" tIns="13335" rIns="0" bIns="0" rtlCol="0">
            <a:spAutoFit/>
          </a:bodyPr>
          <a:lstStyle/>
          <a:p>
            <a:pPr>
              <a:lnSpc>
                <a:spcPct val="100000"/>
              </a:lnSpc>
              <a:spcBef>
                <a:spcPts val="105"/>
              </a:spcBef>
            </a:pPr>
            <a:r>
              <a:rPr sz="750" spc="-20" dirty="0">
                <a:solidFill>
                  <a:srgbClr val="231F20"/>
                </a:solidFill>
                <a:latin typeface="Arial"/>
                <a:cs typeface="Arial"/>
              </a:rPr>
              <a:t>SAPT</a:t>
            </a:r>
            <a:endParaRPr sz="750">
              <a:latin typeface="Arial"/>
              <a:cs typeface="Arial"/>
            </a:endParaRPr>
          </a:p>
        </p:txBody>
      </p:sp>
      <p:sp>
        <p:nvSpPr>
          <p:cNvPr id="76" name="object 76"/>
          <p:cNvSpPr txBox="1"/>
          <p:nvPr/>
        </p:nvSpPr>
        <p:spPr>
          <a:xfrm>
            <a:off x="8328609" y="4761195"/>
            <a:ext cx="382270" cy="248920"/>
          </a:xfrm>
          <a:prstGeom prst="rect">
            <a:avLst/>
          </a:prstGeom>
        </p:spPr>
        <p:txBody>
          <a:bodyPr vert="horz" wrap="square" lIns="0" tIns="13335" rIns="0" bIns="0" rtlCol="0">
            <a:spAutoFit/>
          </a:bodyPr>
          <a:lstStyle/>
          <a:p>
            <a:pPr marL="57150">
              <a:lnSpc>
                <a:spcPts val="875"/>
              </a:lnSpc>
              <a:spcBef>
                <a:spcPts val="105"/>
              </a:spcBef>
            </a:pPr>
            <a:r>
              <a:rPr sz="750" spc="-20" dirty="0">
                <a:solidFill>
                  <a:srgbClr val="231F20"/>
                </a:solidFill>
                <a:latin typeface="Arial"/>
                <a:cs typeface="Arial"/>
              </a:rPr>
              <a:t>DAPT</a:t>
            </a:r>
            <a:endParaRPr sz="750">
              <a:latin typeface="Arial"/>
              <a:cs typeface="Arial"/>
            </a:endParaRPr>
          </a:p>
          <a:p>
            <a:pPr>
              <a:lnSpc>
                <a:spcPts val="875"/>
              </a:lnSpc>
            </a:pPr>
            <a:r>
              <a:rPr sz="750" spc="-10" dirty="0">
                <a:solidFill>
                  <a:srgbClr val="231F20"/>
                </a:solidFill>
                <a:latin typeface="Arial"/>
                <a:cs typeface="Arial"/>
              </a:rPr>
              <a:t>1</a:t>
            </a:r>
            <a:r>
              <a:rPr sz="700" spc="-10" dirty="0">
                <a:solidFill>
                  <a:srgbClr val="231F20"/>
                </a:solidFill>
                <a:latin typeface="BIZ UDPゴシック"/>
                <a:cs typeface="BIZ UDPゴシック"/>
              </a:rPr>
              <a:t>～</a:t>
            </a:r>
            <a:r>
              <a:rPr sz="750" spc="-10" dirty="0">
                <a:solidFill>
                  <a:srgbClr val="231F20"/>
                </a:solidFill>
                <a:latin typeface="Arial"/>
                <a:cs typeface="Arial"/>
              </a:rPr>
              <a:t>3</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77" name="object 77"/>
          <p:cNvSpPr txBox="1"/>
          <p:nvPr/>
        </p:nvSpPr>
        <p:spPr>
          <a:xfrm>
            <a:off x="6968844" y="4761207"/>
            <a:ext cx="382270" cy="248920"/>
          </a:xfrm>
          <a:prstGeom prst="rect">
            <a:avLst/>
          </a:prstGeom>
        </p:spPr>
        <p:txBody>
          <a:bodyPr vert="horz" wrap="square" lIns="0" tIns="13335" rIns="0" bIns="0" rtlCol="0">
            <a:spAutoFit/>
          </a:bodyPr>
          <a:lstStyle/>
          <a:p>
            <a:pPr marL="57150">
              <a:lnSpc>
                <a:spcPts val="875"/>
              </a:lnSpc>
              <a:spcBef>
                <a:spcPts val="105"/>
              </a:spcBef>
            </a:pPr>
            <a:r>
              <a:rPr sz="750" spc="-20" dirty="0">
                <a:solidFill>
                  <a:srgbClr val="231F20"/>
                </a:solidFill>
                <a:latin typeface="Arial"/>
                <a:cs typeface="Arial"/>
              </a:rPr>
              <a:t>DAPT</a:t>
            </a:r>
            <a:endParaRPr sz="750">
              <a:latin typeface="Arial"/>
              <a:cs typeface="Arial"/>
            </a:endParaRPr>
          </a:p>
          <a:p>
            <a:pPr>
              <a:lnSpc>
                <a:spcPts val="875"/>
              </a:lnSpc>
            </a:pPr>
            <a:r>
              <a:rPr sz="750" spc="-10" dirty="0">
                <a:solidFill>
                  <a:srgbClr val="231F20"/>
                </a:solidFill>
                <a:latin typeface="Arial"/>
                <a:cs typeface="Arial"/>
              </a:rPr>
              <a:t>1</a:t>
            </a:r>
            <a:r>
              <a:rPr sz="700" spc="-10" dirty="0">
                <a:solidFill>
                  <a:srgbClr val="231F20"/>
                </a:solidFill>
                <a:latin typeface="BIZ UDPゴシック"/>
                <a:cs typeface="BIZ UDPゴシック"/>
              </a:rPr>
              <a:t>～</a:t>
            </a:r>
            <a:r>
              <a:rPr sz="750" spc="-10" dirty="0">
                <a:solidFill>
                  <a:srgbClr val="231F20"/>
                </a:solidFill>
                <a:latin typeface="Arial"/>
                <a:cs typeface="Arial"/>
              </a:rPr>
              <a:t>3</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78" name="object 78"/>
          <p:cNvSpPr txBox="1"/>
          <p:nvPr/>
        </p:nvSpPr>
        <p:spPr>
          <a:xfrm>
            <a:off x="7028798" y="5164866"/>
            <a:ext cx="1623695" cy="513715"/>
          </a:xfrm>
          <a:prstGeom prst="rect">
            <a:avLst/>
          </a:prstGeom>
        </p:spPr>
        <p:txBody>
          <a:bodyPr vert="horz" wrap="square" lIns="0" tIns="13335" rIns="0" bIns="0" rtlCol="0">
            <a:spAutoFit/>
          </a:bodyPr>
          <a:lstStyle/>
          <a:p>
            <a:pPr marL="149225" algn="ctr">
              <a:lnSpc>
                <a:spcPts val="875"/>
              </a:lnSpc>
              <a:spcBef>
                <a:spcPts val="105"/>
              </a:spcBef>
            </a:pPr>
            <a:r>
              <a:rPr sz="750" spc="-20" dirty="0">
                <a:solidFill>
                  <a:srgbClr val="231F20"/>
                </a:solidFill>
                <a:latin typeface="Arial"/>
                <a:cs typeface="Arial"/>
              </a:rPr>
              <a:t>DAPT</a:t>
            </a:r>
            <a:endParaRPr sz="750">
              <a:latin typeface="Arial"/>
              <a:cs typeface="Arial"/>
            </a:endParaRPr>
          </a:p>
          <a:p>
            <a:pPr marL="147955" algn="ctr">
              <a:lnSpc>
                <a:spcPts val="875"/>
              </a:lnSpc>
            </a:pPr>
            <a:r>
              <a:rPr sz="750" spc="-10" dirty="0">
                <a:solidFill>
                  <a:srgbClr val="231F20"/>
                </a:solidFill>
                <a:latin typeface="Arial"/>
                <a:cs typeface="Arial"/>
              </a:rPr>
              <a:t>3</a:t>
            </a:r>
            <a:r>
              <a:rPr sz="700" spc="-10" dirty="0">
                <a:solidFill>
                  <a:srgbClr val="231F20"/>
                </a:solidFill>
                <a:latin typeface="BIZ UDPゴシック"/>
                <a:cs typeface="BIZ UDPゴシック"/>
              </a:rPr>
              <a:t>～</a:t>
            </a:r>
            <a:r>
              <a:rPr sz="750" spc="-10" dirty="0">
                <a:solidFill>
                  <a:srgbClr val="231F20"/>
                </a:solidFill>
                <a:latin typeface="Arial"/>
                <a:cs typeface="Arial"/>
              </a:rPr>
              <a:t>12</a:t>
            </a:r>
            <a:r>
              <a:rPr sz="700" spc="-35" dirty="0">
                <a:solidFill>
                  <a:srgbClr val="231F20"/>
                </a:solidFill>
                <a:latin typeface="BIZ UDPゴシック"/>
                <a:cs typeface="BIZ UDPゴシック"/>
              </a:rPr>
              <a:t>か月</a:t>
            </a:r>
            <a:endParaRPr sz="700">
              <a:latin typeface="BIZ UDPゴシック"/>
              <a:cs typeface="BIZ UDPゴシック"/>
            </a:endParaRPr>
          </a:p>
          <a:p>
            <a:pPr>
              <a:lnSpc>
                <a:spcPct val="100000"/>
              </a:lnSpc>
              <a:spcBef>
                <a:spcPts val="275"/>
              </a:spcBef>
            </a:pPr>
            <a:endParaRPr sz="700">
              <a:latin typeface="BIZ UDPゴシック"/>
              <a:cs typeface="BIZ UDPゴシック"/>
            </a:endParaRPr>
          </a:p>
          <a:p>
            <a:pPr>
              <a:lnSpc>
                <a:spcPct val="100000"/>
              </a:lnSpc>
              <a:tabLst>
                <a:tab pos="1359535" algn="l"/>
              </a:tabLst>
            </a:pPr>
            <a:r>
              <a:rPr sz="750" spc="-20" dirty="0">
                <a:solidFill>
                  <a:srgbClr val="231F20"/>
                </a:solidFill>
                <a:latin typeface="Arial"/>
                <a:cs typeface="Arial"/>
              </a:rPr>
              <a:t>SAPT</a:t>
            </a:r>
            <a:r>
              <a:rPr sz="750" dirty="0">
                <a:solidFill>
                  <a:srgbClr val="231F20"/>
                </a:solidFill>
                <a:latin typeface="Arial"/>
                <a:cs typeface="Arial"/>
              </a:rPr>
              <a:t>	</a:t>
            </a:r>
            <a:r>
              <a:rPr sz="1125" spc="-30" baseline="3703" dirty="0">
                <a:solidFill>
                  <a:srgbClr val="231F20"/>
                </a:solidFill>
                <a:latin typeface="Arial"/>
                <a:cs typeface="Arial"/>
              </a:rPr>
              <a:t>SAPT</a:t>
            </a:r>
            <a:endParaRPr sz="1125" baseline="3703">
              <a:latin typeface="Arial"/>
              <a:cs typeface="Arial"/>
            </a:endParaRPr>
          </a:p>
        </p:txBody>
      </p:sp>
      <p:sp>
        <p:nvSpPr>
          <p:cNvPr id="79" name="object 79"/>
          <p:cNvSpPr txBox="1"/>
          <p:nvPr/>
        </p:nvSpPr>
        <p:spPr>
          <a:xfrm>
            <a:off x="5694060" y="4752147"/>
            <a:ext cx="600075" cy="360680"/>
          </a:xfrm>
          <a:prstGeom prst="rect">
            <a:avLst/>
          </a:prstGeom>
        </p:spPr>
        <p:txBody>
          <a:bodyPr vert="horz" wrap="square" lIns="0" tIns="12700" rIns="0" bIns="0" rtlCol="0">
            <a:spAutoFit/>
          </a:bodyPr>
          <a:lstStyle/>
          <a:p>
            <a:pPr marR="5080" algn="ctr">
              <a:lnSpc>
                <a:spcPts val="800"/>
              </a:lnSpc>
              <a:spcBef>
                <a:spcPts val="100"/>
              </a:spcBef>
            </a:pPr>
            <a:r>
              <a:rPr sz="700" spc="-20" dirty="0">
                <a:solidFill>
                  <a:srgbClr val="231F20"/>
                </a:solidFill>
                <a:latin typeface="BIZ UDPゴシック"/>
                <a:cs typeface="BIZ UDPゴシック"/>
              </a:rPr>
              <a:t>入院中</a:t>
            </a:r>
            <a:endParaRPr sz="700">
              <a:latin typeface="BIZ UDPゴシック"/>
              <a:cs typeface="BIZ UDPゴシック"/>
            </a:endParaRPr>
          </a:p>
          <a:p>
            <a:pPr marR="5080" algn="ctr">
              <a:lnSpc>
                <a:spcPts val="860"/>
              </a:lnSpc>
            </a:pPr>
            <a:r>
              <a:rPr sz="700" spc="170" dirty="0">
                <a:solidFill>
                  <a:srgbClr val="231F20"/>
                </a:solidFill>
                <a:latin typeface="BIZ UDPゴシック"/>
                <a:cs typeface="BIZ UDPゴシック"/>
              </a:rPr>
              <a:t>（</a:t>
            </a:r>
            <a:r>
              <a:rPr sz="750" spc="170" dirty="0">
                <a:solidFill>
                  <a:srgbClr val="231F20"/>
                </a:solidFill>
                <a:latin typeface="Arial"/>
                <a:cs typeface="Arial"/>
              </a:rPr>
              <a:t>2</a:t>
            </a:r>
            <a:r>
              <a:rPr sz="700" spc="75" dirty="0">
                <a:solidFill>
                  <a:srgbClr val="231F20"/>
                </a:solidFill>
                <a:latin typeface="BIZ UDPゴシック"/>
                <a:cs typeface="BIZ UDPゴシック"/>
              </a:rPr>
              <a:t>週間以内</a:t>
            </a:r>
            <a:r>
              <a:rPr sz="700" spc="-50" dirty="0">
                <a:solidFill>
                  <a:srgbClr val="231F20"/>
                </a:solidFill>
                <a:latin typeface="BIZ UDPゴシック"/>
                <a:cs typeface="BIZ UDPゴシック"/>
              </a:rPr>
              <a:t>）</a:t>
            </a:r>
            <a:endParaRPr sz="700">
              <a:latin typeface="BIZ UDPゴシック"/>
              <a:cs typeface="BIZ UDPゴシック"/>
            </a:endParaRPr>
          </a:p>
          <a:p>
            <a:pPr marL="222885" algn="ctr">
              <a:lnSpc>
                <a:spcPct val="100000"/>
              </a:lnSpc>
              <a:spcBef>
                <a:spcPts val="75"/>
              </a:spcBef>
            </a:pPr>
            <a:r>
              <a:rPr sz="750" spc="-20" dirty="0">
                <a:solidFill>
                  <a:srgbClr val="231F20"/>
                </a:solidFill>
                <a:latin typeface="Arial"/>
                <a:cs typeface="Arial"/>
              </a:rPr>
              <a:t>3</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80" name="object 80"/>
          <p:cNvSpPr txBox="1"/>
          <p:nvPr/>
        </p:nvSpPr>
        <p:spPr>
          <a:xfrm>
            <a:off x="5966447" y="5120121"/>
            <a:ext cx="760730" cy="471805"/>
          </a:xfrm>
          <a:prstGeom prst="rect">
            <a:avLst/>
          </a:prstGeom>
        </p:spPr>
        <p:txBody>
          <a:bodyPr vert="horz" wrap="square" lIns="0" tIns="20320" rIns="0" bIns="0" rtlCol="0">
            <a:spAutoFit/>
          </a:bodyPr>
          <a:lstStyle/>
          <a:p>
            <a:pPr marL="478155">
              <a:lnSpc>
                <a:spcPct val="100000"/>
              </a:lnSpc>
              <a:spcBef>
                <a:spcPts val="160"/>
              </a:spcBef>
            </a:pPr>
            <a:r>
              <a:rPr sz="750" spc="-25" dirty="0">
                <a:solidFill>
                  <a:srgbClr val="231F20"/>
                </a:solidFill>
                <a:latin typeface="Arial"/>
                <a:cs typeface="Arial"/>
              </a:rPr>
              <a:t>OAC</a:t>
            </a:r>
            <a:endParaRPr sz="750">
              <a:latin typeface="Arial"/>
              <a:cs typeface="Arial"/>
            </a:endParaRPr>
          </a:p>
          <a:p>
            <a:pPr marL="25400">
              <a:lnSpc>
                <a:spcPts val="819"/>
              </a:lnSpc>
              <a:spcBef>
                <a:spcPts val="60"/>
              </a:spcBef>
              <a:tabLst>
                <a:tab pos="537845" algn="l"/>
              </a:tabLst>
            </a:pPr>
            <a:r>
              <a:rPr sz="750" spc="-20" dirty="0">
                <a:solidFill>
                  <a:srgbClr val="231F20"/>
                </a:solidFill>
                <a:latin typeface="Arial"/>
                <a:cs typeface="Arial"/>
              </a:rPr>
              <a:t>6</a:t>
            </a:r>
            <a:r>
              <a:rPr sz="700" spc="-15" dirty="0">
                <a:solidFill>
                  <a:srgbClr val="231F20"/>
                </a:solidFill>
                <a:latin typeface="BIZ UDPゴシック"/>
                <a:cs typeface="BIZ UDPゴシック"/>
              </a:rPr>
              <a:t>か</a:t>
            </a:r>
            <a:r>
              <a:rPr sz="700" spc="-50" dirty="0">
                <a:solidFill>
                  <a:srgbClr val="231F20"/>
                </a:solidFill>
                <a:latin typeface="BIZ UDPゴシック"/>
                <a:cs typeface="BIZ UDPゴシック"/>
              </a:rPr>
              <a:t>月</a:t>
            </a:r>
            <a:r>
              <a:rPr sz="700" dirty="0">
                <a:solidFill>
                  <a:srgbClr val="231F20"/>
                </a:solidFill>
                <a:latin typeface="BIZ UDPゴシック"/>
                <a:cs typeface="BIZ UDPゴシック"/>
              </a:rPr>
              <a:t>	</a:t>
            </a:r>
            <a:r>
              <a:rPr sz="1050" spc="-75" baseline="7936" dirty="0">
                <a:solidFill>
                  <a:srgbClr val="231F20"/>
                </a:solidFill>
                <a:latin typeface="BIZ UDPゴシック"/>
                <a:cs typeface="BIZ UDPゴシック"/>
              </a:rPr>
              <a:t>＋</a:t>
            </a:r>
            <a:endParaRPr sz="1050" baseline="7936">
              <a:latin typeface="BIZ UDPゴシック"/>
              <a:cs typeface="BIZ UDPゴシック"/>
            </a:endParaRPr>
          </a:p>
          <a:p>
            <a:pPr marL="515620">
              <a:lnSpc>
                <a:spcPts val="795"/>
              </a:lnSpc>
            </a:pPr>
            <a:r>
              <a:rPr sz="750" spc="-25" dirty="0">
                <a:solidFill>
                  <a:srgbClr val="231F20"/>
                </a:solidFill>
                <a:latin typeface="Arial"/>
                <a:cs typeface="Arial"/>
              </a:rPr>
              <a:t>C/P</a:t>
            </a:r>
            <a:endParaRPr sz="750">
              <a:latin typeface="Arial"/>
              <a:cs typeface="Arial"/>
            </a:endParaRPr>
          </a:p>
          <a:p>
            <a:pPr marL="441325">
              <a:lnSpc>
                <a:spcPts val="875"/>
              </a:lnSpc>
            </a:pPr>
            <a:r>
              <a:rPr sz="750" spc="-10" dirty="0">
                <a:solidFill>
                  <a:srgbClr val="231F20"/>
                </a:solidFill>
                <a:latin typeface="Arial"/>
                <a:cs typeface="Arial"/>
              </a:rPr>
              <a:t>12</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81" name="object 81"/>
          <p:cNvSpPr txBox="1"/>
          <p:nvPr/>
        </p:nvSpPr>
        <p:spPr>
          <a:xfrm>
            <a:off x="5938428" y="5792040"/>
            <a:ext cx="293370" cy="140970"/>
          </a:xfrm>
          <a:prstGeom prst="rect">
            <a:avLst/>
          </a:prstGeom>
        </p:spPr>
        <p:txBody>
          <a:bodyPr vert="horz" wrap="square" lIns="0" tIns="13335" rIns="0" bIns="0" rtlCol="0">
            <a:spAutoFit/>
          </a:bodyPr>
          <a:lstStyle/>
          <a:p>
            <a:pPr>
              <a:lnSpc>
                <a:spcPct val="100000"/>
              </a:lnSpc>
              <a:spcBef>
                <a:spcPts val="105"/>
              </a:spcBef>
            </a:pPr>
            <a:r>
              <a:rPr sz="750" spc="-10" dirty="0">
                <a:solidFill>
                  <a:srgbClr val="231F20"/>
                </a:solidFill>
                <a:latin typeface="Arial"/>
                <a:cs typeface="Arial"/>
              </a:rPr>
              <a:t>12</a:t>
            </a:r>
            <a:r>
              <a:rPr sz="700" spc="-35" dirty="0">
                <a:solidFill>
                  <a:srgbClr val="231F20"/>
                </a:solidFill>
                <a:latin typeface="BIZ UDPゴシック"/>
                <a:cs typeface="BIZ UDPゴシック"/>
              </a:rPr>
              <a:t>か月</a:t>
            </a:r>
            <a:endParaRPr sz="700">
              <a:latin typeface="BIZ UDPゴシック"/>
              <a:cs typeface="BIZ UDPゴシック"/>
            </a:endParaRPr>
          </a:p>
        </p:txBody>
      </p:sp>
      <p:sp>
        <p:nvSpPr>
          <p:cNvPr id="82" name="object 82"/>
          <p:cNvSpPr txBox="1"/>
          <p:nvPr/>
        </p:nvSpPr>
        <p:spPr>
          <a:xfrm>
            <a:off x="6426857" y="4715399"/>
            <a:ext cx="257810" cy="140970"/>
          </a:xfrm>
          <a:prstGeom prst="rect">
            <a:avLst/>
          </a:prstGeom>
        </p:spPr>
        <p:txBody>
          <a:bodyPr vert="horz" wrap="square" lIns="0" tIns="13335" rIns="0" bIns="0" rtlCol="0">
            <a:spAutoFit/>
          </a:bodyPr>
          <a:lstStyle/>
          <a:p>
            <a:pPr marL="25400">
              <a:lnSpc>
                <a:spcPct val="100000"/>
              </a:lnSpc>
              <a:spcBef>
                <a:spcPts val="105"/>
              </a:spcBef>
            </a:pPr>
            <a:r>
              <a:rPr sz="750" dirty="0">
                <a:solidFill>
                  <a:srgbClr val="FFFFFF"/>
                </a:solidFill>
                <a:latin typeface="Arial"/>
                <a:cs typeface="Arial"/>
              </a:rPr>
              <a:t>3</a:t>
            </a:r>
            <a:r>
              <a:rPr sz="700" dirty="0">
                <a:solidFill>
                  <a:srgbClr val="FFFFFF"/>
                </a:solidFill>
                <a:latin typeface="BIZ UDPゴシック"/>
                <a:cs typeface="BIZ UDPゴシック"/>
              </a:rPr>
              <a:t>剤</a:t>
            </a:r>
            <a:r>
              <a:rPr sz="600" spc="-75" baseline="34722" dirty="0">
                <a:solidFill>
                  <a:srgbClr val="FFFFFF"/>
                </a:solidFill>
                <a:latin typeface="BIZ UDPゴシック"/>
                <a:cs typeface="BIZ UDPゴシック"/>
              </a:rPr>
              <a:t>※</a:t>
            </a:r>
            <a:endParaRPr sz="600" baseline="34722">
              <a:latin typeface="BIZ UDPゴシック"/>
              <a:cs typeface="BIZ UDPゴシック"/>
            </a:endParaRPr>
          </a:p>
        </p:txBody>
      </p:sp>
      <p:sp>
        <p:nvSpPr>
          <p:cNvPr id="83" name="object 83"/>
          <p:cNvSpPr txBox="1"/>
          <p:nvPr/>
        </p:nvSpPr>
        <p:spPr>
          <a:xfrm>
            <a:off x="5795627" y="6107944"/>
            <a:ext cx="3063240" cy="1029969"/>
          </a:xfrm>
          <a:prstGeom prst="rect">
            <a:avLst/>
          </a:prstGeom>
        </p:spPr>
        <p:txBody>
          <a:bodyPr vert="horz" wrap="square" lIns="0" tIns="73025" rIns="0" bIns="0" rtlCol="0">
            <a:spAutoFit/>
          </a:bodyPr>
          <a:lstStyle/>
          <a:p>
            <a:pPr marR="76200" algn="r">
              <a:lnSpc>
                <a:spcPct val="100000"/>
              </a:lnSpc>
              <a:spcBef>
                <a:spcPts val="575"/>
              </a:spcBef>
            </a:pPr>
            <a:r>
              <a:rPr sz="650" spc="-10" dirty="0">
                <a:solidFill>
                  <a:srgbClr val="231F20"/>
                </a:solidFill>
                <a:latin typeface="BIZ UDPゴシック"/>
                <a:cs typeface="BIZ UDPゴシック"/>
              </a:rPr>
              <a:t>※</a:t>
            </a:r>
            <a:r>
              <a:rPr sz="700" spc="-10" dirty="0">
                <a:solidFill>
                  <a:srgbClr val="231F20"/>
                </a:solidFill>
                <a:latin typeface="Arial"/>
                <a:cs typeface="Arial"/>
              </a:rPr>
              <a:t>OAC</a:t>
            </a:r>
            <a:r>
              <a:rPr sz="650" spc="-10" dirty="0">
                <a:solidFill>
                  <a:srgbClr val="231F20"/>
                </a:solidFill>
                <a:latin typeface="BIZ UDPゴシック"/>
                <a:cs typeface="BIZ UDPゴシック"/>
              </a:rPr>
              <a:t>＋</a:t>
            </a:r>
            <a:r>
              <a:rPr sz="700" spc="-10" dirty="0">
                <a:solidFill>
                  <a:srgbClr val="231F20"/>
                </a:solidFill>
                <a:latin typeface="Arial"/>
                <a:cs typeface="Arial"/>
              </a:rPr>
              <a:t>DAPT</a:t>
            </a:r>
            <a:endParaRPr sz="700">
              <a:latin typeface="Arial"/>
              <a:cs typeface="Arial"/>
            </a:endParaRPr>
          </a:p>
          <a:p>
            <a:pPr marL="139700" marR="5080" indent="-139700">
              <a:lnSpc>
                <a:spcPct val="109500"/>
              </a:lnSpc>
              <a:spcBef>
                <a:spcPts val="434"/>
              </a:spcBef>
            </a:pPr>
            <a:r>
              <a:rPr sz="1050" spc="-15" baseline="3968" dirty="0">
                <a:solidFill>
                  <a:srgbClr val="231F20"/>
                </a:solidFill>
                <a:latin typeface="BIZ UDPゴシック"/>
                <a:cs typeface="BIZ UDPゴシック"/>
              </a:rPr>
              <a:t>注</a:t>
            </a:r>
            <a:r>
              <a:rPr sz="1050" spc="60" baseline="3968" dirty="0">
                <a:solidFill>
                  <a:srgbClr val="231F20"/>
                </a:solidFill>
                <a:latin typeface="BIZ UDPゴシック"/>
                <a:cs typeface="BIZ UDPゴシック"/>
              </a:rPr>
              <a:t>）</a:t>
            </a:r>
            <a:r>
              <a:rPr sz="1050" spc="22" baseline="3968" dirty="0">
                <a:solidFill>
                  <a:srgbClr val="231F20"/>
                </a:solidFill>
                <a:latin typeface="BIZ UDPゴシック"/>
                <a:cs typeface="BIZ UDPゴシック"/>
              </a:rPr>
              <a:t>短期間</a:t>
            </a:r>
            <a:r>
              <a:rPr sz="750" spc="15" dirty="0">
                <a:solidFill>
                  <a:srgbClr val="231F20"/>
                </a:solidFill>
                <a:latin typeface="Arial"/>
                <a:cs typeface="Arial"/>
              </a:rPr>
              <a:t>DAP</a:t>
            </a:r>
            <a:r>
              <a:rPr sz="750" spc="5" dirty="0">
                <a:solidFill>
                  <a:srgbClr val="231F20"/>
                </a:solidFill>
                <a:latin typeface="Arial"/>
                <a:cs typeface="Arial"/>
              </a:rPr>
              <a:t>T</a:t>
            </a:r>
            <a:r>
              <a:rPr sz="1050" spc="-30" baseline="3968" dirty="0">
                <a:solidFill>
                  <a:srgbClr val="231F20"/>
                </a:solidFill>
                <a:latin typeface="BIZ UDPゴシック"/>
                <a:cs typeface="BIZ UDPゴシック"/>
              </a:rPr>
              <a:t>を選択した場合は、</a:t>
            </a:r>
            <a:r>
              <a:rPr sz="750" spc="15" dirty="0">
                <a:solidFill>
                  <a:srgbClr val="231F20"/>
                </a:solidFill>
                <a:latin typeface="Arial"/>
                <a:cs typeface="Arial"/>
              </a:rPr>
              <a:t>DAPT</a:t>
            </a:r>
            <a:r>
              <a:rPr sz="1050" baseline="3968" dirty="0">
                <a:solidFill>
                  <a:srgbClr val="231F20"/>
                </a:solidFill>
                <a:latin typeface="BIZ UDPゴシック"/>
                <a:cs typeface="BIZ UDPゴシック"/>
              </a:rPr>
              <a:t>後の</a:t>
            </a:r>
            <a:r>
              <a:rPr sz="750" spc="15" dirty="0">
                <a:solidFill>
                  <a:srgbClr val="231F20"/>
                </a:solidFill>
                <a:latin typeface="Arial"/>
                <a:cs typeface="Arial"/>
              </a:rPr>
              <a:t>SAP</a:t>
            </a:r>
            <a:r>
              <a:rPr sz="750" spc="-10" dirty="0">
                <a:solidFill>
                  <a:srgbClr val="231F20"/>
                </a:solidFill>
                <a:latin typeface="Arial"/>
                <a:cs typeface="Arial"/>
              </a:rPr>
              <a:t>T</a:t>
            </a:r>
            <a:r>
              <a:rPr sz="1050" spc="7" baseline="3968" dirty="0">
                <a:solidFill>
                  <a:srgbClr val="231F20"/>
                </a:solidFill>
                <a:latin typeface="BIZ UDPゴシック"/>
                <a:cs typeface="BIZ UDPゴシック"/>
              </a:rPr>
              <a:t>では</a:t>
            </a:r>
            <a:r>
              <a:rPr sz="750" spc="15" dirty="0">
                <a:solidFill>
                  <a:srgbClr val="231F20"/>
                </a:solidFill>
                <a:latin typeface="Arial"/>
                <a:cs typeface="Arial"/>
              </a:rPr>
              <a:t>P2Y</a:t>
            </a:r>
            <a:r>
              <a:rPr sz="450" spc="15" dirty="0">
                <a:solidFill>
                  <a:srgbClr val="231F20"/>
                </a:solidFill>
                <a:latin typeface="Arial"/>
                <a:cs typeface="Arial"/>
              </a:rPr>
              <a:t>12</a:t>
            </a:r>
            <a:r>
              <a:rPr sz="1050" spc="22" baseline="3968" dirty="0">
                <a:solidFill>
                  <a:srgbClr val="231F20"/>
                </a:solidFill>
                <a:latin typeface="BIZ UDPゴシック"/>
                <a:cs typeface="BIZ UDPゴシック"/>
              </a:rPr>
              <a:t>受容体拮抗</a:t>
            </a:r>
            <a:r>
              <a:rPr sz="700" spc="-40" dirty="0">
                <a:solidFill>
                  <a:srgbClr val="231F20"/>
                </a:solidFill>
                <a:latin typeface="BIZ UDPゴシック"/>
                <a:cs typeface="BIZ UDPゴシック"/>
              </a:rPr>
              <a:t>薬を考慮する。</a:t>
            </a:r>
            <a:r>
              <a:rPr sz="750" dirty="0">
                <a:solidFill>
                  <a:srgbClr val="231F20"/>
                </a:solidFill>
                <a:latin typeface="Arial"/>
                <a:cs typeface="Arial"/>
              </a:rPr>
              <a:t>OAC</a:t>
            </a:r>
            <a:r>
              <a:rPr sz="700" spc="-30" dirty="0">
                <a:solidFill>
                  <a:srgbClr val="231F20"/>
                </a:solidFill>
                <a:latin typeface="BIZ UDPゴシック"/>
                <a:cs typeface="BIZ UDPゴシック"/>
              </a:rPr>
              <a:t>単独の場合には、投与可能であれば</a:t>
            </a:r>
            <a:r>
              <a:rPr sz="750" spc="-5" dirty="0">
                <a:solidFill>
                  <a:srgbClr val="231F20"/>
                </a:solidFill>
                <a:latin typeface="Arial"/>
                <a:cs typeface="Arial"/>
              </a:rPr>
              <a:t>DOAC</a:t>
            </a:r>
            <a:r>
              <a:rPr sz="700" spc="20" dirty="0">
                <a:solidFill>
                  <a:srgbClr val="231F20"/>
                </a:solidFill>
                <a:latin typeface="BIZ UDPゴシック"/>
                <a:cs typeface="BIZ UDPゴシック"/>
              </a:rPr>
              <a:t>を推奨する。</a:t>
            </a:r>
            <a:endParaRPr sz="700">
              <a:latin typeface="BIZ UDPゴシック"/>
              <a:cs typeface="BIZ UDPゴシック"/>
            </a:endParaRPr>
          </a:p>
          <a:p>
            <a:pPr marR="78105">
              <a:lnSpc>
                <a:spcPct val="111100"/>
              </a:lnSpc>
            </a:pPr>
            <a:r>
              <a:rPr sz="750" dirty="0">
                <a:solidFill>
                  <a:srgbClr val="231F20"/>
                </a:solidFill>
                <a:latin typeface="Arial"/>
                <a:cs typeface="Arial"/>
              </a:rPr>
              <a:t>C/P</a:t>
            </a:r>
            <a:r>
              <a:rPr sz="700" spc="45" dirty="0">
                <a:solidFill>
                  <a:srgbClr val="231F20"/>
                </a:solidFill>
                <a:latin typeface="BIZ UDPゴシック"/>
                <a:cs typeface="BIZ UDPゴシック"/>
              </a:rPr>
              <a:t>：クロビドクレル</a:t>
            </a:r>
            <a:r>
              <a:rPr sz="750" dirty="0">
                <a:solidFill>
                  <a:srgbClr val="231F20"/>
                </a:solidFill>
                <a:latin typeface="Arial"/>
                <a:cs typeface="Arial"/>
              </a:rPr>
              <a:t>/</a:t>
            </a:r>
            <a:r>
              <a:rPr sz="700" spc="20" dirty="0">
                <a:solidFill>
                  <a:srgbClr val="231F20"/>
                </a:solidFill>
                <a:latin typeface="BIZ UDPゴシック"/>
                <a:cs typeface="BIZ UDPゴシック"/>
              </a:rPr>
              <a:t>プラスグレル、</a:t>
            </a:r>
            <a:r>
              <a:rPr sz="750" dirty="0">
                <a:solidFill>
                  <a:srgbClr val="231F20"/>
                </a:solidFill>
                <a:latin typeface="Arial"/>
                <a:cs typeface="Arial"/>
              </a:rPr>
              <a:t>DAPT</a:t>
            </a:r>
            <a:r>
              <a:rPr sz="700" spc="70" dirty="0">
                <a:solidFill>
                  <a:srgbClr val="231F20"/>
                </a:solidFill>
                <a:latin typeface="BIZ UDPゴシック"/>
                <a:cs typeface="BIZ UDPゴシック"/>
              </a:rPr>
              <a:t>：抗血小板薬</a:t>
            </a:r>
            <a:r>
              <a:rPr sz="750" spc="50" dirty="0">
                <a:solidFill>
                  <a:srgbClr val="231F20"/>
                </a:solidFill>
                <a:latin typeface="Arial"/>
                <a:cs typeface="Arial"/>
              </a:rPr>
              <a:t>2</a:t>
            </a:r>
            <a:r>
              <a:rPr sz="700" spc="40" dirty="0">
                <a:solidFill>
                  <a:srgbClr val="231F20"/>
                </a:solidFill>
                <a:latin typeface="BIZ UDPゴシック"/>
                <a:cs typeface="BIZ UDPゴシック"/>
              </a:rPr>
              <a:t>剤併用療法、</a:t>
            </a:r>
            <a:r>
              <a:rPr sz="700" spc="65" dirty="0">
                <a:solidFill>
                  <a:srgbClr val="231F20"/>
                </a:solidFill>
                <a:latin typeface="BIZ UDPゴシック"/>
                <a:cs typeface="BIZ UDPゴシック"/>
              </a:rPr>
              <a:t> </a:t>
            </a:r>
            <a:r>
              <a:rPr sz="750" spc="65" dirty="0">
                <a:solidFill>
                  <a:srgbClr val="231F20"/>
                </a:solidFill>
                <a:latin typeface="Arial"/>
                <a:cs typeface="Arial"/>
              </a:rPr>
              <a:t>HBR</a:t>
            </a:r>
            <a:r>
              <a:rPr sz="700" spc="15" dirty="0">
                <a:solidFill>
                  <a:srgbClr val="231F20"/>
                </a:solidFill>
                <a:latin typeface="BIZ UDPゴシック"/>
                <a:cs typeface="BIZ UDPゴシック"/>
              </a:rPr>
              <a:t>：高出血リスク、</a:t>
            </a:r>
            <a:r>
              <a:rPr sz="750" spc="65" dirty="0">
                <a:solidFill>
                  <a:srgbClr val="231F20"/>
                </a:solidFill>
                <a:latin typeface="Arial"/>
                <a:cs typeface="Arial"/>
              </a:rPr>
              <a:t>OAC</a:t>
            </a:r>
            <a:r>
              <a:rPr sz="700" spc="20" dirty="0">
                <a:solidFill>
                  <a:srgbClr val="231F20"/>
                </a:solidFill>
                <a:latin typeface="BIZ UDPゴシック"/>
                <a:cs typeface="BIZ UDPゴシック"/>
              </a:rPr>
              <a:t>：経口抗凝固薬、</a:t>
            </a:r>
            <a:r>
              <a:rPr sz="750" spc="65" dirty="0">
                <a:solidFill>
                  <a:srgbClr val="231F20"/>
                </a:solidFill>
                <a:latin typeface="Arial"/>
                <a:cs typeface="Arial"/>
              </a:rPr>
              <a:t>SAPT</a:t>
            </a:r>
            <a:r>
              <a:rPr sz="700" spc="10" dirty="0">
                <a:solidFill>
                  <a:srgbClr val="231F20"/>
                </a:solidFill>
                <a:latin typeface="BIZ UDPゴシック"/>
                <a:cs typeface="BIZ UDPゴシック"/>
              </a:rPr>
              <a:t>：抗血小板薬単剤療法</a:t>
            </a:r>
            <a:endParaRPr sz="700">
              <a:latin typeface="BIZ UDPゴシック"/>
              <a:cs typeface="BIZ UDPゴシック"/>
            </a:endParaRPr>
          </a:p>
          <a:p>
            <a:pPr marL="1222375" marR="53975" indent="-528320">
              <a:lnSpc>
                <a:spcPct val="104000"/>
              </a:lnSpc>
              <a:spcBef>
                <a:spcPts val="370"/>
              </a:spcBef>
            </a:pPr>
            <a:r>
              <a:rPr sz="700" spc="10" dirty="0">
                <a:solidFill>
                  <a:srgbClr val="231F20"/>
                </a:solidFill>
                <a:latin typeface="BIZ UDPゴシック"/>
                <a:cs typeface="BIZ UDPゴシック"/>
              </a:rPr>
              <a:t>出典：</a:t>
            </a:r>
            <a:r>
              <a:rPr sz="750" spc="-20" dirty="0">
                <a:solidFill>
                  <a:srgbClr val="231F20"/>
                </a:solidFill>
                <a:latin typeface="Arial"/>
                <a:cs typeface="Arial"/>
              </a:rPr>
              <a:t>2020</a:t>
            </a:r>
            <a:r>
              <a:rPr sz="700" dirty="0">
                <a:solidFill>
                  <a:srgbClr val="231F20"/>
                </a:solidFill>
                <a:latin typeface="BIZ UDPゴシック"/>
                <a:cs typeface="BIZ UDPゴシック"/>
              </a:rPr>
              <a:t>年</a:t>
            </a:r>
            <a:r>
              <a:rPr sz="750" dirty="0">
                <a:solidFill>
                  <a:srgbClr val="231F20"/>
                </a:solidFill>
                <a:latin typeface="Arial"/>
                <a:cs typeface="Arial"/>
              </a:rPr>
              <a:t>JCS</a:t>
            </a:r>
            <a:r>
              <a:rPr sz="700" spc="45" dirty="0">
                <a:solidFill>
                  <a:srgbClr val="231F20"/>
                </a:solidFill>
                <a:latin typeface="BIZ UDPゴシック"/>
                <a:cs typeface="BIZ UDPゴシック"/>
              </a:rPr>
              <a:t>ガイドラインフォーカスアップデート版</a:t>
            </a:r>
            <a:r>
              <a:rPr sz="700" spc="-5" dirty="0">
                <a:solidFill>
                  <a:srgbClr val="231F20"/>
                </a:solidFill>
                <a:latin typeface="BIZ UDPゴシック"/>
                <a:cs typeface="BIZ UDPゴシック"/>
              </a:rPr>
              <a:t>冠動脈疾患患者における抗血栓療法より引用</a:t>
            </a:r>
            <a:endParaRPr sz="700">
              <a:latin typeface="BIZ UDPゴシック"/>
              <a:cs typeface="BIZ UDPゴシック"/>
            </a:endParaRPr>
          </a:p>
        </p:txBody>
      </p:sp>
      <p:graphicFrame>
        <p:nvGraphicFramePr>
          <p:cNvPr id="84" name="object 84"/>
          <p:cNvGraphicFramePr>
            <a:graphicFrameLocks noGrp="1"/>
          </p:cNvGraphicFramePr>
          <p:nvPr/>
        </p:nvGraphicFramePr>
        <p:xfrm>
          <a:off x="336602" y="1254601"/>
          <a:ext cx="4625975" cy="5937885"/>
        </p:xfrm>
        <a:graphic>
          <a:graphicData uri="http://schemas.openxmlformats.org/drawingml/2006/table">
            <a:tbl>
              <a:tblPr firstRow="1" bandRow="1">
                <a:tableStyleId>{2D5ABB26-0587-4C30-8999-92F81FD0307C}</a:tableStyleId>
              </a:tblPr>
              <a:tblGrid>
                <a:gridCol w="1043940">
                  <a:extLst>
                    <a:ext uri="{9D8B030D-6E8A-4147-A177-3AD203B41FA5}">
                      <a16:colId xmlns:a16="http://schemas.microsoft.com/office/drawing/2014/main" val="20000"/>
                    </a:ext>
                  </a:extLst>
                </a:gridCol>
                <a:gridCol w="3582035">
                  <a:extLst>
                    <a:ext uri="{9D8B030D-6E8A-4147-A177-3AD203B41FA5}">
                      <a16:colId xmlns:a16="http://schemas.microsoft.com/office/drawing/2014/main" val="20001"/>
                    </a:ext>
                  </a:extLst>
                </a:gridCol>
              </a:tblGrid>
              <a:tr h="431800">
                <a:tc>
                  <a:txBody>
                    <a:bodyPr/>
                    <a:lstStyle/>
                    <a:p>
                      <a:pPr marL="125730">
                        <a:lnSpc>
                          <a:spcPct val="100000"/>
                        </a:lnSpc>
                        <a:spcBef>
                          <a:spcPts val="1070"/>
                        </a:spcBef>
                      </a:pPr>
                      <a:r>
                        <a:rPr sz="1050" b="1" dirty="0">
                          <a:solidFill>
                            <a:srgbClr val="FFFFFF"/>
                          </a:solidFill>
                          <a:latin typeface="Arial"/>
                          <a:cs typeface="Arial"/>
                        </a:rPr>
                        <a:t>PCI</a:t>
                      </a:r>
                      <a:r>
                        <a:rPr sz="1000" b="1" spc="-20" dirty="0">
                          <a:solidFill>
                            <a:srgbClr val="FFFFFF"/>
                          </a:solidFill>
                          <a:latin typeface="Microsoft JhengHei"/>
                          <a:cs typeface="Microsoft JhengHei"/>
                        </a:rPr>
                        <a:t>施行日</a:t>
                      </a:r>
                      <a:endParaRPr sz="1000">
                        <a:latin typeface="Microsoft JhengHei"/>
                        <a:cs typeface="Microsoft JhengHei"/>
                      </a:endParaRPr>
                    </a:p>
                  </a:txBody>
                  <a:tcPr marL="0" marR="0" marT="135890" marB="0">
                    <a:lnL w="12700">
                      <a:solidFill>
                        <a:srgbClr val="231F20"/>
                      </a:solidFill>
                      <a:prstDash val="solid"/>
                    </a:lnL>
                    <a:lnT w="12700">
                      <a:solidFill>
                        <a:srgbClr val="231F20"/>
                      </a:solidFill>
                      <a:prstDash val="solid"/>
                    </a:lnT>
                    <a:lnB w="6350">
                      <a:solidFill>
                        <a:srgbClr val="231F20"/>
                      </a:solidFill>
                      <a:prstDash val="solid"/>
                    </a:lnB>
                    <a:solidFill>
                      <a:srgbClr val="B28ABF"/>
                    </a:solidFill>
                  </a:tcPr>
                </a:tc>
                <a:tc>
                  <a:txBody>
                    <a:bodyPr/>
                    <a:lstStyle/>
                    <a:p>
                      <a:pPr marL="633730">
                        <a:lnSpc>
                          <a:spcPct val="100000"/>
                        </a:lnSpc>
                        <a:spcBef>
                          <a:spcPts val="1100"/>
                        </a:spcBef>
                        <a:tabLst>
                          <a:tab pos="1268730" algn="l"/>
                          <a:tab pos="1903730" algn="l"/>
                        </a:tabLst>
                      </a:pPr>
                      <a:r>
                        <a:rPr sz="1000" spc="-50" dirty="0">
                          <a:solidFill>
                            <a:srgbClr val="231F20"/>
                          </a:solidFill>
                          <a:latin typeface="BIZ UDPゴシック"/>
                          <a:cs typeface="BIZ UDPゴシック"/>
                        </a:rPr>
                        <a:t>年</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月</a:t>
                      </a:r>
                      <a:r>
                        <a:rPr sz="1000" dirty="0">
                          <a:solidFill>
                            <a:srgbClr val="231F20"/>
                          </a:solidFill>
                          <a:latin typeface="BIZ UDPゴシック"/>
                          <a:cs typeface="BIZ UDPゴシック"/>
                        </a:rPr>
                        <a:t>	</a:t>
                      </a:r>
                      <a:r>
                        <a:rPr sz="1000" spc="-50" dirty="0">
                          <a:solidFill>
                            <a:srgbClr val="231F20"/>
                          </a:solidFill>
                          <a:latin typeface="BIZ UDPゴシック"/>
                          <a:cs typeface="BIZ UDPゴシック"/>
                        </a:rPr>
                        <a:t>日</a:t>
                      </a:r>
                      <a:endParaRPr sz="1000">
                        <a:latin typeface="BIZ UDPゴシック"/>
                        <a:cs typeface="BIZ UDPゴシック"/>
                      </a:endParaRPr>
                    </a:p>
                  </a:txBody>
                  <a:tcPr marL="0" marR="0" marT="139700" marB="0">
                    <a:lnR w="12700">
                      <a:solidFill>
                        <a:srgbClr val="231F20"/>
                      </a:solidFill>
                      <a:prstDash val="solid"/>
                    </a:lnR>
                    <a:lnT w="12700">
                      <a:solidFill>
                        <a:srgbClr val="231F20"/>
                      </a:solidFill>
                      <a:prstDash val="solid"/>
                    </a:lnT>
                    <a:lnB w="6350">
                      <a:solidFill>
                        <a:srgbClr val="231F20"/>
                      </a:solidFill>
                      <a:prstDash val="solid"/>
                    </a:lnB>
                  </a:tcPr>
                </a:tc>
                <a:extLst>
                  <a:ext uri="{0D108BD9-81ED-4DB2-BD59-A6C34878D82A}">
                    <a16:rowId xmlns:a16="http://schemas.microsoft.com/office/drawing/2014/main" val="10000"/>
                  </a:ext>
                </a:extLst>
              </a:tr>
              <a:tr h="431800">
                <a:tc>
                  <a:txBody>
                    <a:bodyPr/>
                    <a:lstStyle/>
                    <a:p>
                      <a:pPr marL="125730">
                        <a:lnSpc>
                          <a:spcPct val="100000"/>
                        </a:lnSpc>
                        <a:spcBef>
                          <a:spcPts val="1100"/>
                        </a:spcBef>
                      </a:pPr>
                      <a:r>
                        <a:rPr sz="1000" b="1" spc="-15" dirty="0">
                          <a:solidFill>
                            <a:srgbClr val="FFFFFF"/>
                          </a:solidFill>
                          <a:latin typeface="Microsoft JhengHei"/>
                          <a:cs typeface="Microsoft JhengHei"/>
                        </a:rPr>
                        <a:t>責任病変</a:t>
                      </a:r>
                      <a:endParaRPr sz="1000">
                        <a:latin typeface="Microsoft JhengHei"/>
                        <a:cs typeface="Microsoft JhengHei"/>
                      </a:endParaRPr>
                    </a:p>
                  </a:txBody>
                  <a:tcPr marL="0" marR="0" marT="139700" marB="0">
                    <a:lnL w="12700">
                      <a:solidFill>
                        <a:srgbClr val="231F20"/>
                      </a:solidFill>
                      <a:prstDash val="solid"/>
                    </a:lnL>
                    <a:lnT w="6350">
                      <a:solidFill>
                        <a:srgbClr val="231F20"/>
                      </a:solidFill>
                      <a:prstDash val="solid"/>
                    </a:lnT>
                    <a:lnB w="6350">
                      <a:solidFill>
                        <a:srgbClr val="231F20"/>
                      </a:solidFill>
                      <a:prstDash val="solid"/>
                    </a:lnB>
                    <a:solidFill>
                      <a:srgbClr val="B28ABF"/>
                    </a:solidFill>
                  </a:tcPr>
                </a:tc>
                <a:tc>
                  <a:txBody>
                    <a:bodyPr/>
                    <a:lstStyle/>
                    <a:p>
                      <a:pPr marL="125730">
                        <a:lnSpc>
                          <a:spcPct val="100000"/>
                        </a:lnSpc>
                        <a:spcBef>
                          <a:spcPts val="1100"/>
                        </a:spcBef>
                        <a:tabLst>
                          <a:tab pos="1774189" algn="l"/>
                          <a:tab pos="2734945" algn="l"/>
                        </a:tabLst>
                      </a:pP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右冠動脈</a:t>
                      </a:r>
                      <a:r>
                        <a:rPr sz="1000" spc="165" dirty="0">
                          <a:solidFill>
                            <a:srgbClr val="231F20"/>
                          </a:solidFill>
                          <a:latin typeface="BIZ UDPゴシック"/>
                          <a:cs typeface="BIZ UDPゴシック"/>
                        </a:rPr>
                        <a:t>  </a:t>
                      </a: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左主幹</a:t>
                      </a:r>
                      <a:r>
                        <a:rPr sz="1000" spc="-50" dirty="0">
                          <a:solidFill>
                            <a:srgbClr val="231F20"/>
                          </a:solidFill>
                          <a:latin typeface="BIZ UDPゴシック"/>
                          <a:cs typeface="BIZ UDPゴシック"/>
                        </a:rPr>
                        <a:t>部</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左前下行</a:t>
                      </a:r>
                      <a:r>
                        <a:rPr sz="1000" spc="-50" dirty="0">
                          <a:solidFill>
                            <a:srgbClr val="231F20"/>
                          </a:solidFill>
                          <a:latin typeface="BIZ UDPゴシック"/>
                          <a:cs typeface="BIZ UDPゴシック"/>
                        </a:rPr>
                        <a:t>枝</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回旋</a:t>
                      </a:r>
                      <a:r>
                        <a:rPr sz="1000" spc="-50" dirty="0">
                          <a:solidFill>
                            <a:srgbClr val="231F20"/>
                          </a:solidFill>
                          <a:latin typeface="BIZ UDPゴシック"/>
                          <a:cs typeface="BIZ UDPゴシック"/>
                        </a:rPr>
                        <a:t>枝</a:t>
                      </a:r>
                      <a:endParaRPr sz="1000" dirty="0">
                        <a:latin typeface="BIZ UDPゴシック"/>
                        <a:cs typeface="BIZ UDPゴシック"/>
                      </a:endParaRPr>
                    </a:p>
                  </a:txBody>
                  <a:tcPr marL="0" marR="0" marT="139700"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1"/>
                  </a:ext>
                </a:extLst>
              </a:tr>
              <a:tr h="575945">
                <a:tc>
                  <a:txBody>
                    <a:bodyPr/>
                    <a:lstStyle/>
                    <a:p>
                      <a:pPr>
                        <a:lnSpc>
                          <a:spcPct val="100000"/>
                        </a:lnSpc>
                        <a:spcBef>
                          <a:spcPts val="605"/>
                        </a:spcBef>
                      </a:pPr>
                      <a:endParaRPr sz="1000">
                        <a:latin typeface="Times New Roman"/>
                        <a:cs typeface="Times New Roman"/>
                      </a:endParaRPr>
                    </a:p>
                    <a:p>
                      <a:pPr marL="125730">
                        <a:lnSpc>
                          <a:spcPct val="100000"/>
                        </a:lnSpc>
                      </a:pPr>
                      <a:r>
                        <a:rPr sz="1000" b="1" spc="-10" dirty="0">
                          <a:solidFill>
                            <a:srgbClr val="FFFFFF"/>
                          </a:solidFill>
                          <a:latin typeface="Microsoft JhengHei"/>
                          <a:cs typeface="Microsoft JhengHei"/>
                        </a:rPr>
                        <a:t>冠危険因子</a:t>
                      </a:r>
                      <a:endParaRPr sz="1000">
                        <a:latin typeface="Microsoft JhengHei"/>
                        <a:cs typeface="Microsoft JhengHei"/>
                      </a:endParaRPr>
                    </a:p>
                  </a:txBody>
                  <a:tcPr marL="0" marR="0" marT="76835" marB="0">
                    <a:lnL w="12700">
                      <a:solidFill>
                        <a:srgbClr val="231F20"/>
                      </a:solidFill>
                      <a:prstDash val="solid"/>
                    </a:lnL>
                    <a:lnT w="6350">
                      <a:solidFill>
                        <a:srgbClr val="231F20"/>
                      </a:solidFill>
                      <a:prstDash val="solid"/>
                    </a:lnT>
                    <a:lnB w="6350">
                      <a:solidFill>
                        <a:srgbClr val="231F20"/>
                      </a:solidFill>
                      <a:prstDash val="solid"/>
                    </a:lnB>
                    <a:solidFill>
                      <a:srgbClr val="B28ABF"/>
                    </a:solidFill>
                  </a:tcPr>
                </a:tc>
                <a:tc>
                  <a:txBody>
                    <a:bodyPr/>
                    <a:lstStyle/>
                    <a:p>
                      <a:pPr marL="125730">
                        <a:lnSpc>
                          <a:spcPct val="100000"/>
                        </a:lnSpc>
                        <a:spcBef>
                          <a:spcPts val="745"/>
                        </a:spcBef>
                        <a:tabLst>
                          <a:tab pos="930275" algn="l"/>
                          <a:tab pos="1768475" algn="l"/>
                        </a:tabLst>
                      </a:pP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高血</a:t>
                      </a:r>
                      <a:r>
                        <a:rPr sz="1000" spc="-50" dirty="0">
                          <a:solidFill>
                            <a:srgbClr val="231F20"/>
                          </a:solidFill>
                          <a:latin typeface="BIZ UDPゴシック"/>
                          <a:cs typeface="BIZ UDPゴシック"/>
                        </a:rPr>
                        <a:t>圧</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糖尿</a:t>
                      </a:r>
                      <a:r>
                        <a:rPr sz="1000" spc="-50" dirty="0">
                          <a:solidFill>
                            <a:srgbClr val="231F20"/>
                          </a:solidFill>
                          <a:latin typeface="BIZ UDPゴシック"/>
                          <a:cs typeface="BIZ UDPゴシック"/>
                        </a:rPr>
                        <a:t>病</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脂質異常</a:t>
                      </a:r>
                      <a:r>
                        <a:rPr sz="1000" spc="-50" dirty="0">
                          <a:solidFill>
                            <a:srgbClr val="231F20"/>
                          </a:solidFill>
                          <a:latin typeface="BIZ UDPゴシック"/>
                          <a:cs typeface="BIZ UDPゴシック"/>
                        </a:rPr>
                        <a:t>症</a:t>
                      </a:r>
                      <a:endParaRPr sz="1000">
                        <a:latin typeface="BIZ UDPゴシック"/>
                        <a:cs typeface="BIZ UDPゴシック"/>
                      </a:endParaRPr>
                    </a:p>
                    <a:p>
                      <a:pPr marL="125730">
                        <a:lnSpc>
                          <a:spcPct val="100000"/>
                        </a:lnSpc>
                        <a:spcBef>
                          <a:spcPts val="500"/>
                        </a:spcBef>
                        <a:tabLst>
                          <a:tab pos="930275" algn="l"/>
                        </a:tabLst>
                      </a:pPr>
                      <a:r>
                        <a:rPr sz="1000" dirty="0">
                          <a:solidFill>
                            <a:srgbClr val="231F20"/>
                          </a:solidFill>
                          <a:latin typeface="BIZ UDPゴシック"/>
                          <a:cs typeface="BIZ UDPゴシック"/>
                        </a:rPr>
                        <a:t>□</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喫</a:t>
                      </a:r>
                      <a:r>
                        <a:rPr sz="1000" spc="-50" dirty="0">
                          <a:solidFill>
                            <a:srgbClr val="231F20"/>
                          </a:solidFill>
                          <a:latin typeface="BIZ UDPゴシック"/>
                          <a:cs typeface="BIZ UDPゴシック"/>
                        </a:rPr>
                        <a:t>煙</a:t>
                      </a:r>
                      <a:r>
                        <a:rPr sz="1000" dirty="0">
                          <a:solidFill>
                            <a:srgbClr val="231F20"/>
                          </a:solidFill>
                          <a:latin typeface="BIZ UDPゴシック"/>
                          <a:cs typeface="BIZ UDPゴシック"/>
                        </a:rPr>
                        <a:t>	□</a:t>
                      </a:r>
                      <a:r>
                        <a:rPr sz="1000" spc="-35" dirty="0">
                          <a:solidFill>
                            <a:srgbClr val="231F20"/>
                          </a:solidFill>
                          <a:latin typeface="BIZ UDPゴシック"/>
                          <a:cs typeface="BIZ UDPゴシック"/>
                        </a:rPr>
                        <a:t> </a:t>
                      </a:r>
                      <a:r>
                        <a:rPr sz="1000" dirty="0">
                          <a:solidFill>
                            <a:srgbClr val="231F20"/>
                          </a:solidFill>
                          <a:latin typeface="BIZ UDPゴシック"/>
                          <a:cs typeface="BIZ UDPゴシック"/>
                        </a:rPr>
                        <a:t>家族</a:t>
                      </a:r>
                      <a:r>
                        <a:rPr sz="1000" spc="-50" dirty="0">
                          <a:solidFill>
                            <a:srgbClr val="231F20"/>
                          </a:solidFill>
                          <a:latin typeface="BIZ UDPゴシック"/>
                          <a:cs typeface="BIZ UDPゴシック"/>
                        </a:rPr>
                        <a:t>歴</a:t>
                      </a:r>
                      <a:endParaRPr sz="1000">
                        <a:latin typeface="BIZ UDPゴシック"/>
                        <a:cs typeface="BIZ UDPゴシック"/>
                      </a:endParaRPr>
                    </a:p>
                  </a:txBody>
                  <a:tcPr marL="0" marR="0" marT="94615"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2"/>
                  </a:ext>
                </a:extLst>
              </a:tr>
              <a:tr h="359410">
                <a:tc>
                  <a:txBody>
                    <a:bodyPr/>
                    <a:lstStyle/>
                    <a:p>
                      <a:pPr marL="125730">
                        <a:lnSpc>
                          <a:spcPct val="100000"/>
                        </a:lnSpc>
                        <a:spcBef>
                          <a:spcPts val="790"/>
                        </a:spcBef>
                      </a:pPr>
                      <a:r>
                        <a:rPr sz="1000" b="1" spc="70" dirty="0">
                          <a:solidFill>
                            <a:srgbClr val="FFFFFF"/>
                          </a:solidFill>
                          <a:latin typeface="Microsoft JhengHei"/>
                          <a:cs typeface="Microsoft JhengHei"/>
                        </a:rPr>
                        <a:t>左室機能 </a:t>
                      </a:r>
                      <a:r>
                        <a:rPr sz="1050" b="1" spc="-25" dirty="0">
                          <a:solidFill>
                            <a:srgbClr val="FFFFFF"/>
                          </a:solidFill>
                          <a:latin typeface="Arial"/>
                          <a:cs typeface="Arial"/>
                        </a:rPr>
                        <a:t>EF</a:t>
                      </a:r>
                      <a:endParaRPr sz="1050">
                        <a:latin typeface="Arial"/>
                        <a:cs typeface="Arial"/>
                      </a:endParaRPr>
                    </a:p>
                  </a:txBody>
                  <a:tcPr marL="0" marR="0" marT="100330" marB="0">
                    <a:lnL w="12700">
                      <a:solidFill>
                        <a:srgbClr val="231F20"/>
                      </a:solidFill>
                      <a:prstDash val="solid"/>
                    </a:lnL>
                    <a:lnT w="6350">
                      <a:solidFill>
                        <a:srgbClr val="231F20"/>
                      </a:solidFill>
                      <a:prstDash val="solid"/>
                    </a:lnT>
                    <a:lnB w="6350">
                      <a:solidFill>
                        <a:srgbClr val="231F20"/>
                      </a:solidFill>
                      <a:prstDash val="solid"/>
                    </a:lnB>
                    <a:solidFill>
                      <a:srgbClr val="B28ABF"/>
                    </a:solidFill>
                  </a:tcPr>
                </a:tc>
                <a:tc>
                  <a:txBody>
                    <a:bodyPr/>
                    <a:lstStyle/>
                    <a:p>
                      <a:pPr marL="819150">
                        <a:lnSpc>
                          <a:spcPct val="100000"/>
                        </a:lnSpc>
                        <a:spcBef>
                          <a:spcPts val="880"/>
                        </a:spcBef>
                      </a:pPr>
                      <a:r>
                        <a:rPr sz="1000" spc="-50" dirty="0">
                          <a:solidFill>
                            <a:srgbClr val="231F20"/>
                          </a:solidFill>
                          <a:latin typeface="BIZ UDPゴシック"/>
                          <a:cs typeface="BIZ UDPゴシック"/>
                        </a:rPr>
                        <a:t>％</a:t>
                      </a:r>
                      <a:endParaRPr sz="1000">
                        <a:latin typeface="BIZ UDPゴシック"/>
                        <a:cs typeface="BIZ UDPゴシック"/>
                      </a:endParaRPr>
                    </a:p>
                  </a:txBody>
                  <a:tcPr marL="0" marR="0" marT="111760" marB="0">
                    <a:lnR w="1270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3"/>
                  </a:ext>
                </a:extLst>
              </a:tr>
              <a:tr h="359410">
                <a:tc>
                  <a:txBody>
                    <a:bodyPr/>
                    <a:lstStyle/>
                    <a:p>
                      <a:pPr marL="125730">
                        <a:lnSpc>
                          <a:spcPct val="100000"/>
                        </a:lnSpc>
                        <a:spcBef>
                          <a:spcPts val="785"/>
                        </a:spcBef>
                      </a:pPr>
                      <a:r>
                        <a:rPr sz="1000" b="1" spc="-15" dirty="0">
                          <a:solidFill>
                            <a:srgbClr val="FFFFFF"/>
                          </a:solidFill>
                          <a:latin typeface="Microsoft JhengHei"/>
                          <a:cs typeface="Microsoft JhengHei"/>
                        </a:rPr>
                        <a:t>治療部位</a:t>
                      </a:r>
                      <a:endParaRPr sz="1000">
                        <a:latin typeface="Microsoft JhengHei"/>
                        <a:cs typeface="Microsoft JhengHei"/>
                      </a:endParaRPr>
                    </a:p>
                  </a:txBody>
                  <a:tcPr marL="0" marR="0" marT="99695" marB="0">
                    <a:lnL w="12700">
                      <a:solidFill>
                        <a:srgbClr val="231F20"/>
                      </a:solidFill>
                      <a:prstDash val="solid"/>
                    </a:lnL>
                    <a:lnT w="6350">
                      <a:solidFill>
                        <a:srgbClr val="231F20"/>
                      </a:solidFill>
                      <a:prstDash val="solid"/>
                    </a:lnT>
                    <a:lnB w="12700">
                      <a:solidFill>
                        <a:srgbClr val="231F20"/>
                      </a:solidFill>
                      <a:prstDash val="solid"/>
                    </a:lnB>
                    <a:solidFill>
                      <a:srgbClr val="B28ABF"/>
                    </a:solidFill>
                  </a:tcPr>
                </a:tc>
                <a:tc>
                  <a:txBody>
                    <a:bodyPr/>
                    <a:lstStyle/>
                    <a:p>
                      <a:pPr marL="125730">
                        <a:lnSpc>
                          <a:spcPct val="100000"/>
                        </a:lnSpc>
                        <a:spcBef>
                          <a:spcPts val="720"/>
                        </a:spcBef>
                      </a:pPr>
                      <a:r>
                        <a:rPr sz="1000" spc="-50" dirty="0">
                          <a:solidFill>
                            <a:srgbClr val="231F20"/>
                          </a:solidFill>
                          <a:latin typeface="BIZ UDPゴシック"/>
                          <a:cs typeface="BIZ UDPゴシック"/>
                        </a:rPr>
                        <a:t>※治療日・ステント留置部位・種類等を図示してください</a:t>
                      </a:r>
                      <a:endParaRPr sz="1000">
                        <a:latin typeface="BIZ UDPゴシック"/>
                        <a:cs typeface="BIZ UDPゴシック"/>
                      </a:endParaRPr>
                    </a:p>
                  </a:txBody>
                  <a:tcPr marL="0" marR="0" marT="91440" marB="0">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4"/>
                  </a:ext>
                </a:extLst>
              </a:tr>
              <a:tr h="3347720">
                <a:tc gridSpan="2">
                  <a:txBody>
                    <a:bodyPr/>
                    <a:lstStyle/>
                    <a:p>
                      <a:pPr>
                        <a:lnSpc>
                          <a:spcPct val="100000"/>
                        </a:lnSpc>
                      </a:pPr>
                      <a:endParaRPr sz="700">
                        <a:latin typeface="Times New Roman"/>
                        <a:cs typeface="Times New Roman"/>
                      </a:endParaRPr>
                    </a:p>
                    <a:p>
                      <a:pPr>
                        <a:lnSpc>
                          <a:spcPct val="100000"/>
                        </a:lnSpc>
                        <a:spcBef>
                          <a:spcPts val="625"/>
                        </a:spcBef>
                      </a:pPr>
                      <a:endParaRPr sz="700">
                        <a:latin typeface="Times New Roman"/>
                        <a:cs typeface="Times New Roman"/>
                      </a:endParaRPr>
                    </a:p>
                    <a:p>
                      <a:pPr marL="699770">
                        <a:lnSpc>
                          <a:spcPct val="100000"/>
                        </a:lnSpc>
                      </a:pPr>
                      <a:r>
                        <a:rPr sz="700" spc="-85" dirty="0">
                          <a:solidFill>
                            <a:srgbClr val="4C4D4F"/>
                          </a:solidFill>
                          <a:latin typeface="SimSun"/>
                          <a:cs typeface="SimSun"/>
                        </a:rPr>
                        <a:t>右冠動脈</a:t>
                      </a:r>
                      <a:r>
                        <a:rPr sz="700" dirty="0">
                          <a:solidFill>
                            <a:srgbClr val="4C4D4F"/>
                          </a:solidFill>
                          <a:latin typeface="SimSun"/>
                          <a:cs typeface="SimSun"/>
                        </a:rPr>
                        <a:t>（RCA）</a:t>
                      </a:r>
                      <a:r>
                        <a:rPr sz="700" spc="10" dirty="0">
                          <a:solidFill>
                            <a:srgbClr val="4C4D4F"/>
                          </a:solidFill>
                          <a:latin typeface="SimSun"/>
                          <a:cs typeface="SimSun"/>
                        </a:rPr>
                        <a:t>  左冠動脈</a:t>
                      </a:r>
                      <a:r>
                        <a:rPr sz="700" spc="-20" dirty="0">
                          <a:solidFill>
                            <a:srgbClr val="4C4D4F"/>
                          </a:solidFill>
                          <a:latin typeface="SimSun"/>
                          <a:cs typeface="SimSun"/>
                        </a:rPr>
                        <a:t>（LCA）</a:t>
                      </a:r>
                      <a:endParaRPr sz="700">
                        <a:latin typeface="SimSun"/>
                        <a:cs typeface="SimSun"/>
                      </a:endParaRPr>
                    </a:p>
                    <a:p>
                      <a:pPr>
                        <a:lnSpc>
                          <a:spcPct val="100000"/>
                        </a:lnSpc>
                        <a:spcBef>
                          <a:spcPts val="55"/>
                        </a:spcBef>
                      </a:pPr>
                      <a:endParaRPr sz="700">
                        <a:latin typeface="Times New Roman"/>
                        <a:cs typeface="Times New Roman"/>
                      </a:endParaRPr>
                    </a:p>
                    <a:p>
                      <a:pPr marL="1235710" marR="2468880" indent="290195">
                        <a:lnSpc>
                          <a:spcPct val="107200"/>
                        </a:lnSpc>
                      </a:pPr>
                      <a:r>
                        <a:rPr sz="700" spc="-10" dirty="0">
                          <a:solidFill>
                            <a:srgbClr val="4C4D4F"/>
                          </a:solidFill>
                          <a:latin typeface="SimSun"/>
                          <a:cs typeface="SimSun"/>
                        </a:rPr>
                        <a:t>左冠動脈主幹部</a:t>
                      </a:r>
                      <a:r>
                        <a:rPr sz="1050" spc="-89" baseline="15873" dirty="0">
                          <a:solidFill>
                            <a:srgbClr val="4C4D4F"/>
                          </a:solidFill>
                          <a:latin typeface="SimSun"/>
                          <a:cs typeface="SimSun"/>
                        </a:rPr>
                        <a:t>大動脈</a:t>
                      </a:r>
                      <a:r>
                        <a:rPr sz="700" spc="-10" dirty="0">
                          <a:solidFill>
                            <a:srgbClr val="4C4D4F"/>
                          </a:solidFill>
                          <a:latin typeface="SimSun"/>
                          <a:cs typeface="SimSun"/>
                        </a:rPr>
                        <a:t>（LMT）</a:t>
                      </a:r>
                      <a:endParaRPr sz="700">
                        <a:latin typeface="SimSun"/>
                        <a:cs typeface="SimSun"/>
                      </a:endParaRPr>
                    </a:p>
                    <a:p>
                      <a:pPr marL="1806575">
                        <a:lnSpc>
                          <a:spcPts val="775"/>
                        </a:lnSpc>
                        <a:spcBef>
                          <a:spcPts val="220"/>
                        </a:spcBef>
                      </a:pPr>
                      <a:r>
                        <a:rPr sz="700" spc="-85" dirty="0">
                          <a:solidFill>
                            <a:srgbClr val="4C4D4F"/>
                          </a:solidFill>
                          <a:latin typeface="SimSun"/>
                          <a:cs typeface="SimSun"/>
                        </a:rPr>
                        <a:t>左回旋枝</a:t>
                      </a:r>
                      <a:r>
                        <a:rPr sz="700" spc="-10" dirty="0">
                          <a:solidFill>
                            <a:srgbClr val="4C4D4F"/>
                          </a:solidFill>
                          <a:latin typeface="SimSun"/>
                          <a:cs typeface="SimSun"/>
                        </a:rPr>
                        <a:t>（LCX）</a:t>
                      </a:r>
                      <a:endParaRPr sz="700">
                        <a:latin typeface="SimSun"/>
                        <a:cs typeface="SimSun"/>
                      </a:endParaRPr>
                    </a:p>
                    <a:p>
                      <a:pPr marR="1340485" algn="ctr">
                        <a:lnSpc>
                          <a:spcPts val="775"/>
                        </a:lnSpc>
                      </a:pPr>
                      <a:r>
                        <a:rPr sz="700" spc="-50" dirty="0">
                          <a:solidFill>
                            <a:srgbClr val="4C4D4F"/>
                          </a:solidFill>
                          <a:latin typeface="SimSun"/>
                          <a:cs typeface="SimSun"/>
                        </a:rPr>
                        <a:t>5</a:t>
                      </a:r>
                      <a:endParaRPr sz="700">
                        <a:latin typeface="SimSun"/>
                        <a:cs typeface="SimSun"/>
                      </a:endParaRPr>
                    </a:p>
                    <a:p>
                      <a:pPr marL="1903095">
                        <a:lnSpc>
                          <a:spcPct val="100000"/>
                        </a:lnSpc>
                        <a:spcBef>
                          <a:spcPts val="65"/>
                        </a:spcBef>
                      </a:pPr>
                      <a:r>
                        <a:rPr sz="700" spc="-25" dirty="0">
                          <a:solidFill>
                            <a:srgbClr val="4C4D4F"/>
                          </a:solidFill>
                          <a:latin typeface="SimSun"/>
                          <a:cs typeface="SimSun"/>
                        </a:rPr>
                        <a:t>11</a:t>
                      </a:r>
                      <a:endParaRPr sz="700">
                        <a:latin typeface="SimSun"/>
                        <a:cs typeface="SimSun"/>
                      </a:endParaRPr>
                    </a:p>
                    <a:p>
                      <a:pPr marL="77470">
                        <a:lnSpc>
                          <a:spcPct val="100000"/>
                        </a:lnSpc>
                        <a:spcBef>
                          <a:spcPts val="550"/>
                        </a:spcBef>
                      </a:pPr>
                      <a:r>
                        <a:rPr sz="700" spc="-340" dirty="0">
                          <a:solidFill>
                            <a:srgbClr val="4C4D4F"/>
                          </a:solidFill>
                          <a:latin typeface="SimSun"/>
                          <a:cs typeface="SimSun"/>
                        </a:rPr>
                        <a:t>洞</a:t>
                      </a:r>
                      <a:r>
                        <a:rPr sz="700" spc="-15" dirty="0">
                          <a:solidFill>
                            <a:srgbClr val="4C4D4F"/>
                          </a:solidFill>
                          <a:latin typeface="SimSun"/>
                          <a:cs typeface="SimSun"/>
                        </a:rPr>
                        <a:t>（房</a:t>
                      </a:r>
                      <a:r>
                        <a:rPr sz="700" spc="-340" dirty="0">
                          <a:solidFill>
                            <a:srgbClr val="4C4D4F"/>
                          </a:solidFill>
                          <a:latin typeface="SimSun"/>
                          <a:cs typeface="SimSun"/>
                        </a:rPr>
                        <a:t>）</a:t>
                      </a:r>
                      <a:r>
                        <a:rPr sz="700" spc="-20" dirty="0">
                          <a:solidFill>
                            <a:srgbClr val="4C4D4F"/>
                          </a:solidFill>
                          <a:latin typeface="SimSun"/>
                          <a:cs typeface="SimSun"/>
                        </a:rPr>
                        <a:t>結節枝</a:t>
                      </a:r>
                      <a:endParaRPr sz="700">
                        <a:latin typeface="SimSun"/>
                        <a:cs typeface="SimSun"/>
                      </a:endParaRPr>
                    </a:p>
                    <a:p>
                      <a:pPr marL="34925">
                        <a:lnSpc>
                          <a:spcPts val="770"/>
                        </a:lnSpc>
                        <a:spcBef>
                          <a:spcPts val="60"/>
                        </a:spcBef>
                        <a:tabLst>
                          <a:tab pos="1969135" algn="l"/>
                        </a:tabLst>
                      </a:pPr>
                      <a:r>
                        <a:rPr sz="700" spc="-20" dirty="0">
                          <a:solidFill>
                            <a:srgbClr val="4C4D4F"/>
                          </a:solidFill>
                          <a:latin typeface="SimSun"/>
                          <a:cs typeface="SimSun"/>
                        </a:rPr>
                        <a:t>（SN）</a:t>
                      </a:r>
                      <a:r>
                        <a:rPr sz="700" dirty="0">
                          <a:solidFill>
                            <a:srgbClr val="4C4D4F"/>
                          </a:solidFill>
                          <a:latin typeface="SimSun"/>
                          <a:cs typeface="SimSun"/>
                        </a:rPr>
                        <a:t>	</a:t>
                      </a:r>
                      <a:r>
                        <a:rPr sz="1050" spc="-75" baseline="-11904" dirty="0">
                          <a:solidFill>
                            <a:srgbClr val="4C4D4F"/>
                          </a:solidFill>
                          <a:latin typeface="SimSun"/>
                          <a:cs typeface="SimSun"/>
                        </a:rPr>
                        <a:t>6</a:t>
                      </a:r>
                      <a:endParaRPr sz="1050" baseline="-11904">
                        <a:latin typeface="SimSun"/>
                        <a:cs typeface="SimSun"/>
                      </a:endParaRPr>
                    </a:p>
                    <a:p>
                      <a:pPr marL="843915">
                        <a:lnSpc>
                          <a:spcPts val="770"/>
                        </a:lnSpc>
                        <a:tabLst>
                          <a:tab pos="2132330" algn="l"/>
                          <a:tab pos="2698115" algn="l"/>
                        </a:tabLst>
                      </a:pPr>
                      <a:r>
                        <a:rPr sz="1050" spc="-75" baseline="-23809" dirty="0">
                          <a:solidFill>
                            <a:srgbClr val="4C4D4F"/>
                          </a:solidFill>
                          <a:latin typeface="SimSun"/>
                          <a:cs typeface="SimSun"/>
                        </a:rPr>
                        <a:t>1</a:t>
                      </a:r>
                      <a:r>
                        <a:rPr sz="1050" baseline="-23809" dirty="0">
                          <a:solidFill>
                            <a:srgbClr val="4C4D4F"/>
                          </a:solidFill>
                          <a:latin typeface="SimSun"/>
                          <a:cs typeface="SimSun"/>
                        </a:rPr>
                        <a:t>	</a:t>
                      </a:r>
                      <a:r>
                        <a:rPr sz="1050" spc="-37" baseline="-35714" dirty="0">
                          <a:solidFill>
                            <a:srgbClr val="4C4D4F"/>
                          </a:solidFill>
                          <a:latin typeface="SimSun"/>
                          <a:cs typeface="SimSun"/>
                        </a:rPr>
                        <a:t>12</a:t>
                      </a:r>
                      <a:r>
                        <a:rPr sz="1050" baseline="-35714" dirty="0">
                          <a:solidFill>
                            <a:srgbClr val="4C4D4F"/>
                          </a:solidFill>
                          <a:latin typeface="SimSun"/>
                          <a:cs typeface="SimSun"/>
                        </a:rPr>
                        <a:t>	</a:t>
                      </a:r>
                      <a:r>
                        <a:rPr sz="700" spc="-25" dirty="0">
                          <a:solidFill>
                            <a:srgbClr val="4C4D4F"/>
                          </a:solidFill>
                          <a:latin typeface="SimSun"/>
                          <a:cs typeface="SimSun"/>
                        </a:rPr>
                        <a:t>13</a:t>
                      </a:r>
                      <a:endParaRPr sz="700">
                        <a:latin typeface="SimSun"/>
                        <a:cs typeface="SimSun"/>
                      </a:endParaRPr>
                    </a:p>
                    <a:p>
                      <a:pPr marR="2256790" algn="ctr">
                        <a:lnSpc>
                          <a:spcPts val="570"/>
                        </a:lnSpc>
                        <a:spcBef>
                          <a:spcPts val="115"/>
                        </a:spcBef>
                      </a:pPr>
                      <a:r>
                        <a:rPr sz="700" spc="-25" dirty="0">
                          <a:solidFill>
                            <a:srgbClr val="4C4D4F"/>
                          </a:solidFill>
                          <a:latin typeface="SimSun"/>
                          <a:cs typeface="SimSun"/>
                        </a:rPr>
                        <a:t>円錐枝</a:t>
                      </a:r>
                      <a:endParaRPr sz="700">
                        <a:latin typeface="SimSun"/>
                        <a:cs typeface="SimSun"/>
                      </a:endParaRPr>
                    </a:p>
                    <a:p>
                      <a:pPr marL="1005840">
                        <a:lnSpc>
                          <a:spcPts val="570"/>
                        </a:lnSpc>
                        <a:tabLst>
                          <a:tab pos="1422400" algn="l"/>
                          <a:tab pos="2317115" algn="l"/>
                        </a:tabLst>
                      </a:pPr>
                      <a:r>
                        <a:rPr sz="1050" spc="-30" baseline="-47619" dirty="0">
                          <a:solidFill>
                            <a:srgbClr val="4C4D4F"/>
                          </a:solidFill>
                          <a:latin typeface="SimSun"/>
                          <a:cs typeface="SimSun"/>
                        </a:rPr>
                        <a:t>（CB）</a:t>
                      </a:r>
                      <a:r>
                        <a:rPr sz="1050" baseline="-47619" dirty="0">
                          <a:solidFill>
                            <a:srgbClr val="4C4D4F"/>
                          </a:solidFill>
                          <a:latin typeface="SimSun"/>
                          <a:cs typeface="SimSun"/>
                        </a:rPr>
                        <a:t>	</a:t>
                      </a:r>
                      <a:r>
                        <a:rPr sz="1050" baseline="-19841" dirty="0">
                          <a:solidFill>
                            <a:srgbClr val="4C4D4F"/>
                          </a:solidFill>
                          <a:latin typeface="SimSun"/>
                          <a:cs typeface="SimSun"/>
                        </a:rPr>
                        <a:t>左前下行</a:t>
                      </a:r>
                      <a:r>
                        <a:rPr sz="1050" spc="-75" baseline="-19841" dirty="0">
                          <a:solidFill>
                            <a:srgbClr val="4C4D4F"/>
                          </a:solidFill>
                          <a:latin typeface="SimSun"/>
                          <a:cs typeface="SimSun"/>
                        </a:rPr>
                        <a:t>枝</a:t>
                      </a:r>
                      <a:r>
                        <a:rPr sz="1050" baseline="-19841" dirty="0">
                          <a:solidFill>
                            <a:srgbClr val="4C4D4F"/>
                          </a:solidFill>
                          <a:latin typeface="SimSun"/>
                          <a:cs typeface="SimSun"/>
                        </a:rPr>
                        <a:t>	</a:t>
                      </a:r>
                      <a:r>
                        <a:rPr sz="700" dirty="0">
                          <a:solidFill>
                            <a:srgbClr val="4C4D4F"/>
                          </a:solidFill>
                          <a:latin typeface="SimSun"/>
                          <a:cs typeface="SimSun"/>
                        </a:rPr>
                        <a:t>鈍</a:t>
                      </a:r>
                      <a:r>
                        <a:rPr sz="700" spc="-340" dirty="0">
                          <a:solidFill>
                            <a:srgbClr val="4C4D4F"/>
                          </a:solidFill>
                          <a:latin typeface="SimSun"/>
                          <a:cs typeface="SimSun"/>
                        </a:rPr>
                        <a:t>角</a:t>
                      </a:r>
                      <a:r>
                        <a:rPr sz="700" spc="-15" dirty="0">
                          <a:solidFill>
                            <a:srgbClr val="4C4D4F"/>
                          </a:solidFill>
                          <a:latin typeface="SimSun"/>
                          <a:cs typeface="SimSun"/>
                        </a:rPr>
                        <a:t>（縁</a:t>
                      </a:r>
                      <a:r>
                        <a:rPr sz="700" spc="-340" dirty="0">
                          <a:solidFill>
                            <a:srgbClr val="4C4D4F"/>
                          </a:solidFill>
                          <a:latin typeface="SimSun"/>
                          <a:cs typeface="SimSun"/>
                        </a:rPr>
                        <a:t>）</a:t>
                      </a:r>
                      <a:r>
                        <a:rPr sz="700" spc="-390" dirty="0">
                          <a:solidFill>
                            <a:srgbClr val="4C4D4F"/>
                          </a:solidFill>
                          <a:latin typeface="SimSun"/>
                          <a:cs typeface="SimSun"/>
                        </a:rPr>
                        <a:t>枝</a:t>
                      </a:r>
                      <a:endParaRPr sz="700">
                        <a:latin typeface="SimSun"/>
                        <a:cs typeface="SimSun"/>
                      </a:endParaRPr>
                    </a:p>
                    <a:p>
                      <a:pPr marL="1379855">
                        <a:lnSpc>
                          <a:spcPts val="810"/>
                        </a:lnSpc>
                        <a:spcBef>
                          <a:spcPts val="325"/>
                        </a:spcBef>
                        <a:tabLst>
                          <a:tab pos="2155825" algn="l"/>
                        </a:tabLst>
                      </a:pPr>
                      <a:r>
                        <a:rPr sz="700" spc="-10" dirty="0">
                          <a:solidFill>
                            <a:srgbClr val="4C4D4F"/>
                          </a:solidFill>
                          <a:latin typeface="SimSun"/>
                          <a:cs typeface="SimSun"/>
                        </a:rPr>
                        <a:t>（LAD）</a:t>
                      </a:r>
                      <a:r>
                        <a:rPr sz="700" dirty="0">
                          <a:solidFill>
                            <a:srgbClr val="4C4D4F"/>
                          </a:solidFill>
                          <a:latin typeface="SimSun"/>
                          <a:cs typeface="SimSun"/>
                        </a:rPr>
                        <a:t>	</a:t>
                      </a:r>
                      <a:r>
                        <a:rPr sz="1050" baseline="-11904" dirty="0">
                          <a:solidFill>
                            <a:srgbClr val="4C4D4F"/>
                          </a:solidFill>
                          <a:latin typeface="SimSun"/>
                          <a:cs typeface="SimSun"/>
                        </a:rPr>
                        <a:t>9</a:t>
                      </a:r>
                      <a:r>
                        <a:rPr sz="1050" spc="345" baseline="-11904" dirty="0">
                          <a:solidFill>
                            <a:srgbClr val="4C4D4F"/>
                          </a:solidFill>
                          <a:latin typeface="SimSun"/>
                          <a:cs typeface="SimSun"/>
                        </a:rPr>
                        <a:t> </a:t>
                      </a:r>
                      <a:r>
                        <a:rPr sz="1050" spc="104" baseline="19841" dirty="0">
                          <a:solidFill>
                            <a:srgbClr val="4C4D4F"/>
                          </a:solidFill>
                          <a:latin typeface="SimSun"/>
                          <a:cs typeface="SimSun"/>
                        </a:rPr>
                        <a:t>（OM）</a:t>
                      </a:r>
                      <a:endParaRPr sz="1050" baseline="19841">
                        <a:latin typeface="SimSun"/>
                        <a:cs typeface="SimSun"/>
                      </a:endParaRPr>
                    </a:p>
                    <a:p>
                      <a:pPr marR="1859280" algn="r">
                        <a:lnSpc>
                          <a:spcPts val="810"/>
                        </a:lnSpc>
                        <a:tabLst>
                          <a:tab pos="2235835" algn="l"/>
                        </a:tabLst>
                      </a:pPr>
                      <a:r>
                        <a:rPr sz="1050" baseline="-19841" dirty="0">
                          <a:solidFill>
                            <a:srgbClr val="4C4D4F"/>
                          </a:solidFill>
                          <a:latin typeface="SimSun"/>
                          <a:cs typeface="SimSun"/>
                        </a:rPr>
                        <a:t>前右室</a:t>
                      </a:r>
                      <a:r>
                        <a:rPr sz="1050" spc="-75" baseline="-19841" dirty="0">
                          <a:solidFill>
                            <a:srgbClr val="4C4D4F"/>
                          </a:solidFill>
                          <a:latin typeface="SimSun"/>
                          <a:cs typeface="SimSun"/>
                        </a:rPr>
                        <a:t>枝</a:t>
                      </a:r>
                      <a:r>
                        <a:rPr sz="1050" baseline="-19841" dirty="0">
                          <a:solidFill>
                            <a:srgbClr val="4C4D4F"/>
                          </a:solidFill>
                          <a:latin typeface="SimSun"/>
                          <a:cs typeface="SimSun"/>
                        </a:rPr>
                        <a:t>	</a:t>
                      </a:r>
                      <a:r>
                        <a:rPr sz="700" dirty="0">
                          <a:solidFill>
                            <a:srgbClr val="4C4D4F"/>
                          </a:solidFill>
                          <a:latin typeface="SimSun"/>
                          <a:cs typeface="SimSun"/>
                        </a:rPr>
                        <a:t>第一対角</a:t>
                      </a:r>
                      <a:r>
                        <a:rPr sz="700" spc="-50" dirty="0">
                          <a:solidFill>
                            <a:srgbClr val="4C4D4F"/>
                          </a:solidFill>
                          <a:latin typeface="SimSun"/>
                          <a:cs typeface="SimSun"/>
                        </a:rPr>
                        <a:t>枝</a:t>
                      </a:r>
                      <a:endParaRPr sz="700">
                        <a:latin typeface="SimSun"/>
                        <a:cs typeface="SimSun"/>
                      </a:endParaRPr>
                    </a:p>
                    <a:p>
                      <a:pPr marL="34925">
                        <a:lnSpc>
                          <a:spcPts val="690"/>
                        </a:lnSpc>
                        <a:spcBef>
                          <a:spcPts val="309"/>
                        </a:spcBef>
                        <a:tabLst>
                          <a:tab pos="2271395" algn="l"/>
                          <a:tab pos="2692400" algn="l"/>
                        </a:tabLst>
                      </a:pPr>
                      <a:r>
                        <a:rPr sz="700" spc="-10" dirty="0">
                          <a:solidFill>
                            <a:srgbClr val="4C4D4F"/>
                          </a:solidFill>
                          <a:latin typeface="SimSun"/>
                          <a:cs typeface="SimSun"/>
                        </a:rPr>
                        <a:t>（RVB）</a:t>
                      </a:r>
                      <a:r>
                        <a:rPr sz="700" dirty="0">
                          <a:solidFill>
                            <a:srgbClr val="4C4D4F"/>
                          </a:solidFill>
                          <a:latin typeface="SimSun"/>
                          <a:cs typeface="SimSun"/>
                        </a:rPr>
                        <a:t>	</a:t>
                      </a:r>
                      <a:r>
                        <a:rPr sz="1050" spc="-30" baseline="19841" dirty="0">
                          <a:solidFill>
                            <a:srgbClr val="4C4D4F"/>
                          </a:solidFill>
                          <a:latin typeface="SimSun"/>
                          <a:cs typeface="SimSun"/>
                        </a:rPr>
                        <a:t>（D1）</a:t>
                      </a:r>
                      <a:r>
                        <a:rPr sz="1050" baseline="19841" dirty="0">
                          <a:solidFill>
                            <a:srgbClr val="4C4D4F"/>
                          </a:solidFill>
                          <a:latin typeface="SimSun"/>
                          <a:cs typeface="SimSun"/>
                        </a:rPr>
                        <a:t>	</a:t>
                      </a:r>
                      <a:r>
                        <a:rPr sz="1050" spc="-37" baseline="3968" dirty="0">
                          <a:solidFill>
                            <a:srgbClr val="4C4D4F"/>
                          </a:solidFill>
                          <a:latin typeface="SimSun"/>
                          <a:cs typeface="SimSun"/>
                        </a:rPr>
                        <a:t>15</a:t>
                      </a:r>
                      <a:endParaRPr sz="1050" baseline="3968">
                        <a:latin typeface="SimSun"/>
                        <a:cs typeface="SimSun"/>
                      </a:endParaRPr>
                    </a:p>
                    <a:p>
                      <a:pPr marL="594995">
                        <a:lnSpc>
                          <a:spcPts val="555"/>
                        </a:lnSpc>
                        <a:tabLst>
                          <a:tab pos="1836420" algn="l"/>
                        </a:tabLst>
                      </a:pPr>
                      <a:r>
                        <a:rPr sz="700" spc="-50" dirty="0">
                          <a:solidFill>
                            <a:srgbClr val="4C4D4F"/>
                          </a:solidFill>
                          <a:latin typeface="SimSun"/>
                          <a:cs typeface="SimSun"/>
                        </a:rPr>
                        <a:t>2</a:t>
                      </a:r>
                      <a:r>
                        <a:rPr sz="700" dirty="0">
                          <a:solidFill>
                            <a:srgbClr val="4C4D4F"/>
                          </a:solidFill>
                          <a:latin typeface="SimSun"/>
                          <a:cs typeface="SimSun"/>
                        </a:rPr>
                        <a:t>	</a:t>
                      </a:r>
                      <a:r>
                        <a:rPr sz="1050" spc="-75" baseline="3968" dirty="0">
                          <a:solidFill>
                            <a:srgbClr val="4C4D4F"/>
                          </a:solidFill>
                          <a:latin typeface="SimSun"/>
                          <a:cs typeface="SimSun"/>
                        </a:rPr>
                        <a:t>7</a:t>
                      </a:r>
                      <a:endParaRPr sz="1050" baseline="3968">
                        <a:latin typeface="SimSun"/>
                        <a:cs typeface="SimSun"/>
                      </a:endParaRPr>
                    </a:p>
                    <a:p>
                      <a:pPr marL="2328545">
                        <a:lnSpc>
                          <a:spcPts val="705"/>
                        </a:lnSpc>
                        <a:tabLst>
                          <a:tab pos="2986405" algn="l"/>
                        </a:tabLst>
                      </a:pPr>
                      <a:r>
                        <a:rPr sz="700" dirty="0">
                          <a:solidFill>
                            <a:srgbClr val="4C4D4F"/>
                          </a:solidFill>
                          <a:latin typeface="SimSun"/>
                          <a:cs typeface="SimSun"/>
                        </a:rPr>
                        <a:t>第二対角</a:t>
                      </a:r>
                      <a:r>
                        <a:rPr sz="700" spc="-50" dirty="0">
                          <a:solidFill>
                            <a:srgbClr val="4C4D4F"/>
                          </a:solidFill>
                          <a:latin typeface="SimSun"/>
                          <a:cs typeface="SimSun"/>
                        </a:rPr>
                        <a:t>枝</a:t>
                      </a:r>
                      <a:r>
                        <a:rPr sz="700" dirty="0">
                          <a:solidFill>
                            <a:srgbClr val="4C4D4F"/>
                          </a:solidFill>
                          <a:latin typeface="SimSun"/>
                          <a:cs typeface="SimSun"/>
                        </a:rPr>
                        <a:t>	</a:t>
                      </a:r>
                      <a:r>
                        <a:rPr sz="1050" baseline="-31746" dirty="0">
                          <a:solidFill>
                            <a:srgbClr val="4C4D4F"/>
                          </a:solidFill>
                          <a:latin typeface="SimSun"/>
                          <a:cs typeface="SimSun"/>
                        </a:rPr>
                        <a:t>後側壁</a:t>
                      </a:r>
                      <a:r>
                        <a:rPr sz="1050" spc="-75" baseline="-31746" dirty="0">
                          <a:solidFill>
                            <a:srgbClr val="4C4D4F"/>
                          </a:solidFill>
                          <a:latin typeface="SimSun"/>
                          <a:cs typeface="SimSun"/>
                        </a:rPr>
                        <a:t>枝</a:t>
                      </a:r>
                      <a:endParaRPr sz="1050" baseline="-31746">
                        <a:latin typeface="SimSun"/>
                        <a:cs typeface="SimSun"/>
                      </a:endParaRPr>
                    </a:p>
                    <a:p>
                      <a:pPr marL="77470">
                        <a:lnSpc>
                          <a:spcPct val="100000"/>
                        </a:lnSpc>
                        <a:spcBef>
                          <a:spcPts val="195"/>
                        </a:spcBef>
                        <a:tabLst>
                          <a:tab pos="2286000" algn="l"/>
                          <a:tab pos="2943860" algn="l"/>
                        </a:tabLst>
                      </a:pPr>
                      <a:r>
                        <a:rPr sz="700" dirty="0">
                          <a:solidFill>
                            <a:srgbClr val="4C4D4F"/>
                          </a:solidFill>
                          <a:latin typeface="SimSun"/>
                          <a:cs typeface="SimSun"/>
                        </a:rPr>
                        <a:t>鋭</a:t>
                      </a:r>
                      <a:r>
                        <a:rPr sz="700" spc="-340" dirty="0">
                          <a:solidFill>
                            <a:srgbClr val="4C4D4F"/>
                          </a:solidFill>
                          <a:latin typeface="SimSun"/>
                          <a:cs typeface="SimSun"/>
                        </a:rPr>
                        <a:t>角</a:t>
                      </a:r>
                      <a:r>
                        <a:rPr sz="700" spc="-15" dirty="0">
                          <a:solidFill>
                            <a:srgbClr val="4C4D4F"/>
                          </a:solidFill>
                          <a:latin typeface="SimSun"/>
                          <a:cs typeface="SimSun"/>
                        </a:rPr>
                        <a:t>（縁</a:t>
                      </a:r>
                      <a:r>
                        <a:rPr sz="700" spc="-340" dirty="0">
                          <a:solidFill>
                            <a:srgbClr val="4C4D4F"/>
                          </a:solidFill>
                          <a:latin typeface="SimSun"/>
                          <a:cs typeface="SimSun"/>
                        </a:rPr>
                        <a:t>）</a:t>
                      </a:r>
                      <a:r>
                        <a:rPr sz="700" spc="-50" dirty="0">
                          <a:solidFill>
                            <a:srgbClr val="4C4D4F"/>
                          </a:solidFill>
                          <a:latin typeface="SimSun"/>
                          <a:cs typeface="SimSun"/>
                        </a:rPr>
                        <a:t>枝</a:t>
                      </a:r>
                      <a:r>
                        <a:rPr sz="700" dirty="0">
                          <a:solidFill>
                            <a:srgbClr val="4C4D4F"/>
                          </a:solidFill>
                          <a:latin typeface="SimSun"/>
                          <a:cs typeface="SimSun"/>
                        </a:rPr>
                        <a:t>	</a:t>
                      </a:r>
                      <a:r>
                        <a:rPr sz="1050" spc="-30" baseline="11904" dirty="0">
                          <a:solidFill>
                            <a:srgbClr val="4C4D4F"/>
                          </a:solidFill>
                          <a:latin typeface="SimSun"/>
                          <a:cs typeface="SimSun"/>
                        </a:rPr>
                        <a:t>（D2）</a:t>
                      </a:r>
                      <a:r>
                        <a:rPr sz="1050" baseline="11904" dirty="0">
                          <a:solidFill>
                            <a:srgbClr val="4C4D4F"/>
                          </a:solidFill>
                          <a:latin typeface="SimSun"/>
                          <a:cs typeface="SimSun"/>
                        </a:rPr>
                        <a:t>	</a:t>
                      </a:r>
                      <a:r>
                        <a:rPr sz="1050" spc="-30" baseline="-19841" dirty="0">
                          <a:solidFill>
                            <a:srgbClr val="4C4D4F"/>
                          </a:solidFill>
                          <a:latin typeface="SimSun"/>
                          <a:cs typeface="SimSun"/>
                        </a:rPr>
                        <a:t>（PL）</a:t>
                      </a:r>
                      <a:endParaRPr sz="1050" baseline="-19841">
                        <a:latin typeface="SimSun"/>
                        <a:cs typeface="SimSun"/>
                      </a:endParaRPr>
                    </a:p>
                    <a:p>
                      <a:pPr marR="2259330" algn="ctr">
                        <a:lnSpc>
                          <a:spcPct val="100000"/>
                        </a:lnSpc>
                        <a:spcBef>
                          <a:spcPts val="65"/>
                        </a:spcBef>
                        <a:tabLst>
                          <a:tab pos="2188845" algn="l"/>
                        </a:tabLst>
                      </a:pPr>
                      <a:r>
                        <a:rPr sz="700" spc="60" dirty="0">
                          <a:solidFill>
                            <a:srgbClr val="4C4D4F"/>
                          </a:solidFill>
                          <a:latin typeface="SimSun"/>
                          <a:cs typeface="SimSun"/>
                        </a:rPr>
                        <a:t>（AM）</a:t>
                      </a:r>
                      <a:r>
                        <a:rPr sz="700" dirty="0">
                          <a:solidFill>
                            <a:srgbClr val="4C4D4F"/>
                          </a:solidFill>
                          <a:latin typeface="SimSun"/>
                          <a:cs typeface="SimSun"/>
                        </a:rPr>
                        <a:t>	</a:t>
                      </a:r>
                      <a:r>
                        <a:rPr sz="700" spc="-25" dirty="0">
                          <a:solidFill>
                            <a:srgbClr val="4C4D4F"/>
                          </a:solidFill>
                          <a:latin typeface="SimSun"/>
                          <a:cs typeface="SimSun"/>
                        </a:rPr>
                        <a:t>10</a:t>
                      </a:r>
                      <a:endParaRPr sz="700">
                        <a:latin typeface="SimSun"/>
                        <a:cs typeface="SimSun"/>
                      </a:endParaRPr>
                    </a:p>
                    <a:p>
                      <a:pPr marR="1900555" algn="r">
                        <a:lnSpc>
                          <a:spcPts val="825"/>
                        </a:lnSpc>
                        <a:spcBef>
                          <a:spcPts val="165"/>
                        </a:spcBef>
                        <a:tabLst>
                          <a:tab pos="1421130" algn="l"/>
                        </a:tabLst>
                      </a:pPr>
                      <a:r>
                        <a:rPr sz="1050" baseline="7936" dirty="0">
                          <a:solidFill>
                            <a:srgbClr val="4C4D4F"/>
                          </a:solidFill>
                          <a:latin typeface="SimSun"/>
                          <a:cs typeface="SimSun"/>
                        </a:rPr>
                        <a:t>房室結節</a:t>
                      </a:r>
                      <a:r>
                        <a:rPr sz="1050" spc="-75" baseline="7936" dirty="0">
                          <a:solidFill>
                            <a:srgbClr val="4C4D4F"/>
                          </a:solidFill>
                          <a:latin typeface="SimSun"/>
                          <a:cs typeface="SimSun"/>
                        </a:rPr>
                        <a:t>枝</a:t>
                      </a:r>
                      <a:r>
                        <a:rPr sz="1050" baseline="7936" dirty="0">
                          <a:solidFill>
                            <a:srgbClr val="4C4D4F"/>
                          </a:solidFill>
                          <a:latin typeface="SimSun"/>
                          <a:cs typeface="SimSun"/>
                        </a:rPr>
                        <a:t>	</a:t>
                      </a:r>
                      <a:r>
                        <a:rPr sz="700" dirty="0">
                          <a:solidFill>
                            <a:srgbClr val="4C4D4F"/>
                          </a:solidFill>
                          <a:latin typeface="SimSun"/>
                          <a:cs typeface="SimSun"/>
                        </a:rPr>
                        <a:t>中隔穿通</a:t>
                      </a:r>
                      <a:r>
                        <a:rPr sz="700" spc="-50" dirty="0">
                          <a:solidFill>
                            <a:srgbClr val="4C4D4F"/>
                          </a:solidFill>
                          <a:latin typeface="SimSun"/>
                          <a:cs typeface="SimSun"/>
                        </a:rPr>
                        <a:t>枝</a:t>
                      </a:r>
                      <a:endParaRPr sz="700">
                        <a:latin typeface="SimSun"/>
                        <a:cs typeface="SimSun"/>
                      </a:endParaRPr>
                    </a:p>
                    <a:p>
                      <a:pPr marL="637540">
                        <a:lnSpc>
                          <a:spcPts val="825"/>
                        </a:lnSpc>
                        <a:tabLst>
                          <a:tab pos="2089150" algn="l"/>
                          <a:tab pos="2848610" algn="l"/>
                        </a:tabLst>
                      </a:pPr>
                      <a:r>
                        <a:rPr sz="1050" baseline="-11904" dirty="0">
                          <a:solidFill>
                            <a:srgbClr val="4C4D4F"/>
                          </a:solidFill>
                          <a:latin typeface="SimSun"/>
                          <a:cs typeface="SimSun"/>
                        </a:rPr>
                        <a:t>3</a:t>
                      </a:r>
                      <a:r>
                        <a:rPr sz="1050" spc="217" baseline="-11904" dirty="0">
                          <a:solidFill>
                            <a:srgbClr val="4C4D4F"/>
                          </a:solidFill>
                          <a:latin typeface="SimSun"/>
                          <a:cs typeface="SimSun"/>
                        </a:rPr>
                        <a:t>  </a:t>
                      </a:r>
                      <a:r>
                        <a:rPr sz="700" spc="40" dirty="0">
                          <a:solidFill>
                            <a:srgbClr val="4C4D4F"/>
                          </a:solidFill>
                          <a:latin typeface="SimSun"/>
                          <a:cs typeface="SimSun"/>
                        </a:rPr>
                        <a:t>（AVN）</a:t>
                      </a:r>
                      <a:r>
                        <a:rPr sz="700" dirty="0">
                          <a:solidFill>
                            <a:srgbClr val="4C4D4F"/>
                          </a:solidFill>
                          <a:latin typeface="SimSun"/>
                          <a:cs typeface="SimSun"/>
                        </a:rPr>
                        <a:t>	</a:t>
                      </a:r>
                      <a:r>
                        <a:rPr sz="1050" baseline="-39682" dirty="0">
                          <a:solidFill>
                            <a:srgbClr val="4C4D4F"/>
                          </a:solidFill>
                          <a:latin typeface="SimSun"/>
                          <a:cs typeface="SimSun"/>
                        </a:rPr>
                        <a:t>8</a:t>
                      </a:r>
                      <a:r>
                        <a:rPr sz="1050" spc="600" baseline="-39682" dirty="0">
                          <a:solidFill>
                            <a:srgbClr val="4C4D4F"/>
                          </a:solidFill>
                          <a:latin typeface="SimSun"/>
                          <a:cs typeface="SimSun"/>
                        </a:rPr>
                        <a:t> </a:t>
                      </a:r>
                      <a:r>
                        <a:rPr sz="1050" spc="-30" baseline="-7936" dirty="0">
                          <a:solidFill>
                            <a:srgbClr val="4C4D4F"/>
                          </a:solidFill>
                          <a:latin typeface="SimSun"/>
                          <a:cs typeface="SimSun"/>
                        </a:rPr>
                        <a:t>（SEP）</a:t>
                      </a:r>
                      <a:r>
                        <a:rPr sz="1050" baseline="-7936" dirty="0">
                          <a:solidFill>
                            <a:srgbClr val="4C4D4F"/>
                          </a:solidFill>
                          <a:latin typeface="SimSun"/>
                          <a:cs typeface="SimSun"/>
                        </a:rPr>
                        <a:t>	</a:t>
                      </a:r>
                      <a:r>
                        <a:rPr sz="1050" spc="-37" baseline="3968" dirty="0">
                          <a:solidFill>
                            <a:srgbClr val="4C4D4F"/>
                          </a:solidFill>
                          <a:latin typeface="SimSun"/>
                          <a:cs typeface="SimSun"/>
                        </a:rPr>
                        <a:t>14</a:t>
                      </a:r>
                      <a:endParaRPr sz="1050" baseline="3968">
                        <a:latin typeface="SimSun"/>
                        <a:cs typeface="SimSun"/>
                      </a:endParaRPr>
                    </a:p>
                    <a:p>
                      <a:pPr>
                        <a:lnSpc>
                          <a:spcPct val="100000"/>
                        </a:lnSpc>
                      </a:pPr>
                      <a:endParaRPr sz="700">
                        <a:latin typeface="Times New Roman"/>
                        <a:cs typeface="Times New Roman"/>
                      </a:endParaRPr>
                    </a:p>
                    <a:p>
                      <a:pPr>
                        <a:lnSpc>
                          <a:spcPct val="100000"/>
                        </a:lnSpc>
                        <a:spcBef>
                          <a:spcPts val="145"/>
                        </a:spcBef>
                      </a:pPr>
                      <a:endParaRPr sz="700">
                        <a:latin typeface="Times New Roman"/>
                        <a:cs typeface="Times New Roman"/>
                      </a:endParaRPr>
                    </a:p>
                    <a:p>
                      <a:pPr marL="1216025">
                        <a:lnSpc>
                          <a:spcPct val="100000"/>
                        </a:lnSpc>
                      </a:pPr>
                      <a:r>
                        <a:rPr sz="700" spc="-50" dirty="0">
                          <a:solidFill>
                            <a:srgbClr val="4C4D4F"/>
                          </a:solidFill>
                          <a:latin typeface="SimSun"/>
                          <a:cs typeface="SimSun"/>
                        </a:rPr>
                        <a:t>4</a:t>
                      </a:r>
                      <a:endParaRPr sz="700">
                        <a:latin typeface="SimSun"/>
                        <a:cs typeface="SimSun"/>
                      </a:endParaRPr>
                    </a:p>
                    <a:p>
                      <a:pPr marL="1874520">
                        <a:lnSpc>
                          <a:spcPct val="100000"/>
                        </a:lnSpc>
                        <a:spcBef>
                          <a:spcPts val="685"/>
                        </a:spcBef>
                      </a:pPr>
                      <a:r>
                        <a:rPr sz="700" spc="-85" dirty="0">
                          <a:solidFill>
                            <a:srgbClr val="4C4D4F"/>
                          </a:solidFill>
                          <a:latin typeface="SimSun"/>
                          <a:cs typeface="SimSun"/>
                        </a:rPr>
                        <a:t>後下行枝</a:t>
                      </a:r>
                      <a:r>
                        <a:rPr sz="700" spc="-20" dirty="0">
                          <a:solidFill>
                            <a:srgbClr val="4C4D4F"/>
                          </a:solidFill>
                          <a:latin typeface="SimSun"/>
                          <a:cs typeface="SimSun"/>
                        </a:rPr>
                        <a:t>（PD）</a:t>
                      </a:r>
                      <a:endParaRPr sz="700">
                        <a:latin typeface="SimSun"/>
                        <a:cs typeface="SimSun"/>
                      </a:endParaRPr>
                    </a:p>
                  </a:txBody>
                  <a:tcPr marL="0" marR="0" marT="0" marB="0">
                    <a:lnL w="1270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tcPr>
                </a:tc>
                <a:tc hMerge="1">
                  <a:txBody>
                    <a:bodyPr/>
                    <a:lstStyle/>
                    <a:p>
                      <a:endParaRPr/>
                    </a:p>
                  </a:txBody>
                  <a:tcPr marL="0" marR="0" marT="0" marB="0"/>
                </a:tc>
                <a:extLst>
                  <a:ext uri="{0D108BD9-81ED-4DB2-BD59-A6C34878D82A}">
                    <a16:rowId xmlns:a16="http://schemas.microsoft.com/office/drawing/2014/main" val="10005"/>
                  </a:ext>
                </a:extLst>
              </a:tr>
              <a:tr h="431800">
                <a:tc>
                  <a:txBody>
                    <a:bodyPr/>
                    <a:lstStyle/>
                    <a:p>
                      <a:pPr marL="127635">
                        <a:lnSpc>
                          <a:spcPct val="100000"/>
                        </a:lnSpc>
                        <a:spcBef>
                          <a:spcPts val="1045"/>
                        </a:spcBef>
                      </a:pPr>
                      <a:r>
                        <a:rPr sz="1000" b="1" spc="-20" dirty="0">
                          <a:solidFill>
                            <a:srgbClr val="FFFFFF"/>
                          </a:solidFill>
                          <a:latin typeface="Microsoft JhengHei"/>
                          <a:cs typeface="Microsoft JhengHei"/>
                        </a:rPr>
                        <a:t>備考欄</a:t>
                      </a:r>
                      <a:endParaRPr sz="1000">
                        <a:latin typeface="Microsoft JhengHei"/>
                        <a:cs typeface="Microsoft JhengHei"/>
                      </a:endParaRPr>
                    </a:p>
                  </a:txBody>
                  <a:tcPr marL="0" marR="0" marT="132715" marB="0">
                    <a:lnL w="1270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solidFill>
                      <a:srgbClr val="B28ABF"/>
                    </a:solidFill>
                  </a:tcPr>
                </a:tc>
                <a:tc>
                  <a:txBody>
                    <a:bodyPr/>
                    <a:lstStyle/>
                    <a:p>
                      <a:pPr>
                        <a:lnSpc>
                          <a:spcPct val="100000"/>
                        </a:lnSpc>
                      </a:pPr>
                      <a:endParaRPr sz="800" dirty="0">
                        <a:latin typeface="Times New Roman"/>
                        <a:cs typeface="Times New Roman"/>
                      </a:endParaRPr>
                    </a:p>
                  </a:txBody>
                  <a:tcPr marL="0" marR="0" marT="0" marB="0">
                    <a:lnL w="635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solidFill>
                      <a:srgbClr val="FFFFFF"/>
                    </a:solidFill>
                  </a:tcPr>
                </a:tc>
                <a:extLst>
                  <a:ext uri="{0D108BD9-81ED-4DB2-BD59-A6C34878D82A}">
                    <a16:rowId xmlns:a16="http://schemas.microsoft.com/office/drawing/2014/main" val="10006"/>
                  </a:ext>
                </a:extLst>
              </a:tr>
            </a:tbl>
          </a:graphicData>
        </a:graphic>
      </p:graphicFrame>
      <p:sp>
        <p:nvSpPr>
          <p:cNvPr id="85" name="object 85"/>
          <p:cNvSpPr txBox="1"/>
          <p:nvPr/>
        </p:nvSpPr>
        <p:spPr>
          <a:xfrm>
            <a:off x="8928000" y="3704638"/>
            <a:ext cx="1362075" cy="3182620"/>
          </a:xfrm>
          <a:prstGeom prst="rect">
            <a:avLst/>
          </a:prstGeom>
        </p:spPr>
        <p:txBody>
          <a:bodyPr vert="horz" wrap="square" lIns="0" tIns="13335" rIns="0" bIns="0" rtlCol="0">
            <a:spAutoFit/>
          </a:bodyPr>
          <a:lstStyle/>
          <a:p>
            <a:pPr marL="170815">
              <a:lnSpc>
                <a:spcPct val="100000"/>
              </a:lnSpc>
              <a:spcBef>
                <a:spcPts val="105"/>
              </a:spcBef>
            </a:pPr>
            <a:r>
              <a:rPr sz="1800" b="1" baseline="2314" dirty="0">
                <a:solidFill>
                  <a:srgbClr val="231F20"/>
                </a:solidFill>
                <a:latin typeface="Microsoft JhengHei"/>
                <a:cs typeface="Microsoft JhengHei"/>
              </a:rPr>
              <a:t>日本版</a:t>
            </a:r>
            <a:r>
              <a:rPr sz="1350" b="1" spc="105" dirty="0">
                <a:solidFill>
                  <a:srgbClr val="231F20"/>
                </a:solidFill>
                <a:latin typeface="Calibri"/>
                <a:cs typeface="Calibri"/>
              </a:rPr>
              <a:t>HBR</a:t>
            </a:r>
            <a:endParaRPr sz="1350">
              <a:latin typeface="Calibri"/>
              <a:cs typeface="Calibri"/>
            </a:endParaRPr>
          </a:p>
          <a:p>
            <a:pPr marL="147955" indent="-147955">
              <a:lnSpc>
                <a:spcPct val="100000"/>
              </a:lnSpc>
              <a:spcBef>
                <a:spcPts val="1120"/>
              </a:spcBef>
              <a:buChar char="□"/>
              <a:tabLst>
                <a:tab pos="147955" algn="l"/>
              </a:tabLst>
            </a:pPr>
            <a:r>
              <a:rPr sz="900" spc="-225" dirty="0">
                <a:solidFill>
                  <a:srgbClr val="231F20"/>
                </a:solidFill>
                <a:latin typeface="BIZ UDPゴシック"/>
                <a:cs typeface="BIZ UDPゴシック"/>
              </a:rPr>
              <a:t>年齢</a:t>
            </a:r>
            <a:r>
              <a:rPr sz="900" spc="225" dirty="0">
                <a:solidFill>
                  <a:srgbClr val="231F20"/>
                </a:solidFill>
                <a:latin typeface="BIZ UDPゴシック"/>
                <a:cs typeface="BIZ UDPゴシック"/>
              </a:rPr>
              <a:t>（</a:t>
            </a:r>
            <a:r>
              <a:rPr sz="900" spc="100" dirty="0">
                <a:solidFill>
                  <a:srgbClr val="231F20"/>
                </a:solidFill>
                <a:latin typeface="BIZ UDPゴシック"/>
                <a:cs typeface="BIZ UDPゴシック"/>
              </a:rPr>
              <a:t>≧ </a:t>
            </a:r>
            <a:r>
              <a:rPr sz="950" dirty="0">
                <a:solidFill>
                  <a:srgbClr val="231F20"/>
                </a:solidFill>
                <a:latin typeface="Arial"/>
                <a:cs typeface="Arial"/>
              </a:rPr>
              <a:t>75</a:t>
            </a:r>
            <a:r>
              <a:rPr sz="900" spc="295" dirty="0">
                <a:solidFill>
                  <a:srgbClr val="231F20"/>
                </a:solidFill>
                <a:latin typeface="BIZ UDPゴシック"/>
                <a:cs typeface="BIZ UDPゴシック"/>
              </a:rPr>
              <a:t>歳</a:t>
            </a:r>
            <a:r>
              <a:rPr sz="900" spc="95" dirty="0">
                <a:solidFill>
                  <a:srgbClr val="231F20"/>
                </a:solidFill>
                <a:latin typeface="BIZ UDPゴシック"/>
                <a:cs typeface="BIZ UDPゴシック"/>
              </a:rPr>
              <a:t>）</a:t>
            </a:r>
            <a:endParaRPr sz="900">
              <a:latin typeface="BIZ UDPゴシック"/>
              <a:cs typeface="BIZ UDPゴシック"/>
            </a:endParaRPr>
          </a:p>
          <a:p>
            <a:pPr marL="147955" indent="-147955">
              <a:lnSpc>
                <a:spcPct val="100000"/>
              </a:lnSpc>
              <a:spcBef>
                <a:spcPts val="360"/>
              </a:spcBef>
              <a:buChar char="□"/>
              <a:tabLst>
                <a:tab pos="147955" algn="l"/>
              </a:tabLst>
            </a:pPr>
            <a:r>
              <a:rPr sz="900" spc="-225" dirty="0">
                <a:solidFill>
                  <a:srgbClr val="231F20"/>
                </a:solidFill>
                <a:latin typeface="BIZ UDPゴシック"/>
                <a:cs typeface="BIZ UDPゴシック"/>
              </a:rPr>
              <a:t>体重</a:t>
            </a:r>
            <a:r>
              <a:rPr sz="900" spc="225" dirty="0">
                <a:solidFill>
                  <a:srgbClr val="231F20"/>
                </a:solidFill>
                <a:latin typeface="BIZ UDPゴシック"/>
                <a:cs typeface="BIZ UDPゴシック"/>
              </a:rPr>
              <a:t>（</a:t>
            </a:r>
            <a:r>
              <a:rPr sz="900" spc="95" dirty="0">
                <a:solidFill>
                  <a:srgbClr val="231F20"/>
                </a:solidFill>
                <a:latin typeface="BIZ UDPゴシック"/>
                <a:cs typeface="BIZ UDPゴシック"/>
              </a:rPr>
              <a:t>＜ </a:t>
            </a:r>
            <a:r>
              <a:rPr sz="950" spc="85" dirty="0">
                <a:solidFill>
                  <a:srgbClr val="231F20"/>
                </a:solidFill>
                <a:latin typeface="Arial"/>
                <a:cs typeface="Arial"/>
              </a:rPr>
              <a:t>55kg</a:t>
            </a:r>
            <a:r>
              <a:rPr sz="900" spc="85" dirty="0">
                <a:solidFill>
                  <a:srgbClr val="231F20"/>
                </a:solidFill>
                <a:latin typeface="BIZ UDPゴシック"/>
                <a:cs typeface="BIZ UDPゴシック"/>
              </a:rPr>
              <a:t>）</a:t>
            </a:r>
            <a:endParaRPr sz="900">
              <a:latin typeface="BIZ UDPゴシック"/>
              <a:cs typeface="BIZ UDPゴシック"/>
            </a:endParaRPr>
          </a:p>
          <a:p>
            <a:pPr marL="147955" indent="-147955">
              <a:lnSpc>
                <a:spcPct val="100000"/>
              </a:lnSpc>
              <a:spcBef>
                <a:spcPts val="395"/>
              </a:spcBef>
              <a:buChar char="□"/>
              <a:tabLst>
                <a:tab pos="147955" algn="l"/>
              </a:tabLst>
            </a:pPr>
            <a:r>
              <a:rPr sz="900" spc="-20" dirty="0">
                <a:solidFill>
                  <a:srgbClr val="231F20"/>
                </a:solidFill>
                <a:latin typeface="BIZ UDPゴシック"/>
                <a:cs typeface="BIZ UDPゴシック"/>
              </a:rPr>
              <a:t>腎機能</a:t>
            </a:r>
            <a:endParaRPr sz="900">
              <a:latin typeface="BIZ UDPゴシック"/>
              <a:cs typeface="BIZ UDPゴシック"/>
            </a:endParaRPr>
          </a:p>
          <a:p>
            <a:pPr marL="147955" indent="-147955">
              <a:lnSpc>
                <a:spcPct val="100000"/>
              </a:lnSpc>
              <a:spcBef>
                <a:spcPts val="385"/>
              </a:spcBef>
              <a:buChar char="□"/>
              <a:tabLst>
                <a:tab pos="147955" algn="l"/>
              </a:tabLst>
            </a:pPr>
            <a:r>
              <a:rPr sz="900" spc="-80" dirty="0">
                <a:solidFill>
                  <a:srgbClr val="231F20"/>
                </a:solidFill>
                <a:latin typeface="BIZ UDPゴシック"/>
                <a:cs typeface="BIZ UDPゴシック"/>
              </a:rPr>
              <a:t>貧血</a:t>
            </a:r>
            <a:r>
              <a:rPr sz="900" dirty="0">
                <a:solidFill>
                  <a:srgbClr val="231F20"/>
                </a:solidFill>
                <a:latin typeface="BIZ UDPゴシック"/>
                <a:cs typeface="BIZ UDPゴシック"/>
              </a:rPr>
              <a:t>（</a:t>
            </a:r>
            <a:r>
              <a:rPr sz="950" dirty="0">
                <a:solidFill>
                  <a:srgbClr val="231F20"/>
                </a:solidFill>
                <a:latin typeface="Arial"/>
                <a:cs typeface="Arial"/>
              </a:rPr>
              <a:t>Hb</a:t>
            </a:r>
            <a:r>
              <a:rPr sz="900" spc="70" dirty="0">
                <a:solidFill>
                  <a:srgbClr val="231F20"/>
                </a:solidFill>
                <a:latin typeface="BIZ UDPゴシック"/>
                <a:cs typeface="BIZ UDPゴシック"/>
              </a:rPr>
              <a:t>＜ </a:t>
            </a:r>
            <a:r>
              <a:rPr sz="950" spc="55" dirty="0">
                <a:solidFill>
                  <a:srgbClr val="231F20"/>
                </a:solidFill>
                <a:latin typeface="Arial"/>
                <a:cs typeface="Arial"/>
              </a:rPr>
              <a:t>11g/dL</a:t>
            </a:r>
            <a:r>
              <a:rPr sz="900" spc="55" dirty="0">
                <a:solidFill>
                  <a:srgbClr val="231F20"/>
                </a:solidFill>
                <a:latin typeface="BIZ UDPゴシック"/>
                <a:cs typeface="BIZ UDPゴシック"/>
              </a:rPr>
              <a:t>）</a:t>
            </a:r>
            <a:endParaRPr sz="900">
              <a:latin typeface="BIZ UDPゴシック"/>
              <a:cs typeface="BIZ UDPゴシック"/>
            </a:endParaRPr>
          </a:p>
          <a:p>
            <a:pPr marL="147955" indent="-147955">
              <a:lnSpc>
                <a:spcPct val="100000"/>
              </a:lnSpc>
              <a:spcBef>
                <a:spcPts val="395"/>
              </a:spcBef>
              <a:buChar char="□"/>
              <a:tabLst>
                <a:tab pos="147955" algn="l"/>
              </a:tabLst>
            </a:pPr>
            <a:r>
              <a:rPr sz="900" spc="-20" dirty="0">
                <a:solidFill>
                  <a:srgbClr val="231F20"/>
                </a:solidFill>
                <a:latin typeface="BIZ UDPゴシック"/>
                <a:cs typeface="BIZ UDPゴシック"/>
              </a:rPr>
              <a:t>心不全</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抗凝固薬</a:t>
            </a:r>
            <a:endParaRPr sz="900">
              <a:latin typeface="BIZ UDPゴシック"/>
              <a:cs typeface="BIZ UDPゴシック"/>
            </a:endParaRPr>
          </a:p>
          <a:p>
            <a:pPr marL="147955" indent="-147955">
              <a:lnSpc>
                <a:spcPct val="100000"/>
              </a:lnSpc>
              <a:spcBef>
                <a:spcPts val="420"/>
              </a:spcBef>
              <a:buChar char="□"/>
              <a:tabLst>
                <a:tab pos="147955" algn="l"/>
              </a:tabLst>
            </a:pPr>
            <a:r>
              <a:rPr sz="900" spc="-10" dirty="0">
                <a:solidFill>
                  <a:srgbClr val="231F20"/>
                </a:solidFill>
                <a:latin typeface="BIZ UDPゴシック"/>
                <a:cs typeface="BIZ UDPゴシック"/>
              </a:rPr>
              <a:t>末梢動脈疾患</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出血既往</a:t>
            </a:r>
            <a:endParaRPr sz="900">
              <a:latin typeface="BIZ UDPゴシック"/>
              <a:cs typeface="BIZ UDPゴシック"/>
            </a:endParaRPr>
          </a:p>
          <a:p>
            <a:pPr marL="147955" indent="-147955">
              <a:lnSpc>
                <a:spcPct val="100000"/>
              </a:lnSpc>
              <a:spcBef>
                <a:spcPts val="420"/>
              </a:spcBef>
              <a:buChar char="□"/>
              <a:tabLst>
                <a:tab pos="147955" algn="l"/>
              </a:tabLst>
            </a:pPr>
            <a:r>
              <a:rPr sz="900" spc="-20" dirty="0">
                <a:solidFill>
                  <a:srgbClr val="231F20"/>
                </a:solidFill>
                <a:latin typeface="BIZ UDPゴシック"/>
                <a:cs typeface="BIZ UDPゴシック"/>
              </a:rPr>
              <a:t>脳卒中</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血小板数</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悪性腫瘍</a:t>
            </a:r>
            <a:endParaRPr sz="900">
              <a:latin typeface="BIZ UDPゴシック"/>
              <a:cs typeface="BIZ UDPゴシック"/>
            </a:endParaRPr>
          </a:p>
          <a:p>
            <a:pPr marL="147955" indent="-147955">
              <a:lnSpc>
                <a:spcPct val="100000"/>
              </a:lnSpc>
              <a:spcBef>
                <a:spcPts val="420"/>
              </a:spcBef>
              <a:buChar char="□"/>
              <a:tabLst>
                <a:tab pos="147955" algn="l"/>
              </a:tabLst>
            </a:pPr>
            <a:r>
              <a:rPr sz="900" spc="-20" dirty="0">
                <a:solidFill>
                  <a:srgbClr val="231F20"/>
                </a:solidFill>
                <a:latin typeface="BIZ UDPゴシック"/>
                <a:cs typeface="BIZ UDPゴシック"/>
              </a:rPr>
              <a:t>肝硬変</a:t>
            </a:r>
            <a:endParaRPr sz="900">
              <a:latin typeface="BIZ UDPゴシック"/>
              <a:cs typeface="BIZ UDPゴシック"/>
            </a:endParaRPr>
          </a:p>
          <a:p>
            <a:pPr marL="147955" indent="-147955">
              <a:lnSpc>
                <a:spcPct val="100000"/>
              </a:lnSpc>
              <a:spcBef>
                <a:spcPts val="420"/>
              </a:spcBef>
              <a:buChar char="□"/>
              <a:tabLst>
                <a:tab pos="147955" algn="l"/>
              </a:tabLst>
            </a:pPr>
            <a:r>
              <a:rPr sz="900" spc="-15" dirty="0">
                <a:solidFill>
                  <a:srgbClr val="231F20"/>
                </a:solidFill>
                <a:latin typeface="BIZ UDPゴシック"/>
                <a:cs typeface="BIZ UDPゴシック"/>
              </a:rPr>
              <a:t>手術予定</a:t>
            </a:r>
            <a:endParaRPr sz="900">
              <a:latin typeface="BIZ UDPゴシック"/>
              <a:cs typeface="BIZ UDPゴシック"/>
            </a:endParaRPr>
          </a:p>
          <a:p>
            <a:pPr marL="147955" indent="-147955">
              <a:lnSpc>
                <a:spcPct val="100000"/>
              </a:lnSpc>
              <a:spcBef>
                <a:spcPts val="420"/>
              </a:spcBef>
              <a:buChar char="□"/>
              <a:tabLst>
                <a:tab pos="147955" algn="l"/>
              </a:tabLst>
            </a:pPr>
            <a:r>
              <a:rPr sz="900" spc="-25" dirty="0">
                <a:solidFill>
                  <a:srgbClr val="231F20"/>
                </a:solidFill>
                <a:latin typeface="BIZ UDPゴシック"/>
                <a:cs typeface="BIZ UDPゴシック"/>
              </a:rPr>
              <a:t>外傷</a:t>
            </a:r>
            <a:endParaRPr sz="900">
              <a:latin typeface="BIZ UDPゴシック"/>
              <a:cs typeface="BIZ UDPゴシック"/>
            </a:endParaRPr>
          </a:p>
          <a:p>
            <a:pPr marL="147955" indent="-147955">
              <a:lnSpc>
                <a:spcPct val="100000"/>
              </a:lnSpc>
              <a:spcBef>
                <a:spcPts val="420"/>
              </a:spcBef>
              <a:buChar char="□"/>
              <a:tabLst>
                <a:tab pos="147955" algn="l"/>
                <a:tab pos="1233805" algn="l"/>
              </a:tabLst>
            </a:pPr>
            <a:r>
              <a:rPr sz="900" dirty="0">
                <a:solidFill>
                  <a:srgbClr val="231F20"/>
                </a:solidFill>
                <a:latin typeface="BIZ UDPゴシック"/>
                <a:cs typeface="BIZ UDPゴシック"/>
              </a:rPr>
              <a:t>その</a:t>
            </a:r>
            <a:r>
              <a:rPr sz="900" spc="-450" dirty="0">
                <a:solidFill>
                  <a:srgbClr val="231F20"/>
                </a:solidFill>
                <a:latin typeface="BIZ UDPゴシック"/>
                <a:cs typeface="BIZ UDPゴシック"/>
              </a:rPr>
              <a:t>他</a:t>
            </a:r>
            <a:r>
              <a:rPr sz="900" spc="400" dirty="0">
                <a:solidFill>
                  <a:srgbClr val="231F20"/>
                </a:solidFill>
                <a:latin typeface="BIZ UDPゴシック"/>
                <a:cs typeface="BIZ UDPゴシック"/>
              </a:rPr>
              <a:t>（</a:t>
            </a:r>
            <a:r>
              <a:rPr sz="900" dirty="0">
                <a:solidFill>
                  <a:srgbClr val="231F20"/>
                </a:solidFill>
                <a:latin typeface="BIZ UDPゴシック"/>
                <a:cs typeface="BIZ UDPゴシック"/>
              </a:rPr>
              <a:t>	</a:t>
            </a:r>
            <a:r>
              <a:rPr sz="900" spc="400" dirty="0">
                <a:solidFill>
                  <a:srgbClr val="231F20"/>
                </a:solidFill>
                <a:latin typeface="BIZ UDPゴシック"/>
                <a:cs typeface="BIZ UDPゴシック"/>
              </a:rPr>
              <a:t>）</a:t>
            </a:r>
            <a:endParaRPr sz="900">
              <a:latin typeface="BIZ UDPゴシック"/>
              <a:cs typeface="BIZ UDPゴシック"/>
            </a:endParaRPr>
          </a:p>
        </p:txBody>
      </p:sp>
      <p:sp>
        <p:nvSpPr>
          <p:cNvPr id="86" name="object 86"/>
          <p:cNvSpPr txBox="1"/>
          <p:nvPr/>
        </p:nvSpPr>
        <p:spPr>
          <a:xfrm>
            <a:off x="5872646" y="1267320"/>
            <a:ext cx="4378960" cy="1605280"/>
          </a:xfrm>
          <a:prstGeom prst="rect">
            <a:avLst/>
          </a:prstGeom>
        </p:spPr>
        <p:txBody>
          <a:bodyPr vert="horz" wrap="square" lIns="0" tIns="86360" rIns="0" bIns="0" rtlCol="0">
            <a:spAutoFit/>
          </a:bodyPr>
          <a:lstStyle/>
          <a:p>
            <a:pPr>
              <a:lnSpc>
                <a:spcPct val="100000"/>
              </a:lnSpc>
              <a:spcBef>
                <a:spcPts val="680"/>
              </a:spcBef>
            </a:pPr>
            <a:r>
              <a:rPr sz="1000" spc="-20" dirty="0">
                <a:solidFill>
                  <a:srgbClr val="231F20"/>
                </a:solidFill>
                <a:latin typeface="BIZ UDPゴシック"/>
                <a:cs typeface="BIZ UDPゴシック"/>
              </a:rPr>
              <a:t>現在、下記の抗血小板薬・抗凝固薬を内服中です。</a:t>
            </a:r>
            <a:endParaRPr sz="1000">
              <a:latin typeface="BIZ UDPゴシック"/>
              <a:cs typeface="BIZ UDPゴシック"/>
            </a:endParaRPr>
          </a:p>
          <a:p>
            <a:pPr marL="309245" indent="-148590">
              <a:lnSpc>
                <a:spcPct val="100000"/>
              </a:lnSpc>
              <a:spcBef>
                <a:spcPts val="525"/>
              </a:spcBef>
              <a:buChar char="□"/>
              <a:tabLst>
                <a:tab pos="309245" algn="l"/>
                <a:tab pos="1397000" algn="l"/>
              </a:tabLst>
            </a:pPr>
            <a:r>
              <a:rPr sz="900" spc="-70" dirty="0">
                <a:solidFill>
                  <a:srgbClr val="231F20"/>
                </a:solidFill>
                <a:latin typeface="BIZ UDPゴシック"/>
                <a:cs typeface="BIZ UDPゴシック"/>
              </a:rPr>
              <a:t>バ</a:t>
            </a:r>
            <a:r>
              <a:rPr sz="900" spc="120" dirty="0">
                <a:solidFill>
                  <a:srgbClr val="231F20"/>
                </a:solidFill>
                <a:latin typeface="BIZ UDPゴシック"/>
                <a:cs typeface="BIZ UDPゴシック"/>
              </a:rPr>
              <a:t>イ</a:t>
            </a:r>
            <a:r>
              <a:rPr sz="900" dirty="0">
                <a:solidFill>
                  <a:srgbClr val="231F20"/>
                </a:solidFill>
                <a:latin typeface="BIZ UDPゴシック"/>
                <a:cs typeface="BIZ UDPゴシック"/>
              </a:rPr>
              <a:t>ア</a:t>
            </a:r>
            <a:r>
              <a:rPr sz="900" spc="-25" dirty="0">
                <a:solidFill>
                  <a:srgbClr val="231F20"/>
                </a:solidFill>
                <a:latin typeface="BIZ UDPゴシック"/>
                <a:cs typeface="BIZ UDPゴシック"/>
              </a:rPr>
              <a:t>ス</a:t>
            </a:r>
            <a:r>
              <a:rPr sz="900" spc="-40" dirty="0">
                <a:solidFill>
                  <a:srgbClr val="231F20"/>
                </a:solidFill>
                <a:latin typeface="BIZ UDPゴシック"/>
                <a:cs typeface="BIZ UDPゴシック"/>
              </a:rPr>
              <a:t>ピ</a:t>
            </a:r>
            <a:r>
              <a:rPr sz="900" dirty="0">
                <a:solidFill>
                  <a:srgbClr val="231F20"/>
                </a:solidFill>
                <a:latin typeface="BIZ UDPゴシック"/>
                <a:cs typeface="BIZ UDPゴシック"/>
              </a:rPr>
              <a:t>リ</a:t>
            </a:r>
            <a:r>
              <a:rPr sz="900" spc="20" dirty="0">
                <a:solidFill>
                  <a:srgbClr val="231F20"/>
                </a:solidFill>
                <a:latin typeface="BIZ UDPゴシック"/>
                <a:cs typeface="BIZ UDPゴシック"/>
              </a:rPr>
              <a:t>ン</a:t>
            </a:r>
            <a:r>
              <a:rPr sz="900" dirty="0">
                <a:solidFill>
                  <a:srgbClr val="231F20"/>
                </a:solidFill>
                <a:latin typeface="BIZ UDPゴシック"/>
                <a:cs typeface="BIZ UDPゴシック"/>
              </a:rPr>
              <a:t>	□</a:t>
            </a:r>
            <a:r>
              <a:rPr sz="900" spc="25" dirty="0">
                <a:solidFill>
                  <a:srgbClr val="231F20"/>
                </a:solidFill>
                <a:latin typeface="BIZ UDPゴシック"/>
                <a:cs typeface="BIZ UDPゴシック"/>
              </a:rPr>
              <a:t> </a:t>
            </a:r>
            <a:r>
              <a:rPr sz="900" spc="50" dirty="0">
                <a:solidFill>
                  <a:srgbClr val="231F20"/>
                </a:solidFill>
                <a:latin typeface="BIZ UDPゴシック"/>
                <a:cs typeface="BIZ UDPゴシック"/>
              </a:rPr>
              <a:t>ク</a:t>
            </a:r>
            <a:r>
              <a:rPr sz="900" spc="-35" dirty="0">
                <a:solidFill>
                  <a:srgbClr val="231F20"/>
                </a:solidFill>
                <a:latin typeface="BIZ UDPゴシック"/>
                <a:cs typeface="BIZ UDPゴシック"/>
              </a:rPr>
              <a:t>ロ</a:t>
            </a:r>
            <a:r>
              <a:rPr sz="900" spc="-10" dirty="0">
                <a:solidFill>
                  <a:srgbClr val="231F20"/>
                </a:solidFill>
                <a:latin typeface="BIZ UDPゴシック"/>
                <a:cs typeface="BIZ UDPゴシック"/>
              </a:rPr>
              <a:t>ピ</a:t>
            </a:r>
            <a:r>
              <a:rPr sz="900" dirty="0">
                <a:solidFill>
                  <a:srgbClr val="231F20"/>
                </a:solidFill>
                <a:latin typeface="BIZ UDPゴシック"/>
                <a:cs typeface="BIZ UDPゴシック"/>
              </a:rPr>
              <a:t>ド</a:t>
            </a:r>
            <a:r>
              <a:rPr sz="900" spc="-50" dirty="0">
                <a:solidFill>
                  <a:srgbClr val="231F20"/>
                </a:solidFill>
                <a:latin typeface="BIZ UDPゴシック"/>
                <a:cs typeface="BIZ UDPゴシック"/>
              </a:rPr>
              <a:t>グ</a:t>
            </a:r>
            <a:r>
              <a:rPr sz="900" dirty="0">
                <a:solidFill>
                  <a:srgbClr val="231F20"/>
                </a:solidFill>
                <a:latin typeface="BIZ UDPゴシック"/>
                <a:cs typeface="BIZ UDPゴシック"/>
              </a:rPr>
              <a:t>レ</a:t>
            </a:r>
            <a:r>
              <a:rPr sz="900" spc="-50" dirty="0">
                <a:solidFill>
                  <a:srgbClr val="231F20"/>
                </a:solidFill>
                <a:latin typeface="BIZ UDPゴシック"/>
                <a:cs typeface="BIZ UDPゴシック"/>
              </a:rPr>
              <a:t>ル</a:t>
            </a:r>
            <a:endParaRPr sz="900">
              <a:latin typeface="BIZ UDPゴシック"/>
              <a:cs typeface="BIZ UDPゴシック"/>
            </a:endParaRPr>
          </a:p>
          <a:p>
            <a:pPr marL="308610" indent="-147955">
              <a:lnSpc>
                <a:spcPct val="100000"/>
              </a:lnSpc>
              <a:spcBef>
                <a:spcPts val="420"/>
              </a:spcBef>
              <a:buChar char="□"/>
              <a:tabLst>
                <a:tab pos="308610" algn="l"/>
                <a:tab pos="1405255" algn="l"/>
                <a:tab pos="3013075" algn="l"/>
              </a:tabLst>
            </a:pPr>
            <a:r>
              <a:rPr sz="900" spc="-50" dirty="0">
                <a:solidFill>
                  <a:srgbClr val="231F20"/>
                </a:solidFill>
                <a:latin typeface="BIZ UDPゴシック"/>
                <a:cs typeface="BIZ UDPゴシック"/>
              </a:rPr>
              <a:t>プ</a:t>
            </a:r>
            <a:r>
              <a:rPr sz="900" spc="-60" dirty="0">
                <a:solidFill>
                  <a:srgbClr val="231F20"/>
                </a:solidFill>
                <a:latin typeface="BIZ UDPゴシック"/>
                <a:cs typeface="BIZ UDPゴシック"/>
              </a:rPr>
              <a:t>ラ</a:t>
            </a:r>
            <a:r>
              <a:rPr sz="900" spc="-10" dirty="0">
                <a:solidFill>
                  <a:srgbClr val="231F20"/>
                </a:solidFill>
                <a:latin typeface="BIZ UDPゴシック"/>
                <a:cs typeface="BIZ UDPゴシック"/>
              </a:rPr>
              <a:t>ス</a:t>
            </a:r>
            <a:r>
              <a:rPr sz="900" spc="-50" dirty="0">
                <a:solidFill>
                  <a:srgbClr val="231F20"/>
                </a:solidFill>
                <a:latin typeface="BIZ UDPゴシック"/>
                <a:cs typeface="BIZ UDPゴシック"/>
              </a:rPr>
              <a:t>グ</a:t>
            </a:r>
            <a:r>
              <a:rPr sz="900" dirty="0">
                <a:solidFill>
                  <a:srgbClr val="231F20"/>
                </a:solidFill>
                <a:latin typeface="BIZ UDPゴシック"/>
                <a:cs typeface="BIZ UDPゴシック"/>
              </a:rPr>
              <a:t>レ</a:t>
            </a:r>
            <a:r>
              <a:rPr sz="900" spc="-50" dirty="0">
                <a:solidFill>
                  <a:srgbClr val="231F20"/>
                </a:solidFill>
                <a:latin typeface="BIZ UDPゴシック"/>
                <a:cs typeface="BIZ UDPゴシック"/>
              </a:rPr>
              <a:t>ル</a:t>
            </a:r>
            <a:r>
              <a:rPr sz="900" dirty="0">
                <a:solidFill>
                  <a:srgbClr val="231F20"/>
                </a:solidFill>
                <a:latin typeface="BIZ UDPゴシック"/>
                <a:cs typeface="BIZ UDPゴシック"/>
              </a:rPr>
              <a:t>	□</a:t>
            </a:r>
            <a:r>
              <a:rPr sz="900" spc="-10" dirty="0">
                <a:solidFill>
                  <a:srgbClr val="231F20"/>
                </a:solidFill>
                <a:latin typeface="BIZ UDPゴシック"/>
                <a:cs typeface="BIZ UDPゴシック"/>
              </a:rPr>
              <a:t> </a:t>
            </a:r>
            <a:r>
              <a:rPr sz="900" dirty="0">
                <a:solidFill>
                  <a:srgbClr val="231F20"/>
                </a:solidFill>
                <a:latin typeface="BIZ UDPゴシック"/>
                <a:cs typeface="BIZ UDPゴシック"/>
              </a:rPr>
              <a:t>その他</a:t>
            </a:r>
            <a:r>
              <a:rPr sz="900" spc="95" dirty="0">
                <a:solidFill>
                  <a:srgbClr val="231F20"/>
                </a:solidFill>
                <a:latin typeface="BIZ UDPゴシック"/>
                <a:cs typeface="BIZ UDPゴシック"/>
              </a:rPr>
              <a:t>（</a:t>
            </a:r>
            <a:r>
              <a:rPr sz="900" dirty="0">
                <a:solidFill>
                  <a:srgbClr val="231F20"/>
                </a:solidFill>
                <a:latin typeface="BIZ UDPゴシック"/>
                <a:cs typeface="BIZ UDPゴシック"/>
              </a:rPr>
              <a:t>	</a:t>
            </a:r>
            <a:r>
              <a:rPr sz="900" spc="400" dirty="0">
                <a:solidFill>
                  <a:srgbClr val="231F20"/>
                </a:solidFill>
                <a:latin typeface="BIZ UDPゴシック"/>
                <a:cs typeface="BIZ UDPゴシック"/>
              </a:rPr>
              <a:t>）</a:t>
            </a:r>
            <a:endParaRPr sz="900">
              <a:latin typeface="BIZ UDPゴシック"/>
              <a:cs typeface="BIZ UDPゴシック"/>
            </a:endParaRPr>
          </a:p>
          <a:p>
            <a:pPr marL="13970" marR="5080">
              <a:lnSpc>
                <a:spcPct val="108100"/>
              </a:lnSpc>
              <a:spcBef>
                <a:spcPts val="800"/>
              </a:spcBef>
            </a:pPr>
            <a:r>
              <a:rPr sz="900" spc="-5" dirty="0">
                <a:solidFill>
                  <a:srgbClr val="231F20"/>
                </a:solidFill>
                <a:latin typeface="BIZ UDPゴシック"/>
                <a:cs typeface="BIZ UDPゴシック"/>
              </a:rPr>
              <a:t>将来の出血合併症の軽減のため、治療部位の仕上がりや患者さんのリスクを考慮し、</a:t>
            </a:r>
            <a:r>
              <a:rPr sz="900" spc="-15" dirty="0">
                <a:solidFill>
                  <a:srgbClr val="231F20"/>
                </a:solidFill>
                <a:latin typeface="BIZ UDPゴシック"/>
                <a:cs typeface="BIZ UDPゴシック"/>
              </a:rPr>
              <a:t>以下の日程で減量または単剤</a:t>
            </a:r>
            <a:r>
              <a:rPr sz="900" spc="120" dirty="0">
                <a:solidFill>
                  <a:srgbClr val="231F20"/>
                </a:solidFill>
                <a:latin typeface="BIZ UDPゴシック"/>
                <a:cs typeface="BIZ UDPゴシック"/>
              </a:rPr>
              <a:t>（</a:t>
            </a:r>
            <a:r>
              <a:rPr sz="950" spc="120" dirty="0">
                <a:solidFill>
                  <a:srgbClr val="231F20"/>
                </a:solidFill>
                <a:latin typeface="Arial"/>
                <a:cs typeface="Arial"/>
              </a:rPr>
              <a:t>SAPT</a:t>
            </a:r>
            <a:r>
              <a:rPr sz="900" spc="120" dirty="0">
                <a:solidFill>
                  <a:srgbClr val="231F20"/>
                </a:solidFill>
                <a:latin typeface="BIZ UDPゴシック"/>
                <a:cs typeface="BIZ UDPゴシック"/>
              </a:rPr>
              <a:t>）</a:t>
            </a:r>
            <a:r>
              <a:rPr sz="900" spc="10" dirty="0">
                <a:solidFill>
                  <a:srgbClr val="231F20"/>
                </a:solidFill>
                <a:latin typeface="BIZ UDPゴシック"/>
                <a:cs typeface="BIZ UDPゴシック"/>
              </a:rPr>
              <a:t>への切り替えをお願いいたします。</a:t>
            </a:r>
            <a:endParaRPr sz="900">
              <a:latin typeface="BIZ UDPゴシック"/>
              <a:cs typeface="BIZ UDPゴシック"/>
            </a:endParaRPr>
          </a:p>
          <a:p>
            <a:pPr>
              <a:lnSpc>
                <a:spcPct val="100000"/>
              </a:lnSpc>
              <a:spcBef>
                <a:spcPts val="170"/>
              </a:spcBef>
            </a:pPr>
            <a:endParaRPr sz="900">
              <a:latin typeface="BIZ UDPゴシック"/>
              <a:cs typeface="BIZ UDPゴシック"/>
            </a:endParaRPr>
          </a:p>
          <a:p>
            <a:pPr marL="724535">
              <a:lnSpc>
                <a:spcPct val="100000"/>
              </a:lnSpc>
              <a:tabLst>
                <a:tab pos="1310640" algn="l"/>
              </a:tabLst>
            </a:pPr>
            <a:r>
              <a:rPr sz="900" spc="-50" dirty="0">
                <a:solidFill>
                  <a:srgbClr val="6F60AA"/>
                </a:solidFill>
                <a:latin typeface="BIZ UDPゴシック"/>
                <a:cs typeface="BIZ UDPゴシック"/>
              </a:rPr>
              <a:t>年</a:t>
            </a:r>
            <a:r>
              <a:rPr sz="900" dirty="0">
                <a:solidFill>
                  <a:srgbClr val="6F60AA"/>
                </a:solidFill>
                <a:latin typeface="BIZ UDPゴシック"/>
                <a:cs typeface="BIZ UDPゴシック"/>
              </a:rPr>
              <a:t>	月頃</a:t>
            </a:r>
            <a:r>
              <a:rPr sz="900" spc="-30" dirty="0">
                <a:solidFill>
                  <a:srgbClr val="6F60AA"/>
                </a:solidFill>
                <a:latin typeface="BIZ UDPゴシック"/>
                <a:cs typeface="BIZ UDPゴシック"/>
              </a:rPr>
              <a:t>に</a:t>
            </a:r>
            <a:r>
              <a:rPr sz="900" spc="-65" dirty="0">
                <a:solidFill>
                  <a:srgbClr val="6F60AA"/>
                </a:solidFill>
                <a:latin typeface="BIZ UDPゴシック"/>
                <a:cs typeface="BIZ UDPゴシック"/>
              </a:rPr>
              <a:t>、</a:t>
            </a:r>
            <a:r>
              <a:rPr sz="900" dirty="0">
                <a:solidFill>
                  <a:srgbClr val="6F60AA"/>
                </a:solidFill>
                <a:latin typeface="BIZ UDPゴシック"/>
                <a:cs typeface="BIZ UDPゴシック"/>
              </a:rPr>
              <a:t>下記の抗血小板薬への変更</a:t>
            </a:r>
            <a:r>
              <a:rPr sz="900" spc="-55" dirty="0">
                <a:solidFill>
                  <a:srgbClr val="6F60AA"/>
                </a:solidFill>
                <a:latin typeface="BIZ UDPゴシック"/>
                <a:cs typeface="BIZ UDPゴシック"/>
              </a:rPr>
              <a:t>を</a:t>
            </a:r>
            <a:r>
              <a:rPr sz="900" dirty="0">
                <a:solidFill>
                  <a:srgbClr val="6F60AA"/>
                </a:solidFill>
                <a:latin typeface="BIZ UDPゴシック"/>
                <a:cs typeface="BIZ UDPゴシック"/>
              </a:rPr>
              <a:t>お願</a:t>
            </a:r>
            <a:r>
              <a:rPr sz="900" spc="-30" dirty="0">
                <a:solidFill>
                  <a:srgbClr val="6F60AA"/>
                </a:solidFill>
                <a:latin typeface="BIZ UDPゴシック"/>
                <a:cs typeface="BIZ UDPゴシック"/>
              </a:rPr>
              <a:t>い</a:t>
            </a:r>
            <a:r>
              <a:rPr sz="900" spc="-40" dirty="0">
                <a:solidFill>
                  <a:srgbClr val="6F60AA"/>
                </a:solidFill>
                <a:latin typeface="BIZ UDPゴシック"/>
                <a:cs typeface="BIZ UDPゴシック"/>
              </a:rPr>
              <a:t>い</a:t>
            </a:r>
            <a:r>
              <a:rPr sz="900" spc="-65" dirty="0">
                <a:solidFill>
                  <a:srgbClr val="6F60AA"/>
                </a:solidFill>
                <a:latin typeface="BIZ UDPゴシック"/>
                <a:cs typeface="BIZ UDPゴシック"/>
              </a:rPr>
              <a:t>た</a:t>
            </a:r>
            <a:r>
              <a:rPr sz="900" spc="60" dirty="0">
                <a:solidFill>
                  <a:srgbClr val="6F60AA"/>
                </a:solidFill>
                <a:latin typeface="BIZ UDPゴシック"/>
                <a:cs typeface="BIZ UDPゴシック"/>
              </a:rPr>
              <a:t>し</a:t>
            </a:r>
            <a:r>
              <a:rPr sz="900" spc="-40" dirty="0">
                <a:solidFill>
                  <a:srgbClr val="6F60AA"/>
                </a:solidFill>
                <a:latin typeface="BIZ UDPゴシック"/>
                <a:cs typeface="BIZ UDPゴシック"/>
              </a:rPr>
              <a:t>ま</a:t>
            </a:r>
            <a:r>
              <a:rPr sz="900" spc="-60" dirty="0">
                <a:solidFill>
                  <a:srgbClr val="6F60AA"/>
                </a:solidFill>
                <a:latin typeface="BIZ UDPゴシック"/>
                <a:cs typeface="BIZ UDPゴシック"/>
              </a:rPr>
              <a:t>す</a:t>
            </a:r>
            <a:r>
              <a:rPr sz="900" spc="310" dirty="0">
                <a:solidFill>
                  <a:srgbClr val="6F60AA"/>
                </a:solidFill>
                <a:latin typeface="BIZ UDPゴシック"/>
                <a:cs typeface="BIZ UDPゴシック"/>
              </a:rPr>
              <a:t>。</a:t>
            </a:r>
            <a:endParaRPr sz="900">
              <a:latin typeface="BIZ UDPゴシック"/>
              <a:cs typeface="BIZ UDPゴシック"/>
            </a:endParaRPr>
          </a:p>
          <a:p>
            <a:pPr marL="85725">
              <a:lnSpc>
                <a:spcPct val="100000"/>
              </a:lnSpc>
              <a:spcBef>
                <a:spcPts val="790"/>
              </a:spcBef>
              <a:tabLst>
                <a:tab pos="1043305" algn="l"/>
              </a:tabLst>
            </a:pPr>
            <a:r>
              <a:rPr sz="900" spc="100" dirty="0">
                <a:solidFill>
                  <a:srgbClr val="6F60AA"/>
                </a:solidFill>
                <a:latin typeface="BIZ UDPゴシック"/>
                <a:cs typeface="BIZ UDPゴシック"/>
              </a:rPr>
              <a:t>（</a:t>
            </a:r>
            <a:r>
              <a:rPr sz="950" spc="100" dirty="0">
                <a:solidFill>
                  <a:srgbClr val="6F60AA"/>
                </a:solidFill>
                <a:latin typeface="Arial"/>
                <a:cs typeface="Arial"/>
              </a:rPr>
              <a:t>DAPT</a:t>
            </a:r>
            <a:r>
              <a:rPr sz="950" dirty="0">
                <a:solidFill>
                  <a:srgbClr val="6F60AA"/>
                </a:solidFill>
                <a:latin typeface="Arial"/>
                <a:cs typeface="Arial"/>
              </a:rPr>
              <a:t>	</a:t>
            </a:r>
            <a:r>
              <a:rPr sz="900" spc="-10" dirty="0">
                <a:solidFill>
                  <a:srgbClr val="6F60AA"/>
                </a:solidFill>
                <a:latin typeface="BIZ UDPゴシック"/>
                <a:cs typeface="BIZ UDPゴシック"/>
              </a:rPr>
              <a:t>か月間に相当します</a:t>
            </a:r>
            <a:r>
              <a:rPr sz="900" spc="400" dirty="0">
                <a:solidFill>
                  <a:srgbClr val="6F60AA"/>
                </a:solidFill>
                <a:latin typeface="BIZ UDPゴシック"/>
                <a:cs typeface="BIZ UDPゴシック"/>
              </a:rPr>
              <a:t>）</a:t>
            </a:r>
            <a:endParaRPr sz="900">
              <a:latin typeface="BIZ UDPゴシック"/>
              <a:cs typeface="BIZ UDPゴシック"/>
            </a:endParaRPr>
          </a:p>
        </p:txBody>
      </p:sp>
      <p:sp>
        <p:nvSpPr>
          <p:cNvPr id="87" name="object 87"/>
          <p:cNvSpPr txBox="1"/>
          <p:nvPr/>
        </p:nvSpPr>
        <p:spPr>
          <a:xfrm>
            <a:off x="5660057" y="916368"/>
            <a:ext cx="2453640" cy="238760"/>
          </a:xfrm>
          <a:prstGeom prst="rect">
            <a:avLst/>
          </a:prstGeom>
        </p:spPr>
        <p:txBody>
          <a:bodyPr vert="horz" wrap="square" lIns="0" tIns="12700" rIns="0" bIns="0" rtlCol="0">
            <a:spAutoFit/>
          </a:bodyPr>
          <a:lstStyle/>
          <a:p>
            <a:pPr marL="194310" indent="-181610">
              <a:lnSpc>
                <a:spcPct val="100000"/>
              </a:lnSpc>
              <a:spcBef>
                <a:spcPts val="100"/>
              </a:spcBef>
              <a:buSzPct val="78571"/>
              <a:buChar char="◆"/>
              <a:tabLst>
                <a:tab pos="194310" algn="l"/>
              </a:tabLst>
            </a:pPr>
            <a:r>
              <a:rPr sz="1400" b="1" spc="-65" dirty="0">
                <a:solidFill>
                  <a:srgbClr val="231F20"/>
                </a:solidFill>
                <a:latin typeface="Microsoft JhengHei"/>
                <a:cs typeface="Microsoft JhengHei"/>
              </a:rPr>
              <a:t>抗血小板薬・抗凝固薬連絡票</a:t>
            </a:r>
            <a:endParaRPr sz="1400" dirty="0">
              <a:latin typeface="Microsoft JhengHei"/>
              <a:cs typeface="Microsoft JhengHei"/>
            </a:endParaRPr>
          </a:p>
        </p:txBody>
      </p:sp>
      <p:grpSp>
        <p:nvGrpSpPr>
          <p:cNvPr id="88" name="object 88"/>
          <p:cNvGrpSpPr/>
          <p:nvPr/>
        </p:nvGrpSpPr>
        <p:grpSpPr>
          <a:xfrm>
            <a:off x="6022414" y="2629659"/>
            <a:ext cx="1253490" cy="252095"/>
            <a:chOff x="6022414" y="2629659"/>
            <a:chExt cx="1253490" cy="252095"/>
          </a:xfrm>
        </p:grpSpPr>
        <p:sp>
          <p:nvSpPr>
            <p:cNvPr id="89" name="object 89"/>
            <p:cNvSpPr/>
            <p:nvPr/>
          </p:nvSpPr>
          <p:spPr>
            <a:xfrm>
              <a:off x="6438376" y="2875067"/>
              <a:ext cx="832485" cy="0"/>
            </a:xfrm>
            <a:custGeom>
              <a:avLst/>
              <a:gdLst/>
              <a:ahLst/>
              <a:cxnLst/>
              <a:rect l="l" t="t" r="r" b="b"/>
              <a:pathLst>
                <a:path w="832484">
                  <a:moveTo>
                    <a:pt x="0" y="0"/>
                  </a:moveTo>
                  <a:lnTo>
                    <a:pt x="831926" y="0"/>
                  </a:lnTo>
                </a:path>
              </a:pathLst>
            </a:custGeom>
            <a:ln w="12700">
              <a:solidFill>
                <a:srgbClr val="6F60AA"/>
              </a:solidFill>
            </a:ln>
          </p:spPr>
          <p:txBody>
            <a:bodyPr wrap="square" lIns="0" tIns="0" rIns="0" bIns="0" rtlCol="0"/>
            <a:lstStyle/>
            <a:p>
              <a:endParaRPr/>
            </a:p>
          </p:txBody>
        </p:sp>
        <p:sp>
          <p:nvSpPr>
            <p:cNvPr id="90" name="object 90"/>
            <p:cNvSpPr/>
            <p:nvPr/>
          </p:nvSpPr>
          <p:spPr>
            <a:xfrm>
              <a:off x="6022414" y="2636009"/>
              <a:ext cx="1253490" cy="0"/>
            </a:xfrm>
            <a:custGeom>
              <a:avLst/>
              <a:gdLst/>
              <a:ahLst/>
              <a:cxnLst/>
              <a:rect l="l" t="t" r="r" b="b"/>
              <a:pathLst>
                <a:path w="1253490">
                  <a:moveTo>
                    <a:pt x="0" y="0"/>
                  </a:moveTo>
                  <a:lnTo>
                    <a:pt x="1253223" y="0"/>
                  </a:lnTo>
                </a:path>
              </a:pathLst>
            </a:custGeom>
            <a:ln w="12700">
              <a:solidFill>
                <a:srgbClr val="6F60AA"/>
              </a:solidFill>
            </a:ln>
          </p:spPr>
          <p:txBody>
            <a:bodyPr wrap="square" lIns="0" tIns="0" rIns="0" bIns="0" rtlCol="0"/>
            <a:lstStyle/>
            <a:p>
              <a:endParaRPr/>
            </a:p>
          </p:txBody>
        </p:sp>
      </p:grpSp>
      <p:sp>
        <p:nvSpPr>
          <p:cNvPr id="91" name="object 91"/>
          <p:cNvSpPr txBox="1"/>
          <p:nvPr/>
        </p:nvSpPr>
        <p:spPr>
          <a:xfrm>
            <a:off x="6023254" y="2905868"/>
            <a:ext cx="1141095" cy="406400"/>
          </a:xfrm>
          <a:prstGeom prst="rect">
            <a:avLst/>
          </a:prstGeom>
        </p:spPr>
        <p:txBody>
          <a:bodyPr vert="horz" wrap="square" lIns="0" tIns="66040" rIns="0" bIns="0" rtlCol="0">
            <a:spAutoFit/>
          </a:bodyPr>
          <a:lstStyle/>
          <a:p>
            <a:pPr marL="150495" indent="-150495">
              <a:lnSpc>
                <a:spcPct val="100000"/>
              </a:lnSpc>
              <a:spcBef>
                <a:spcPts val="520"/>
              </a:spcBef>
              <a:buChar char="□"/>
              <a:tabLst>
                <a:tab pos="150495" algn="l"/>
              </a:tabLst>
            </a:pPr>
            <a:r>
              <a:rPr sz="900" spc="-10" dirty="0">
                <a:solidFill>
                  <a:srgbClr val="6F60AA"/>
                </a:solidFill>
                <a:latin typeface="BIZ UDPゴシック"/>
                <a:cs typeface="BIZ UDPゴシック"/>
              </a:rPr>
              <a:t>バイアスピリン単剤</a:t>
            </a:r>
            <a:endParaRPr sz="900">
              <a:latin typeface="BIZ UDPゴシック"/>
              <a:cs typeface="BIZ UDPゴシック"/>
            </a:endParaRPr>
          </a:p>
          <a:p>
            <a:pPr marL="147320" indent="-147320">
              <a:lnSpc>
                <a:spcPct val="100000"/>
              </a:lnSpc>
              <a:spcBef>
                <a:spcPts val="420"/>
              </a:spcBef>
              <a:buChar char="□"/>
              <a:tabLst>
                <a:tab pos="147320" algn="l"/>
              </a:tabLst>
            </a:pPr>
            <a:r>
              <a:rPr sz="900" spc="-40" dirty="0">
                <a:solidFill>
                  <a:srgbClr val="6F60AA"/>
                </a:solidFill>
                <a:latin typeface="BIZ UDPゴシック"/>
                <a:cs typeface="BIZ UDPゴシック"/>
              </a:rPr>
              <a:t>プラスグレル単剤</a:t>
            </a:r>
            <a:endParaRPr sz="900">
              <a:latin typeface="BIZ UDPゴシック"/>
              <a:cs typeface="BIZ UDPゴシック"/>
            </a:endParaRPr>
          </a:p>
        </p:txBody>
      </p:sp>
      <p:sp>
        <p:nvSpPr>
          <p:cNvPr id="95" name="object 95"/>
          <p:cNvSpPr txBox="1"/>
          <p:nvPr/>
        </p:nvSpPr>
        <p:spPr>
          <a:xfrm>
            <a:off x="220840"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8</a:t>
            </a:r>
            <a:endParaRPr sz="1200">
              <a:latin typeface="Arial Rounded MT Bold"/>
              <a:cs typeface="Arial Rounded MT Bold"/>
            </a:endParaRPr>
          </a:p>
        </p:txBody>
      </p:sp>
      <p:sp>
        <p:nvSpPr>
          <p:cNvPr id="96" name="object 96"/>
          <p:cNvSpPr txBox="1"/>
          <p:nvPr/>
        </p:nvSpPr>
        <p:spPr>
          <a:xfrm>
            <a:off x="10318803" y="7246715"/>
            <a:ext cx="116839" cy="202565"/>
          </a:xfrm>
          <a:prstGeom prst="rect">
            <a:avLst/>
          </a:prstGeom>
        </p:spPr>
        <p:txBody>
          <a:bodyPr vert="horz" wrap="square" lIns="0" tIns="5080" rIns="0" bIns="0" rtlCol="0">
            <a:spAutoFit/>
          </a:bodyPr>
          <a:lstStyle/>
          <a:p>
            <a:pPr marL="12700">
              <a:lnSpc>
                <a:spcPct val="100000"/>
              </a:lnSpc>
              <a:spcBef>
                <a:spcPts val="40"/>
              </a:spcBef>
            </a:pPr>
            <a:r>
              <a:rPr sz="1200" b="1" spc="-50" dirty="0">
                <a:solidFill>
                  <a:srgbClr val="F05A88"/>
                </a:solidFill>
                <a:latin typeface="Arial Rounded MT Bold"/>
                <a:cs typeface="Arial Rounded MT Bold"/>
              </a:rPr>
              <a:t>9</a:t>
            </a:r>
            <a:endParaRPr sz="1200">
              <a:latin typeface="Arial Rounded MT Bold"/>
              <a:cs typeface="Arial Rounded MT Bold"/>
            </a:endParaRPr>
          </a:p>
        </p:txBody>
      </p:sp>
      <p:sp>
        <p:nvSpPr>
          <p:cNvPr id="92" name="object 92"/>
          <p:cNvSpPr txBox="1"/>
          <p:nvPr/>
        </p:nvSpPr>
        <p:spPr>
          <a:xfrm>
            <a:off x="7694226" y="2905868"/>
            <a:ext cx="1850389" cy="406400"/>
          </a:xfrm>
          <a:prstGeom prst="rect">
            <a:avLst/>
          </a:prstGeom>
        </p:spPr>
        <p:txBody>
          <a:bodyPr vert="horz" wrap="square" lIns="0" tIns="66040" rIns="0" bIns="0" rtlCol="0">
            <a:spAutoFit/>
          </a:bodyPr>
          <a:lstStyle/>
          <a:p>
            <a:pPr marL="150495" indent="-150495">
              <a:lnSpc>
                <a:spcPct val="100000"/>
              </a:lnSpc>
              <a:spcBef>
                <a:spcPts val="520"/>
              </a:spcBef>
              <a:buChar char="□"/>
              <a:tabLst>
                <a:tab pos="150495" algn="l"/>
              </a:tabLst>
            </a:pPr>
            <a:r>
              <a:rPr sz="900" spc="-25" dirty="0">
                <a:solidFill>
                  <a:srgbClr val="6F60AA"/>
                </a:solidFill>
                <a:latin typeface="BIZ UDPゴシック"/>
                <a:cs typeface="BIZ UDPゴシック"/>
              </a:rPr>
              <a:t>クロピドグレル単剤</a:t>
            </a:r>
            <a:endParaRPr sz="900">
              <a:latin typeface="BIZ UDPゴシック"/>
              <a:cs typeface="BIZ UDPゴシック"/>
            </a:endParaRPr>
          </a:p>
          <a:p>
            <a:pPr marL="154940" indent="-150495">
              <a:lnSpc>
                <a:spcPct val="100000"/>
              </a:lnSpc>
              <a:spcBef>
                <a:spcPts val="420"/>
              </a:spcBef>
              <a:buChar char="□"/>
              <a:tabLst>
                <a:tab pos="154940" algn="l"/>
                <a:tab pos="1722755" algn="l"/>
              </a:tabLst>
            </a:pPr>
            <a:r>
              <a:rPr sz="900" spc="-20" dirty="0">
                <a:solidFill>
                  <a:srgbClr val="6F60AA"/>
                </a:solidFill>
                <a:latin typeface="BIZ UDPゴシック"/>
                <a:cs typeface="BIZ UDPゴシック"/>
              </a:rPr>
              <a:t>そ</a:t>
            </a:r>
            <a:r>
              <a:rPr sz="900" dirty="0">
                <a:solidFill>
                  <a:srgbClr val="6F60AA"/>
                </a:solidFill>
                <a:latin typeface="BIZ UDPゴシック"/>
                <a:cs typeface="BIZ UDPゴシック"/>
              </a:rPr>
              <a:t>の</a:t>
            </a:r>
            <a:r>
              <a:rPr sz="900" spc="-395" dirty="0">
                <a:solidFill>
                  <a:srgbClr val="6F60AA"/>
                </a:solidFill>
                <a:latin typeface="BIZ UDPゴシック"/>
                <a:cs typeface="BIZ UDPゴシック"/>
              </a:rPr>
              <a:t>他</a:t>
            </a:r>
            <a:r>
              <a:rPr sz="900" spc="400" dirty="0">
                <a:solidFill>
                  <a:srgbClr val="6F60AA"/>
                </a:solidFill>
                <a:latin typeface="BIZ UDPゴシック"/>
                <a:cs typeface="BIZ UDPゴシック"/>
              </a:rPr>
              <a:t>（</a:t>
            </a:r>
            <a:r>
              <a:rPr sz="900" dirty="0">
                <a:solidFill>
                  <a:srgbClr val="6F60AA"/>
                </a:solidFill>
                <a:latin typeface="BIZ UDPゴシック"/>
                <a:cs typeface="BIZ UDPゴシック"/>
              </a:rPr>
              <a:t>	</a:t>
            </a:r>
            <a:r>
              <a:rPr sz="900" spc="400" dirty="0">
                <a:solidFill>
                  <a:srgbClr val="6F60AA"/>
                </a:solidFill>
                <a:latin typeface="BIZ UDPゴシック"/>
                <a:cs typeface="BIZ UDPゴシック"/>
              </a:rPr>
              <a:t>）</a:t>
            </a:r>
            <a:endParaRPr sz="900">
              <a:latin typeface="BIZ UDPゴシック"/>
              <a:cs typeface="BIZ UDPゴシック"/>
            </a:endParaRPr>
          </a:p>
        </p:txBody>
      </p:sp>
      <p:sp>
        <p:nvSpPr>
          <p:cNvPr id="93" name="object 93"/>
          <p:cNvSpPr txBox="1"/>
          <p:nvPr/>
        </p:nvSpPr>
        <p:spPr>
          <a:xfrm>
            <a:off x="6023299" y="3340246"/>
            <a:ext cx="4055745" cy="162560"/>
          </a:xfrm>
          <a:prstGeom prst="rect">
            <a:avLst/>
          </a:prstGeom>
        </p:spPr>
        <p:txBody>
          <a:bodyPr vert="horz" wrap="square" lIns="0" tIns="12700" rIns="0" bIns="0" rtlCol="0">
            <a:spAutoFit/>
          </a:bodyPr>
          <a:lstStyle/>
          <a:p>
            <a:pPr marL="153670" indent="-153670">
              <a:lnSpc>
                <a:spcPct val="100000"/>
              </a:lnSpc>
              <a:spcBef>
                <a:spcPts val="100"/>
              </a:spcBef>
              <a:buChar char="□"/>
              <a:tabLst>
                <a:tab pos="153670" algn="l"/>
                <a:tab pos="3880485" algn="l"/>
              </a:tabLst>
            </a:pPr>
            <a:r>
              <a:rPr sz="900" dirty="0">
                <a:solidFill>
                  <a:srgbClr val="6F60AA"/>
                </a:solidFill>
                <a:latin typeface="BIZ UDPゴシック"/>
                <a:cs typeface="BIZ UDPゴシック"/>
              </a:rPr>
              <a:t>抗凝固薬投与</a:t>
            </a:r>
            <a:r>
              <a:rPr sz="900" spc="-400" dirty="0">
                <a:solidFill>
                  <a:srgbClr val="6F60AA"/>
                </a:solidFill>
                <a:latin typeface="BIZ UDPゴシック"/>
                <a:cs typeface="BIZ UDPゴシック"/>
              </a:rPr>
              <a:t>中</a:t>
            </a:r>
            <a:r>
              <a:rPr sz="900" spc="220" dirty="0">
                <a:solidFill>
                  <a:srgbClr val="6F60AA"/>
                </a:solidFill>
                <a:latin typeface="BIZ UDPゴシック"/>
                <a:cs typeface="BIZ UDPゴシック"/>
              </a:rPr>
              <a:t>（□</a:t>
            </a:r>
            <a:r>
              <a:rPr sz="900" spc="45" dirty="0">
                <a:solidFill>
                  <a:srgbClr val="6F60AA"/>
                </a:solidFill>
                <a:latin typeface="BIZ UDPゴシック"/>
                <a:cs typeface="BIZ UDPゴシック"/>
              </a:rPr>
              <a:t> </a:t>
            </a:r>
            <a:r>
              <a:rPr sz="900" dirty="0">
                <a:solidFill>
                  <a:srgbClr val="6F60AA"/>
                </a:solidFill>
                <a:latin typeface="BIZ UDPゴシック"/>
                <a:cs typeface="BIZ UDPゴシック"/>
              </a:rPr>
              <a:t>心房細動</a:t>
            </a:r>
            <a:r>
              <a:rPr sz="900" spc="220" dirty="0">
                <a:solidFill>
                  <a:srgbClr val="6F60AA"/>
                </a:solidFill>
                <a:latin typeface="BIZ UDPゴシック"/>
                <a:cs typeface="BIZ UDPゴシック"/>
              </a:rPr>
              <a:t>  </a:t>
            </a:r>
            <a:r>
              <a:rPr sz="900" dirty="0">
                <a:solidFill>
                  <a:srgbClr val="6F60AA"/>
                </a:solidFill>
                <a:latin typeface="BIZ UDPゴシック"/>
                <a:cs typeface="BIZ UDPゴシック"/>
              </a:rPr>
              <a:t>□人工弁</a:t>
            </a:r>
            <a:r>
              <a:rPr sz="900" spc="225" dirty="0">
                <a:solidFill>
                  <a:srgbClr val="6F60AA"/>
                </a:solidFill>
                <a:latin typeface="BIZ UDPゴシック"/>
                <a:cs typeface="BIZ UDPゴシック"/>
              </a:rPr>
              <a:t>  </a:t>
            </a:r>
            <a:r>
              <a:rPr sz="900" spc="-10" dirty="0">
                <a:solidFill>
                  <a:srgbClr val="6F60AA"/>
                </a:solidFill>
                <a:latin typeface="BIZ UDPゴシック"/>
                <a:cs typeface="BIZ UDPゴシック"/>
              </a:rPr>
              <a:t>□</a:t>
            </a:r>
            <a:r>
              <a:rPr sz="900" spc="-20" dirty="0">
                <a:solidFill>
                  <a:srgbClr val="6F60AA"/>
                </a:solidFill>
                <a:latin typeface="BIZ UDPゴシック"/>
                <a:cs typeface="BIZ UDPゴシック"/>
              </a:rPr>
              <a:t>そ</a:t>
            </a:r>
            <a:r>
              <a:rPr sz="900" dirty="0">
                <a:solidFill>
                  <a:srgbClr val="6F60AA"/>
                </a:solidFill>
                <a:latin typeface="BIZ UDPゴシック"/>
                <a:cs typeface="BIZ UDPゴシック"/>
              </a:rPr>
              <a:t>の</a:t>
            </a:r>
            <a:r>
              <a:rPr sz="900" spc="-400" dirty="0">
                <a:solidFill>
                  <a:srgbClr val="6F60AA"/>
                </a:solidFill>
                <a:latin typeface="BIZ UDPゴシック"/>
                <a:cs typeface="BIZ UDPゴシック"/>
              </a:rPr>
              <a:t>他</a:t>
            </a:r>
            <a:r>
              <a:rPr sz="900" spc="400" dirty="0">
                <a:solidFill>
                  <a:srgbClr val="6F60AA"/>
                </a:solidFill>
                <a:latin typeface="BIZ UDPゴシック"/>
                <a:cs typeface="BIZ UDPゴシック"/>
              </a:rPr>
              <a:t>（</a:t>
            </a:r>
            <a:r>
              <a:rPr sz="900" dirty="0">
                <a:solidFill>
                  <a:srgbClr val="6F60AA"/>
                </a:solidFill>
                <a:latin typeface="BIZ UDPゴシック"/>
                <a:cs typeface="BIZ UDPゴシック"/>
              </a:rPr>
              <a:t>	</a:t>
            </a:r>
            <a:r>
              <a:rPr sz="900" spc="-25" dirty="0">
                <a:solidFill>
                  <a:srgbClr val="6F60AA"/>
                </a:solidFill>
                <a:latin typeface="BIZ UDPゴシック"/>
                <a:cs typeface="BIZ UDPゴシック"/>
              </a:rPr>
              <a:t>））</a:t>
            </a:r>
            <a:endParaRPr sz="900">
              <a:latin typeface="BIZ UDPゴシック"/>
              <a:cs typeface="BIZ UDPゴシック"/>
            </a:endParaRPr>
          </a:p>
        </p:txBody>
      </p:sp>
      <p:sp>
        <p:nvSpPr>
          <p:cNvPr id="94" name="object 94"/>
          <p:cNvSpPr txBox="1"/>
          <p:nvPr/>
        </p:nvSpPr>
        <p:spPr>
          <a:xfrm>
            <a:off x="6526875" y="3737831"/>
            <a:ext cx="2016125" cy="839469"/>
          </a:xfrm>
          <a:prstGeom prst="rect">
            <a:avLst/>
          </a:prstGeom>
        </p:spPr>
        <p:txBody>
          <a:bodyPr vert="horz" wrap="square" lIns="0" tIns="14604" rIns="0" bIns="0" rtlCol="0">
            <a:spAutoFit/>
          </a:bodyPr>
          <a:lstStyle/>
          <a:p>
            <a:pPr marL="51435" algn="ctr">
              <a:lnSpc>
                <a:spcPct val="100000"/>
              </a:lnSpc>
              <a:spcBef>
                <a:spcPts val="114"/>
              </a:spcBef>
            </a:pPr>
            <a:r>
              <a:rPr sz="850" b="1" dirty="0">
                <a:solidFill>
                  <a:srgbClr val="FFFFFF"/>
                </a:solidFill>
                <a:latin typeface="Microsoft JhengHei"/>
                <a:cs typeface="Microsoft JhengHei"/>
              </a:rPr>
              <a:t>日本版</a:t>
            </a:r>
            <a:r>
              <a:rPr sz="900" b="1" spc="-105" dirty="0">
                <a:solidFill>
                  <a:srgbClr val="FFFFFF"/>
                </a:solidFill>
                <a:latin typeface="Arial"/>
                <a:cs typeface="Arial"/>
              </a:rPr>
              <a:t>HBR</a:t>
            </a:r>
            <a:r>
              <a:rPr sz="850" b="1" spc="-105" dirty="0">
                <a:solidFill>
                  <a:srgbClr val="FFFFFF"/>
                </a:solidFill>
                <a:latin typeface="Microsoft JhengHei"/>
                <a:cs typeface="Microsoft JhengHei"/>
              </a:rPr>
              <a:t>（</a:t>
            </a:r>
            <a:r>
              <a:rPr sz="850" b="1" dirty="0">
                <a:solidFill>
                  <a:srgbClr val="FFFFFF"/>
                </a:solidFill>
                <a:latin typeface="Microsoft JhengHei"/>
                <a:cs typeface="Microsoft JhengHei"/>
              </a:rPr>
              <a:t>高出血リスク</a:t>
            </a:r>
            <a:r>
              <a:rPr sz="850" b="1" spc="-50" dirty="0">
                <a:solidFill>
                  <a:srgbClr val="FFFFFF"/>
                </a:solidFill>
                <a:latin typeface="Microsoft JhengHei"/>
                <a:cs typeface="Microsoft JhengHei"/>
              </a:rPr>
              <a:t>）</a:t>
            </a:r>
            <a:endParaRPr sz="850">
              <a:latin typeface="Microsoft JhengHei"/>
              <a:cs typeface="Microsoft JhengHei"/>
            </a:endParaRPr>
          </a:p>
          <a:p>
            <a:pPr algn="ctr">
              <a:lnSpc>
                <a:spcPct val="100000"/>
              </a:lnSpc>
              <a:spcBef>
                <a:spcPts val="515"/>
              </a:spcBef>
              <a:tabLst>
                <a:tab pos="1198245" algn="l"/>
              </a:tabLst>
            </a:pPr>
            <a:r>
              <a:rPr sz="700" dirty="0">
                <a:solidFill>
                  <a:srgbClr val="231F20"/>
                </a:solidFill>
                <a:latin typeface="BIZ UDPゴシック"/>
                <a:cs typeface="BIZ UDPゴシック"/>
              </a:rPr>
              <a:t>あ</a:t>
            </a:r>
            <a:r>
              <a:rPr sz="700" spc="-50" dirty="0">
                <a:solidFill>
                  <a:srgbClr val="231F20"/>
                </a:solidFill>
                <a:latin typeface="BIZ UDPゴシック"/>
                <a:cs typeface="BIZ UDPゴシック"/>
              </a:rPr>
              <a:t>り</a:t>
            </a:r>
            <a:r>
              <a:rPr sz="700" dirty="0">
                <a:solidFill>
                  <a:srgbClr val="231F20"/>
                </a:solidFill>
                <a:latin typeface="BIZ UDPゴシック"/>
                <a:cs typeface="BIZ UDPゴシック"/>
              </a:rPr>
              <a:t>	</a:t>
            </a:r>
            <a:r>
              <a:rPr sz="700" spc="55" dirty="0">
                <a:solidFill>
                  <a:srgbClr val="231F20"/>
                </a:solidFill>
                <a:latin typeface="BIZ UDPゴシック"/>
                <a:cs typeface="BIZ UDPゴシック"/>
              </a:rPr>
              <a:t>な</a:t>
            </a:r>
            <a:r>
              <a:rPr sz="700" spc="-50" dirty="0">
                <a:solidFill>
                  <a:srgbClr val="231F20"/>
                </a:solidFill>
                <a:latin typeface="BIZ UDPゴシック"/>
                <a:cs typeface="BIZ UDPゴシック"/>
              </a:rPr>
              <a:t>し</a:t>
            </a:r>
            <a:endParaRPr sz="700">
              <a:latin typeface="BIZ UDPゴシック"/>
              <a:cs typeface="BIZ UDPゴシック"/>
            </a:endParaRPr>
          </a:p>
          <a:p>
            <a:pPr>
              <a:lnSpc>
                <a:spcPct val="100000"/>
              </a:lnSpc>
              <a:spcBef>
                <a:spcPts val="740"/>
              </a:spcBef>
            </a:pPr>
            <a:endParaRPr sz="700">
              <a:latin typeface="BIZ UDPゴシック"/>
              <a:cs typeface="BIZ UDPゴシック"/>
            </a:endParaRPr>
          </a:p>
          <a:p>
            <a:pPr marL="23495" algn="ctr">
              <a:lnSpc>
                <a:spcPct val="100000"/>
              </a:lnSpc>
              <a:spcBef>
                <a:spcPts val="5"/>
              </a:spcBef>
              <a:tabLst>
                <a:tab pos="1355725" algn="l"/>
              </a:tabLst>
            </a:pPr>
            <a:r>
              <a:rPr sz="900" b="1" dirty="0">
                <a:solidFill>
                  <a:srgbClr val="231F20"/>
                </a:solidFill>
                <a:latin typeface="Arial"/>
                <a:cs typeface="Arial"/>
              </a:rPr>
              <a:t>OAC</a:t>
            </a:r>
            <a:r>
              <a:rPr sz="850" b="1" dirty="0">
                <a:solidFill>
                  <a:srgbClr val="231F20"/>
                </a:solidFill>
                <a:latin typeface="Microsoft JhengHei"/>
                <a:cs typeface="Microsoft JhengHei"/>
              </a:rPr>
              <a:t>服</a:t>
            </a:r>
            <a:r>
              <a:rPr sz="850" b="1" spc="-50" dirty="0">
                <a:solidFill>
                  <a:srgbClr val="231F20"/>
                </a:solidFill>
                <a:latin typeface="Microsoft JhengHei"/>
                <a:cs typeface="Microsoft JhengHei"/>
              </a:rPr>
              <a:t>用</a:t>
            </a:r>
            <a:r>
              <a:rPr sz="850" b="1" dirty="0">
                <a:solidFill>
                  <a:srgbClr val="231F20"/>
                </a:solidFill>
                <a:latin typeface="Microsoft JhengHei"/>
                <a:cs typeface="Microsoft JhengHei"/>
              </a:rPr>
              <a:t>	</a:t>
            </a:r>
            <a:r>
              <a:rPr sz="1275" b="1" baseline="3267" dirty="0">
                <a:solidFill>
                  <a:srgbClr val="231F20"/>
                </a:solidFill>
                <a:latin typeface="Microsoft JhengHei"/>
                <a:cs typeface="Microsoft JhengHei"/>
              </a:rPr>
              <a:t>血栓リス</a:t>
            </a:r>
            <a:r>
              <a:rPr sz="1275" b="1" spc="-75" baseline="3267" dirty="0">
                <a:solidFill>
                  <a:srgbClr val="231F20"/>
                </a:solidFill>
                <a:latin typeface="Microsoft JhengHei"/>
                <a:cs typeface="Microsoft JhengHei"/>
              </a:rPr>
              <a:t>ク</a:t>
            </a:r>
            <a:endParaRPr sz="1275" baseline="3267">
              <a:latin typeface="Microsoft JhengHei"/>
              <a:cs typeface="Microsoft JhengHei"/>
            </a:endParaRPr>
          </a:p>
          <a:p>
            <a:pPr marR="5080" algn="ctr">
              <a:lnSpc>
                <a:spcPct val="100000"/>
              </a:lnSpc>
              <a:spcBef>
                <a:spcPts val="380"/>
              </a:spcBef>
              <a:tabLst>
                <a:tab pos="460375" algn="l"/>
                <a:tab pos="1382395" algn="l"/>
                <a:tab pos="1824989" algn="l"/>
              </a:tabLst>
            </a:pPr>
            <a:r>
              <a:rPr sz="700" dirty="0">
                <a:solidFill>
                  <a:srgbClr val="231F20"/>
                </a:solidFill>
                <a:latin typeface="BIZ UDPゴシック"/>
                <a:cs typeface="BIZ UDPゴシック"/>
              </a:rPr>
              <a:t>あ</a:t>
            </a:r>
            <a:r>
              <a:rPr sz="700" spc="-50" dirty="0">
                <a:solidFill>
                  <a:srgbClr val="231F20"/>
                </a:solidFill>
                <a:latin typeface="BIZ UDPゴシック"/>
                <a:cs typeface="BIZ UDPゴシック"/>
              </a:rPr>
              <a:t>り</a:t>
            </a:r>
            <a:r>
              <a:rPr sz="700" dirty="0">
                <a:solidFill>
                  <a:srgbClr val="231F20"/>
                </a:solidFill>
                <a:latin typeface="BIZ UDPゴシック"/>
                <a:cs typeface="BIZ UDPゴシック"/>
              </a:rPr>
              <a:t>	</a:t>
            </a:r>
            <a:r>
              <a:rPr sz="700" spc="55" dirty="0">
                <a:solidFill>
                  <a:srgbClr val="231F20"/>
                </a:solidFill>
                <a:latin typeface="BIZ UDPゴシック"/>
                <a:cs typeface="BIZ UDPゴシック"/>
              </a:rPr>
              <a:t>な</a:t>
            </a:r>
            <a:r>
              <a:rPr sz="700" spc="-50" dirty="0">
                <a:solidFill>
                  <a:srgbClr val="231F20"/>
                </a:solidFill>
                <a:latin typeface="BIZ UDPゴシック"/>
                <a:cs typeface="BIZ UDPゴシック"/>
              </a:rPr>
              <a:t>し</a:t>
            </a:r>
            <a:r>
              <a:rPr sz="700" dirty="0">
                <a:solidFill>
                  <a:srgbClr val="231F20"/>
                </a:solidFill>
                <a:latin typeface="BIZ UDPゴシック"/>
                <a:cs typeface="BIZ UDPゴシック"/>
              </a:rPr>
              <a:t>	高</a:t>
            </a:r>
            <a:r>
              <a:rPr sz="700" spc="-50" dirty="0">
                <a:solidFill>
                  <a:srgbClr val="231F20"/>
                </a:solidFill>
                <a:latin typeface="BIZ UDPゴシック"/>
                <a:cs typeface="BIZ UDPゴシック"/>
              </a:rPr>
              <a:t>い</a:t>
            </a:r>
            <a:r>
              <a:rPr sz="700" dirty="0">
                <a:solidFill>
                  <a:srgbClr val="231F20"/>
                </a:solidFill>
                <a:latin typeface="BIZ UDPゴシック"/>
                <a:cs typeface="BIZ UDPゴシック"/>
              </a:rPr>
              <a:t>	低</a:t>
            </a:r>
            <a:r>
              <a:rPr sz="700" spc="-50" dirty="0">
                <a:solidFill>
                  <a:srgbClr val="231F20"/>
                </a:solidFill>
                <a:latin typeface="BIZ UDPゴシック"/>
                <a:cs typeface="BIZ UDPゴシック"/>
              </a:rPr>
              <a:t>い</a:t>
            </a:r>
            <a:endParaRPr sz="700">
              <a:latin typeface="BIZ UDPゴシック"/>
              <a:cs typeface="BIZ UDPゴシック"/>
            </a:endParaRPr>
          </a:p>
        </p:txBody>
      </p:sp>
      <p:sp>
        <p:nvSpPr>
          <p:cNvPr id="97" name="object 24">
            <a:extLst>
              <a:ext uri="{FF2B5EF4-FFF2-40B4-BE49-F238E27FC236}">
                <a16:creationId xmlns:a16="http://schemas.microsoft.com/office/drawing/2014/main" id="{8F5A2E25-A362-92A5-BBC9-2385DE6EE42D}"/>
              </a:ext>
            </a:extLst>
          </p:cNvPr>
          <p:cNvSpPr txBox="1">
            <a:spLocks/>
          </p:cNvSpPr>
          <p:nvPr/>
        </p:nvSpPr>
        <p:spPr>
          <a:xfrm>
            <a:off x="1940591" y="7252135"/>
            <a:ext cx="7753252" cy="289823"/>
          </a:xfrm>
          <a:prstGeom prst="rect">
            <a:avLst/>
          </a:prstGeom>
        </p:spPr>
        <p:txBody>
          <a:bodyPr vert="horz" wrap="square" lIns="0" tIns="12700" rIns="0" bIns="0" rtlCol="0">
            <a:spAutoFit/>
          </a:bodyPr>
          <a:lstStyle>
            <a:lvl1pPr>
              <a:defRPr>
                <a:latin typeface="+mj-lt"/>
                <a:ea typeface="+mj-ea"/>
                <a:cs typeface="+mj-cs"/>
              </a:defRPr>
            </a:lvl1pPr>
          </a:lstStyle>
          <a:p>
            <a:pPr marL="12700">
              <a:spcBef>
                <a:spcPts val="100"/>
              </a:spcBef>
            </a:pPr>
            <a:r>
              <a:rPr lang="ja-JP" altLang="en-US" sz="1600" spc="140" dirty="0"/>
              <a:t>手術などに伴う抗血栓薬の中止については</a:t>
            </a:r>
            <a:r>
              <a:rPr lang="en-US" altLang="ja-JP" sz="1600" spc="140" dirty="0"/>
              <a:t>P.??</a:t>
            </a:r>
            <a:r>
              <a:rPr lang="ja-JP" altLang="en-US" sz="1600" spc="140" dirty="0"/>
              <a:t>をご覧ください</a:t>
            </a:r>
            <a:r>
              <a:rPr lang="ja-JP" altLang="en-US" spc="140"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4854059"/>
            <a:ext cx="10656570" cy="2706370"/>
            <a:chOff x="0" y="4854059"/>
            <a:chExt cx="10656570" cy="2706370"/>
          </a:xfrm>
        </p:grpSpPr>
        <p:pic>
          <p:nvPicPr>
            <p:cNvPr id="3" name="object 3"/>
            <p:cNvPicPr/>
            <p:nvPr/>
          </p:nvPicPr>
          <p:blipFill>
            <a:blip r:embed="rId2" cstate="print"/>
            <a:stretch>
              <a:fillRect/>
            </a:stretch>
          </p:blipFill>
          <p:spPr>
            <a:xfrm>
              <a:off x="0" y="5089757"/>
              <a:ext cx="10655998" cy="2470247"/>
            </a:xfrm>
            <a:prstGeom prst="rect">
              <a:avLst/>
            </a:prstGeom>
          </p:spPr>
        </p:pic>
        <p:sp>
          <p:nvSpPr>
            <p:cNvPr id="4" name="object 4"/>
            <p:cNvSpPr/>
            <p:nvPr/>
          </p:nvSpPr>
          <p:spPr>
            <a:xfrm>
              <a:off x="0" y="6744244"/>
              <a:ext cx="2774315" cy="815975"/>
            </a:xfrm>
            <a:custGeom>
              <a:avLst/>
              <a:gdLst/>
              <a:ahLst/>
              <a:cxnLst/>
              <a:rect l="l" t="t" r="r" b="b"/>
              <a:pathLst>
                <a:path w="2774315" h="815975">
                  <a:moveTo>
                    <a:pt x="0" y="0"/>
                  </a:moveTo>
                  <a:lnTo>
                    <a:pt x="0" y="815760"/>
                  </a:lnTo>
                  <a:lnTo>
                    <a:pt x="2774088" y="815760"/>
                  </a:lnTo>
                  <a:lnTo>
                    <a:pt x="2630612" y="751508"/>
                  </a:lnTo>
                  <a:lnTo>
                    <a:pt x="2484013" y="688300"/>
                  </a:lnTo>
                  <a:lnTo>
                    <a:pt x="2335962" y="626991"/>
                  </a:lnTo>
                  <a:lnTo>
                    <a:pt x="2186413" y="567659"/>
                  </a:lnTo>
                  <a:lnTo>
                    <a:pt x="2035317" y="510383"/>
                  </a:lnTo>
                  <a:lnTo>
                    <a:pt x="1882628" y="455239"/>
                  </a:lnTo>
                  <a:lnTo>
                    <a:pt x="1728297" y="402305"/>
                  </a:lnTo>
                  <a:lnTo>
                    <a:pt x="1572277" y="351660"/>
                  </a:lnTo>
                  <a:lnTo>
                    <a:pt x="1414520" y="303382"/>
                  </a:lnTo>
                  <a:lnTo>
                    <a:pt x="1254978" y="257547"/>
                  </a:lnTo>
                  <a:lnTo>
                    <a:pt x="1093603" y="214234"/>
                  </a:lnTo>
                  <a:lnTo>
                    <a:pt x="930349" y="173521"/>
                  </a:lnTo>
                  <a:lnTo>
                    <a:pt x="765166" y="135485"/>
                  </a:lnTo>
                  <a:lnTo>
                    <a:pt x="598008" y="100204"/>
                  </a:lnTo>
                  <a:lnTo>
                    <a:pt x="428827" y="67757"/>
                  </a:lnTo>
                  <a:lnTo>
                    <a:pt x="257574" y="38220"/>
                  </a:lnTo>
                  <a:lnTo>
                    <a:pt x="84203" y="11672"/>
                  </a:lnTo>
                  <a:lnTo>
                    <a:pt x="0" y="0"/>
                  </a:lnTo>
                  <a:close/>
                </a:path>
              </a:pathLst>
            </a:custGeom>
            <a:solidFill>
              <a:srgbClr val="FFFFFF">
                <a:alpha val="17999"/>
              </a:srgbClr>
            </a:solidFill>
          </p:spPr>
          <p:txBody>
            <a:bodyPr wrap="square" lIns="0" tIns="0" rIns="0" bIns="0" rtlCol="0"/>
            <a:lstStyle/>
            <a:p>
              <a:endParaRPr/>
            </a:p>
          </p:txBody>
        </p:sp>
        <p:sp>
          <p:nvSpPr>
            <p:cNvPr id="5" name="object 5"/>
            <p:cNvSpPr/>
            <p:nvPr/>
          </p:nvSpPr>
          <p:spPr>
            <a:xfrm>
              <a:off x="0" y="7344356"/>
              <a:ext cx="761365" cy="215900"/>
            </a:xfrm>
            <a:custGeom>
              <a:avLst/>
              <a:gdLst/>
              <a:ahLst/>
              <a:cxnLst/>
              <a:rect l="l" t="t" r="r" b="b"/>
              <a:pathLst>
                <a:path w="761365" h="215900">
                  <a:moveTo>
                    <a:pt x="0" y="0"/>
                  </a:moveTo>
                  <a:lnTo>
                    <a:pt x="0" y="141073"/>
                  </a:lnTo>
                  <a:lnTo>
                    <a:pt x="248639" y="215648"/>
                  </a:lnTo>
                  <a:lnTo>
                    <a:pt x="761343" y="215648"/>
                  </a:lnTo>
                  <a:lnTo>
                    <a:pt x="0" y="0"/>
                  </a:lnTo>
                  <a:close/>
                </a:path>
              </a:pathLst>
            </a:custGeom>
            <a:solidFill>
              <a:srgbClr val="FFFFFF">
                <a:alpha val="23999"/>
              </a:srgbClr>
            </a:solidFill>
          </p:spPr>
          <p:txBody>
            <a:bodyPr wrap="square" lIns="0" tIns="0" rIns="0" bIns="0" rtlCol="0"/>
            <a:lstStyle/>
            <a:p>
              <a:endParaRPr/>
            </a:p>
          </p:txBody>
        </p:sp>
        <p:pic>
          <p:nvPicPr>
            <p:cNvPr id="6" name="object 6"/>
            <p:cNvPicPr/>
            <p:nvPr/>
          </p:nvPicPr>
          <p:blipFill>
            <a:blip r:embed="rId3" cstate="print"/>
            <a:stretch>
              <a:fillRect/>
            </a:stretch>
          </p:blipFill>
          <p:spPr>
            <a:xfrm>
              <a:off x="0" y="4854059"/>
              <a:ext cx="10655998" cy="2705946"/>
            </a:xfrm>
            <a:prstGeom prst="rect">
              <a:avLst/>
            </a:prstGeom>
          </p:spPr>
        </p:pic>
        <p:sp>
          <p:nvSpPr>
            <p:cNvPr id="7" name="object 7"/>
            <p:cNvSpPr/>
            <p:nvPr/>
          </p:nvSpPr>
          <p:spPr>
            <a:xfrm>
              <a:off x="8152606" y="6643913"/>
              <a:ext cx="2503805" cy="916305"/>
            </a:xfrm>
            <a:custGeom>
              <a:avLst/>
              <a:gdLst/>
              <a:ahLst/>
              <a:cxnLst/>
              <a:rect l="l" t="t" r="r" b="b"/>
              <a:pathLst>
                <a:path w="2503804" h="916304">
                  <a:moveTo>
                    <a:pt x="2503391" y="0"/>
                  </a:moveTo>
                  <a:lnTo>
                    <a:pt x="2238882" y="87007"/>
                  </a:lnTo>
                  <a:lnTo>
                    <a:pt x="1917986" y="197785"/>
                  </a:lnTo>
                  <a:lnTo>
                    <a:pt x="1425363" y="376084"/>
                  </a:lnTo>
                  <a:lnTo>
                    <a:pt x="0" y="916091"/>
                  </a:lnTo>
                  <a:lnTo>
                    <a:pt x="345666" y="916091"/>
                  </a:lnTo>
                  <a:lnTo>
                    <a:pt x="1302700" y="561471"/>
                  </a:lnTo>
                  <a:lnTo>
                    <a:pt x="1763829" y="398911"/>
                  </a:lnTo>
                  <a:lnTo>
                    <a:pt x="2065179" y="298140"/>
                  </a:lnTo>
                  <a:lnTo>
                    <a:pt x="2288043" y="227245"/>
                  </a:lnTo>
                  <a:lnTo>
                    <a:pt x="2503391" y="162254"/>
                  </a:lnTo>
                  <a:lnTo>
                    <a:pt x="2503391" y="0"/>
                  </a:lnTo>
                  <a:close/>
                </a:path>
              </a:pathLst>
            </a:custGeom>
            <a:solidFill>
              <a:srgbClr val="FFFFFF">
                <a:alpha val="36000"/>
              </a:srgbClr>
            </a:solidFill>
          </p:spPr>
          <p:txBody>
            <a:bodyPr wrap="square" lIns="0" tIns="0" rIns="0" bIns="0" rtlCol="0"/>
            <a:lstStyle/>
            <a:p>
              <a:endParaRPr/>
            </a:p>
          </p:txBody>
        </p:sp>
        <p:sp>
          <p:nvSpPr>
            <p:cNvPr id="8" name="object 8"/>
            <p:cNvSpPr/>
            <p:nvPr/>
          </p:nvSpPr>
          <p:spPr>
            <a:xfrm>
              <a:off x="6474257" y="5702499"/>
              <a:ext cx="4182110" cy="1858010"/>
            </a:xfrm>
            <a:custGeom>
              <a:avLst/>
              <a:gdLst/>
              <a:ahLst/>
              <a:cxnLst/>
              <a:rect l="l" t="t" r="r" b="b"/>
              <a:pathLst>
                <a:path w="4182109" h="1858009">
                  <a:moveTo>
                    <a:pt x="4181740" y="0"/>
                  </a:moveTo>
                  <a:lnTo>
                    <a:pt x="4097405" y="33184"/>
                  </a:lnTo>
                  <a:lnTo>
                    <a:pt x="3746778" y="175490"/>
                  </a:lnTo>
                  <a:lnTo>
                    <a:pt x="3393849" y="324843"/>
                  </a:lnTo>
                  <a:lnTo>
                    <a:pt x="2859843" y="559855"/>
                  </a:lnTo>
                  <a:lnTo>
                    <a:pt x="753849" y="1524375"/>
                  </a:lnTo>
                  <a:lnTo>
                    <a:pt x="0" y="1857505"/>
                  </a:lnTo>
                  <a:lnTo>
                    <a:pt x="118361" y="1857505"/>
                  </a:lnTo>
                  <a:lnTo>
                    <a:pt x="2861454" y="625314"/>
                  </a:lnTo>
                  <a:lnTo>
                    <a:pt x="3400398" y="393403"/>
                  </a:lnTo>
                  <a:lnTo>
                    <a:pt x="3755966" y="246485"/>
                  </a:lnTo>
                  <a:lnTo>
                    <a:pt x="4108600" y="106861"/>
                  </a:lnTo>
                  <a:lnTo>
                    <a:pt x="4181740" y="78799"/>
                  </a:lnTo>
                  <a:lnTo>
                    <a:pt x="4181740" y="0"/>
                  </a:lnTo>
                  <a:close/>
                </a:path>
              </a:pathLst>
            </a:custGeom>
            <a:solidFill>
              <a:srgbClr val="FFFFFF">
                <a:alpha val="23999"/>
              </a:srgbClr>
            </a:solidFill>
          </p:spPr>
          <p:txBody>
            <a:bodyPr wrap="square" lIns="0" tIns="0" rIns="0" bIns="0" rtlCol="0"/>
            <a:lstStyle/>
            <a:p>
              <a:endParaRPr/>
            </a:p>
          </p:txBody>
        </p:sp>
        <p:pic>
          <p:nvPicPr>
            <p:cNvPr id="9" name="object 9"/>
            <p:cNvPicPr/>
            <p:nvPr/>
          </p:nvPicPr>
          <p:blipFill>
            <a:blip r:embed="rId4" cstate="print"/>
            <a:stretch>
              <a:fillRect/>
            </a:stretch>
          </p:blipFill>
          <p:spPr>
            <a:xfrm>
              <a:off x="7545502" y="6756228"/>
              <a:ext cx="3110496" cy="803776"/>
            </a:xfrm>
            <a:prstGeom prst="rect">
              <a:avLst/>
            </a:prstGeom>
          </p:spPr>
        </p:pic>
      </p:grpSp>
      <p:sp>
        <p:nvSpPr>
          <p:cNvPr id="84" name="object 84"/>
          <p:cNvSpPr txBox="1"/>
          <p:nvPr/>
        </p:nvSpPr>
        <p:spPr>
          <a:xfrm>
            <a:off x="175381"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10</a:t>
            </a:r>
            <a:endParaRPr sz="1200">
              <a:latin typeface="Arial Rounded MT Bold"/>
              <a:cs typeface="Arial Rounded MT Bold"/>
            </a:endParaRPr>
          </a:p>
        </p:txBody>
      </p:sp>
      <p:sp>
        <p:nvSpPr>
          <p:cNvPr id="85" name="object 85"/>
          <p:cNvSpPr txBox="1"/>
          <p:nvPr/>
        </p:nvSpPr>
        <p:spPr>
          <a:xfrm>
            <a:off x="10273345"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11</a:t>
            </a:r>
            <a:endParaRPr sz="1200">
              <a:latin typeface="Arial Rounded MT Bold"/>
              <a:cs typeface="Arial Rounded MT Bold"/>
            </a:endParaRPr>
          </a:p>
        </p:txBody>
      </p:sp>
      <p:sp>
        <p:nvSpPr>
          <p:cNvPr id="89" name="タイトル 88">
            <a:extLst>
              <a:ext uri="{FF2B5EF4-FFF2-40B4-BE49-F238E27FC236}">
                <a16:creationId xmlns:a16="http://schemas.microsoft.com/office/drawing/2014/main" id="{1D140EEB-75F4-C1AA-2DC1-6B6CB97FAE67}"/>
              </a:ext>
            </a:extLst>
          </p:cNvPr>
          <p:cNvSpPr>
            <a:spLocks noGrp="1"/>
          </p:cNvSpPr>
          <p:nvPr>
            <p:ph type="title"/>
          </p:nvPr>
        </p:nvSpPr>
        <p:spPr/>
        <p:txBody>
          <a:bodyPr/>
          <a:lstStyle/>
          <a:p>
            <a:endParaRPr lang="ja-JP" altLang="en-US"/>
          </a:p>
        </p:txBody>
      </p:sp>
      <p:grpSp>
        <p:nvGrpSpPr>
          <p:cNvPr id="95" name="object 3">
            <a:extLst>
              <a:ext uri="{FF2B5EF4-FFF2-40B4-BE49-F238E27FC236}">
                <a16:creationId xmlns:a16="http://schemas.microsoft.com/office/drawing/2014/main" id="{D7A90E2D-D551-8333-D53C-ADD268F15C57}"/>
              </a:ext>
            </a:extLst>
          </p:cNvPr>
          <p:cNvGrpSpPr/>
          <p:nvPr/>
        </p:nvGrpSpPr>
        <p:grpSpPr>
          <a:xfrm>
            <a:off x="342002" y="0"/>
            <a:ext cx="9972040" cy="612140"/>
            <a:chOff x="342002" y="0"/>
            <a:chExt cx="9972040" cy="612140"/>
          </a:xfrm>
        </p:grpSpPr>
        <p:sp>
          <p:nvSpPr>
            <p:cNvPr id="96" name="object 4">
              <a:extLst>
                <a:ext uri="{FF2B5EF4-FFF2-40B4-BE49-F238E27FC236}">
                  <a16:creationId xmlns:a16="http://schemas.microsoft.com/office/drawing/2014/main" id="{3281412E-4AA7-CB23-8D3B-353F0AAA37F1}"/>
                </a:ext>
              </a:extLst>
            </p:cNvPr>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97" name="object 5">
              <a:extLst>
                <a:ext uri="{FF2B5EF4-FFF2-40B4-BE49-F238E27FC236}">
                  <a16:creationId xmlns:a16="http://schemas.microsoft.com/office/drawing/2014/main" id="{AB8DB79A-CD1C-EB34-0667-0B44EAF862AA}"/>
                </a:ext>
              </a:extLst>
            </p:cNvPr>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98" name="object 6">
              <a:extLst>
                <a:ext uri="{FF2B5EF4-FFF2-40B4-BE49-F238E27FC236}">
                  <a16:creationId xmlns:a16="http://schemas.microsoft.com/office/drawing/2014/main" id="{750467C8-7D28-9235-4194-B31C3716898E}"/>
                </a:ext>
              </a:extLst>
            </p:cNvPr>
            <p:cNvPicPr/>
            <p:nvPr/>
          </p:nvPicPr>
          <p:blipFill>
            <a:blip r:embed="rId5" cstate="print"/>
            <a:stretch>
              <a:fillRect/>
            </a:stretch>
          </p:blipFill>
          <p:spPr>
            <a:xfrm>
              <a:off x="574457" y="302610"/>
              <a:ext cx="156940" cy="71766"/>
            </a:xfrm>
            <a:prstGeom prst="rect">
              <a:avLst/>
            </a:prstGeom>
          </p:spPr>
        </p:pic>
      </p:grpSp>
      <p:sp>
        <p:nvSpPr>
          <p:cNvPr id="99" name="object 7">
            <a:extLst>
              <a:ext uri="{FF2B5EF4-FFF2-40B4-BE49-F238E27FC236}">
                <a16:creationId xmlns:a16="http://schemas.microsoft.com/office/drawing/2014/main" id="{FCEB1828-AD90-84CB-E781-CC41C0E67560}"/>
              </a:ext>
            </a:extLst>
          </p:cNvPr>
          <p:cNvSpPr txBox="1">
            <a:spLocks/>
          </p:cNvSpPr>
          <p:nvPr/>
        </p:nvSpPr>
        <p:spPr>
          <a:xfrm>
            <a:off x="887298" y="172826"/>
            <a:ext cx="2687751" cy="320601"/>
          </a:xfrm>
          <a:prstGeom prst="rect">
            <a:avLst/>
          </a:prstGeom>
        </p:spPr>
        <p:txBody>
          <a:bodyPr vert="horz" wrap="square" lIns="0" tIns="12700" rIns="0" bIns="0" rtlCol="0">
            <a:spAutoFit/>
          </a:bodyPr>
          <a:lstStyle>
            <a:lvl1pPr>
              <a:defRPr sz="2000" b="1" i="0">
                <a:solidFill>
                  <a:schemeClr val="bg1"/>
                </a:solidFill>
                <a:latin typeface="Microsoft YaHei UI"/>
                <a:ea typeface="+mj-ea"/>
                <a:cs typeface="Microsoft YaHei UI"/>
              </a:defRPr>
            </a:lvl1pPr>
          </a:lstStyle>
          <a:p>
            <a:pPr marL="12700">
              <a:spcBef>
                <a:spcPts val="100"/>
              </a:spcBef>
            </a:pPr>
            <a:r>
              <a:rPr lang="ja-JP" altLang="en-US" spc="190"/>
              <a:t>あなたの目標値</a:t>
            </a:r>
            <a:endParaRPr lang="ja-JP" altLang="en-US" spc="190" dirty="0"/>
          </a:p>
        </p:txBody>
      </p:sp>
      <p:graphicFrame>
        <p:nvGraphicFramePr>
          <p:cNvPr id="100" name="表 99">
            <a:extLst>
              <a:ext uri="{FF2B5EF4-FFF2-40B4-BE49-F238E27FC236}">
                <a16:creationId xmlns:a16="http://schemas.microsoft.com/office/drawing/2014/main" id="{E640C7C4-8333-A6A9-7405-2D3A034E6664}"/>
              </a:ext>
            </a:extLst>
          </p:cNvPr>
          <p:cNvGraphicFramePr>
            <a:graphicFrameLocks noGrp="1"/>
          </p:cNvGraphicFramePr>
          <p:nvPr>
            <p:extLst>
              <p:ext uri="{D42A27DB-BD31-4B8C-83A1-F6EECF244321}">
                <p14:modId xmlns:p14="http://schemas.microsoft.com/office/powerpoint/2010/main" val="212959220"/>
              </p:ext>
            </p:extLst>
          </p:nvPr>
        </p:nvGraphicFramePr>
        <p:xfrm>
          <a:off x="574458" y="916368"/>
          <a:ext cx="4219792" cy="5175609"/>
        </p:xfrm>
        <a:graphic>
          <a:graphicData uri="http://schemas.openxmlformats.org/drawingml/2006/table">
            <a:tbl>
              <a:tblPr firstRow="1" bandRow="1">
                <a:tableStyleId>{2D5ABB26-0587-4C30-8999-92F81FD0307C}</a:tableStyleId>
              </a:tblPr>
              <a:tblGrid>
                <a:gridCol w="1164722">
                  <a:extLst>
                    <a:ext uri="{9D8B030D-6E8A-4147-A177-3AD203B41FA5}">
                      <a16:colId xmlns:a16="http://schemas.microsoft.com/office/drawing/2014/main" val="1156334938"/>
                    </a:ext>
                  </a:extLst>
                </a:gridCol>
                <a:gridCol w="3055070">
                  <a:extLst>
                    <a:ext uri="{9D8B030D-6E8A-4147-A177-3AD203B41FA5}">
                      <a16:colId xmlns:a16="http://schemas.microsoft.com/office/drawing/2014/main" val="2062903100"/>
                    </a:ext>
                  </a:extLst>
                </a:gridCol>
              </a:tblGrid>
              <a:tr h="844575">
                <a:tc rowSpan="2">
                  <a:txBody>
                    <a:bodyPr/>
                    <a:lstStyle/>
                    <a:p>
                      <a:pPr>
                        <a:lnSpc>
                          <a:spcPct val="100000"/>
                        </a:lnSpc>
                        <a:spcBef>
                          <a:spcPts val="90"/>
                        </a:spcBef>
                      </a:pPr>
                      <a:endParaRPr sz="1600" b="0" dirty="0">
                        <a:latin typeface="BIZ UDPゴシック" panose="020B0400000000000000" pitchFamily="50" charset="-128"/>
                        <a:ea typeface="BIZ UDPゴシック" panose="020B0400000000000000" pitchFamily="50" charset="-128"/>
                        <a:cs typeface="Times New Roman"/>
                      </a:endParaRPr>
                    </a:p>
                    <a:p>
                      <a:pPr marL="74930">
                        <a:lnSpc>
                          <a:spcPct val="100000"/>
                        </a:lnSpc>
                      </a:pPr>
                      <a:r>
                        <a:rPr sz="1600" b="0" dirty="0">
                          <a:solidFill>
                            <a:srgbClr val="231F20"/>
                          </a:solidFill>
                          <a:latin typeface="BIZ UDPゴシック" panose="020B0400000000000000" pitchFamily="50" charset="-128"/>
                          <a:ea typeface="BIZ UDPゴシック" panose="020B0400000000000000" pitchFamily="50" charset="-128"/>
                          <a:cs typeface="Arial"/>
                        </a:rPr>
                        <a:t>LDL-</a:t>
                      </a:r>
                      <a:r>
                        <a:rPr sz="1600" b="0" spc="-50" dirty="0">
                          <a:solidFill>
                            <a:srgbClr val="231F20"/>
                          </a:solidFill>
                          <a:latin typeface="BIZ UDPゴシック" panose="020B0400000000000000" pitchFamily="50" charset="-128"/>
                          <a:ea typeface="BIZ UDPゴシック" panose="020B0400000000000000" pitchFamily="50" charset="-128"/>
                          <a:cs typeface="Arial"/>
                        </a:rPr>
                        <a:t>C</a:t>
                      </a:r>
                      <a:endParaRPr sz="1600" b="0" dirty="0">
                        <a:latin typeface="BIZ UDPゴシック" panose="020B0400000000000000" pitchFamily="50" charset="-128"/>
                        <a:ea typeface="BIZ UDPゴシック" panose="020B0400000000000000" pitchFamily="50" charset="-128"/>
                        <a:cs typeface="Arial"/>
                      </a:endParaRPr>
                    </a:p>
                  </a:txBody>
                  <a:tcPr marL="0" marR="0" marT="114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75"/>
                        </a:spcBef>
                        <a:tabLst>
                          <a:tab pos="1544320" algn="l"/>
                        </a:tabLst>
                      </a:pPr>
                      <a:r>
                        <a:rPr lang="ja-JP"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治療前  </a:t>
                      </a:r>
                      <a:r>
                        <a:rPr lang="ja-JP" altLang="en-US" sz="1800" spc="459"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800" spc="37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800" spc="1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en-US" altLang="ja-JP" sz="1800" spc="-10" dirty="0">
                          <a:solidFill>
                            <a:srgbClr val="231F20"/>
                          </a:solidFill>
                          <a:latin typeface="BIZ UDPゴシック" panose="020B0400000000000000" pitchFamily="50" charset="-128"/>
                          <a:ea typeface="BIZ UDPゴシック" panose="020B0400000000000000" pitchFamily="50" charset="-128"/>
                          <a:cs typeface="Arial"/>
                        </a:rPr>
                        <a:t>mg/dl</a:t>
                      </a:r>
                      <a:endParaRPr lang="en-US" altLang="ja-JP" sz="1800" dirty="0">
                        <a:latin typeface="BIZ UDPゴシック" panose="020B0400000000000000" pitchFamily="50" charset="-128"/>
                        <a:ea typeface="BIZ UDPゴシック" panose="020B0400000000000000" pitchFamily="50" charset="-128"/>
                        <a:cs typeface="Arial"/>
                      </a:endParaRPr>
                    </a:p>
                  </a:txBody>
                  <a:tcPr marL="0" marR="0" marT="85725" marB="0">
                    <a:lnR w="635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98130494"/>
                  </a:ext>
                </a:extLst>
              </a:tr>
              <a:tr h="866547">
                <a:tc vMerge="1">
                  <a:txBody>
                    <a:bodyPr/>
                    <a:lstStyle/>
                    <a:p>
                      <a:endParaRPr/>
                    </a:p>
                  </a:txBody>
                  <a:tcPr marL="0" marR="0" marT="114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25"/>
                        </a:spcBef>
                        <a:tabLst>
                          <a:tab pos="1544320" algn="l"/>
                        </a:tabLst>
                      </a:pPr>
                      <a:r>
                        <a:rPr sz="1800" dirty="0" err="1">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管理目</a:t>
                      </a:r>
                      <a:r>
                        <a:rPr sz="1800" spc="-155" dirty="0" err="1">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標</a:t>
                      </a:r>
                      <a:r>
                        <a:rPr lang="en-US" sz="1800" spc="36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800" spc="37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en-US" altLang="ja-JP"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800" spc="1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en-US" altLang="ja-JP" sz="1800" spc="-10" dirty="0">
                          <a:solidFill>
                            <a:srgbClr val="231F20"/>
                          </a:solidFill>
                          <a:latin typeface="BIZ UDPゴシック" panose="020B0400000000000000" pitchFamily="50" charset="-128"/>
                          <a:ea typeface="BIZ UDPゴシック" panose="020B0400000000000000" pitchFamily="50" charset="-128"/>
                          <a:cs typeface="Arial"/>
                        </a:rPr>
                        <a:t>mg/dl</a:t>
                      </a:r>
                      <a:endParaRPr sz="1800" dirty="0">
                        <a:latin typeface="BIZ UDPゴシック" panose="020B0400000000000000" pitchFamily="50" charset="-128"/>
                        <a:ea typeface="BIZ UDPゴシック" panose="020B0400000000000000" pitchFamily="50" charset="-128"/>
                        <a:cs typeface="Arial"/>
                      </a:endParaRPr>
                    </a:p>
                  </a:txBody>
                  <a:tcPr marL="0" marR="0" marT="79375" marB="0">
                    <a:lnR w="635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3182749059"/>
                  </a:ext>
                </a:extLst>
              </a:tr>
              <a:tr h="866547">
                <a:tc rowSpan="2">
                  <a:txBody>
                    <a:bodyPr/>
                    <a:lstStyle/>
                    <a:p>
                      <a:pPr>
                        <a:lnSpc>
                          <a:spcPct val="100000"/>
                        </a:lnSpc>
                        <a:spcBef>
                          <a:spcPts val="885"/>
                        </a:spcBef>
                      </a:pPr>
                      <a:endParaRPr sz="1600" b="0" dirty="0">
                        <a:latin typeface="BIZ UDPゴシック" panose="020B0400000000000000" pitchFamily="50" charset="-128"/>
                        <a:ea typeface="BIZ UDPゴシック" panose="020B0400000000000000" pitchFamily="50" charset="-128"/>
                        <a:cs typeface="Times New Roman"/>
                      </a:endParaRPr>
                    </a:p>
                    <a:p>
                      <a:pPr marL="80010">
                        <a:lnSpc>
                          <a:spcPct val="100000"/>
                        </a:lnSpc>
                      </a:pPr>
                      <a:r>
                        <a:rPr lang="en-US" sz="1600" b="0" spc="-10" dirty="0">
                          <a:solidFill>
                            <a:srgbClr val="231F20"/>
                          </a:solidFill>
                          <a:latin typeface="BIZ UDPゴシック" panose="020B0400000000000000" pitchFamily="50" charset="-128"/>
                          <a:ea typeface="BIZ UDPゴシック" panose="020B0400000000000000" pitchFamily="50" charset="-128"/>
                          <a:cs typeface="Arial"/>
                        </a:rPr>
                        <a:t>HDL-C</a:t>
                      </a:r>
                      <a:endParaRPr sz="1600" b="0" dirty="0">
                        <a:latin typeface="BIZ UDPゴシック" panose="020B0400000000000000" pitchFamily="50" charset="-128"/>
                        <a:ea typeface="BIZ UDPゴシック" panose="020B0400000000000000" pitchFamily="50" charset="-128"/>
                        <a:cs typeface="Arial"/>
                      </a:endParaRPr>
                    </a:p>
                  </a:txBody>
                  <a:tcPr marL="0" marR="0" marT="11239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75"/>
                        </a:spcBef>
                        <a:tabLst>
                          <a:tab pos="1544320" algn="l"/>
                        </a:tabLst>
                      </a:pPr>
                      <a:r>
                        <a:rPr lang="ja-JP"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治療前  </a:t>
                      </a:r>
                      <a:r>
                        <a:rPr lang="ja-JP" altLang="en-US" sz="1800" spc="459"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800" spc="37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800" spc="1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en-US" altLang="ja-JP" sz="1800" spc="-10" dirty="0">
                          <a:solidFill>
                            <a:srgbClr val="231F20"/>
                          </a:solidFill>
                          <a:latin typeface="BIZ UDPゴシック" panose="020B0400000000000000" pitchFamily="50" charset="-128"/>
                          <a:ea typeface="BIZ UDPゴシック" panose="020B0400000000000000" pitchFamily="50" charset="-128"/>
                          <a:cs typeface="Arial"/>
                        </a:rPr>
                        <a:t>mg/dl</a:t>
                      </a:r>
                      <a:endParaRPr lang="en-US" altLang="ja-JP" sz="1800" dirty="0">
                        <a:latin typeface="BIZ UDPゴシック" panose="020B0400000000000000" pitchFamily="50" charset="-128"/>
                        <a:ea typeface="BIZ UDPゴシック" panose="020B0400000000000000" pitchFamily="50" charset="-128"/>
                        <a:cs typeface="Arial"/>
                      </a:endParaRPr>
                    </a:p>
                  </a:txBody>
                  <a:tcPr marL="0" marR="0" marT="85725" marB="0">
                    <a:lnR w="6350">
                      <a:solidFill>
                        <a:srgbClr val="231F20"/>
                      </a:solidFill>
                      <a:prstDash val="solid"/>
                    </a:lnR>
                    <a:lnT w="6350" cap="flat" cmpd="sng" algn="ctr">
                      <a:solidFill>
                        <a:srgbClr val="231F20"/>
                      </a:solidFill>
                      <a:prstDash val="solid"/>
                      <a:round/>
                      <a:headEnd type="none" w="med" len="med"/>
                      <a:tailEnd type="none" w="med" len="med"/>
                    </a:lnT>
                    <a:lnB w="6350">
                      <a:solidFill>
                        <a:srgbClr val="231F20"/>
                      </a:solidFill>
                      <a:prstDash val="solid"/>
                    </a:lnB>
                  </a:tcPr>
                </a:tc>
                <a:extLst>
                  <a:ext uri="{0D108BD9-81ED-4DB2-BD59-A6C34878D82A}">
                    <a16:rowId xmlns:a16="http://schemas.microsoft.com/office/drawing/2014/main" val="1466888197"/>
                  </a:ext>
                </a:extLst>
              </a:tr>
              <a:tr h="866547">
                <a:tc vMerge="1">
                  <a:txBody>
                    <a:bodyPr/>
                    <a:lstStyle/>
                    <a:p>
                      <a:endParaRPr/>
                    </a:p>
                  </a:txBody>
                  <a:tcPr marL="0" marR="0" marT="11239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25"/>
                        </a:spcBef>
                        <a:tabLst>
                          <a:tab pos="1544320" algn="l"/>
                        </a:tabLst>
                      </a:pPr>
                      <a:r>
                        <a:rPr lang="zh-TW"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管理目</a:t>
                      </a:r>
                      <a:r>
                        <a:rPr lang="zh-TW" altLang="en-US" sz="1800" spc="-15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標</a:t>
                      </a:r>
                      <a:r>
                        <a:rPr lang="zh-TW" altLang="en-US" sz="1800" spc="36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zh-TW" altLang="en-US" sz="1800" spc="37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zh-TW"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zh-TW" altLang="en-US" sz="1800" spc="1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en-US" altLang="zh-TW" sz="1800" spc="-10" dirty="0">
                          <a:solidFill>
                            <a:srgbClr val="231F20"/>
                          </a:solidFill>
                          <a:latin typeface="BIZ UDPゴシック" panose="020B0400000000000000" pitchFamily="50" charset="-128"/>
                          <a:ea typeface="BIZ UDPゴシック" panose="020B0400000000000000" pitchFamily="50" charset="-128"/>
                          <a:cs typeface="Arial"/>
                        </a:rPr>
                        <a:t>mg/dl</a:t>
                      </a:r>
                      <a:endParaRPr lang="zh-TW" altLang="en-US" sz="1800" dirty="0">
                        <a:latin typeface="BIZ UDPゴシック" panose="020B0400000000000000" pitchFamily="50" charset="-128"/>
                        <a:ea typeface="BIZ UDPゴシック" panose="020B0400000000000000" pitchFamily="50" charset="-128"/>
                        <a:cs typeface="Arial"/>
                      </a:endParaRPr>
                    </a:p>
                  </a:txBody>
                  <a:tcPr marL="0" marR="0" marT="79375" marB="0">
                    <a:lnR w="635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516041317"/>
                  </a:ext>
                </a:extLst>
              </a:tr>
              <a:tr h="817273">
                <a:tc rowSpan="2">
                  <a:txBody>
                    <a:bodyPr/>
                    <a:lstStyle/>
                    <a:p>
                      <a:pPr>
                        <a:lnSpc>
                          <a:spcPct val="100000"/>
                        </a:lnSpc>
                        <a:spcBef>
                          <a:spcPts val="105"/>
                        </a:spcBef>
                      </a:pPr>
                      <a:r>
                        <a:rPr lang="ja-JP" altLang="en-US" sz="1600" b="0" dirty="0">
                          <a:latin typeface="BIZ UDPゴシック" panose="020B0400000000000000" pitchFamily="50" charset="-128"/>
                          <a:ea typeface="BIZ UDPゴシック" panose="020B0400000000000000" pitchFamily="50" charset="-128"/>
                          <a:cs typeface="Times New Roman"/>
                        </a:rPr>
                        <a:t>  </a:t>
                      </a:r>
                      <a:endParaRPr lang="en-US" altLang="ja-JP" sz="1600" b="0" dirty="0">
                        <a:latin typeface="BIZ UDPゴシック" panose="020B0400000000000000" pitchFamily="50" charset="-128"/>
                        <a:ea typeface="BIZ UDPゴシック" panose="020B0400000000000000" pitchFamily="50" charset="-128"/>
                        <a:cs typeface="Times New Roman"/>
                      </a:endParaRPr>
                    </a:p>
                    <a:p>
                      <a:pPr>
                        <a:lnSpc>
                          <a:spcPct val="100000"/>
                        </a:lnSpc>
                        <a:spcBef>
                          <a:spcPts val="105"/>
                        </a:spcBef>
                      </a:pPr>
                      <a:r>
                        <a:rPr lang="en-US" altLang="ja-JP" sz="1600" b="0" dirty="0">
                          <a:latin typeface="BIZ UDPゴシック" panose="020B0400000000000000" pitchFamily="50" charset="-128"/>
                          <a:ea typeface="BIZ UDPゴシック" panose="020B0400000000000000" pitchFamily="50" charset="-128"/>
                          <a:cs typeface="Times New Roman"/>
                        </a:rPr>
                        <a:t>  </a:t>
                      </a:r>
                      <a:r>
                        <a:rPr lang="ja-JP" altLang="en-US" sz="1600" b="0" dirty="0">
                          <a:latin typeface="BIZ UDPゴシック" panose="020B0400000000000000" pitchFamily="50" charset="-128"/>
                          <a:ea typeface="BIZ UDPゴシック" panose="020B0400000000000000" pitchFamily="50" charset="-128"/>
                          <a:cs typeface="Times New Roman"/>
                        </a:rPr>
                        <a:t>中性脂肪</a:t>
                      </a:r>
                      <a:endParaRPr lang="en-US" altLang="ja-JP" sz="1600" b="0" dirty="0">
                        <a:latin typeface="BIZ UDPゴシック" panose="020B0400000000000000" pitchFamily="50" charset="-128"/>
                        <a:ea typeface="BIZ UDPゴシック" panose="020B0400000000000000" pitchFamily="50" charset="-128"/>
                        <a:cs typeface="Times New Roman"/>
                      </a:endParaRPr>
                    </a:p>
                    <a:p>
                      <a:pPr>
                        <a:lnSpc>
                          <a:spcPct val="100000"/>
                        </a:lnSpc>
                        <a:spcBef>
                          <a:spcPts val="105"/>
                        </a:spcBef>
                      </a:pPr>
                      <a:endParaRPr lang="en-US" sz="1600" b="0" dirty="0">
                        <a:latin typeface="BIZ UDPゴシック" panose="020B0400000000000000" pitchFamily="50" charset="-128"/>
                        <a:ea typeface="BIZ UDPゴシック" panose="020B0400000000000000" pitchFamily="50" charset="-128"/>
                        <a:cs typeface="Times New Roman"/>
                      </a:endParaRPr>
                    </a:p>
                    <a:p>
                      <a:pPr>
                        <a:lnSpc>
                          <a:spcPct val="100000"/>
                        </a:lnSpc>
                        <a:spcBef>
                          <a:spcPts val="105"/>
                        </a:spcBef>
                      </a:pPr>
                      <a:r>
                        <a:rPr lang="ja-JP" altLang="en-US" sz="1600" b="0" dirty="0">
                          <a:latin typeface="BIZ UDPゴシック" panose="020B0400000000000000" pitchFamily="50" charset="-128"/>
                          <a:ea typeface="BIZ UDPゴシック" panose="020B0400000000000000" pitchFamily="50" charset="-128"/>
                          <a:cs typeface="Times New Roman"/>
                        </a:rPr>
                        <a:t>   （</a:t>
                      </a:r>
                      <a:r>
                        <a:rPr lang="en-US" altLang="ja-JP" sz="1600" b="0" dirty="0">
                          <a:latin typeface="BIZ UDPゴシック" panose="020B0400000000000000" pitchFamily="50" charset="-128"/>
                          <a:ea typeface="BIZ UDPゴシック" panose="020B0400000000000000" pitchFamily="50" charset="-128"/>
                          <a:cs typeface="Times New Roman"/>
                        </a:rPr>
                        <a:t>T-G</a:t>
                      </a:r>
                      <a:r>
                        <a:rPr lang="ja-JP" altLang="en-US" sz="1600" b="0" dirty="0">
                          <a:latin typeface="BIZ UDPゴシック" panose="020B0400000000000000" pitchFamily="50" charset="-128"/>
                          <a:ea typeface="BIZ UDPゴシック" panose="020B0400000000000000" pitchFamily="50" charset="-128"/>
                          <a:cs typeface="Times New Roman"/>
                        </a:rPr>
                        <a:t>）</a:t>
                      </a:r>
                      <a:endParaRPr sz="1600" b="0" dirty="0">
                        <a:latin typeface="BIZ UDPゴシック" panose="020B0400000000000000" pitchFamily="50" charset="-128"/>
                        <a:ea typeface="BIZ UDPゴシック" panose="020B0400000000000000" pitchFamily="50" charset="-128"/>
                        <a:cs typeface="Microsoft JhengHei"/>
                      </a:endParaRPr>
                    </a:p>
                  </a:txBody>
                  <a:tcPr marL="0" marR="0" marT="1333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75"/>
                        </a:spcBef>
                        <a:tabLst>
                          <a:tab pos="1544320" algn="l"/>
                        </a:tabLst>
                      </a:pPr>
                      <a:r>
                        <a:rPr lang="ja-JP"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治療前  </a:t>
                      </a:r>
                      <a:r>
                        <a:rPr lang="ja-JP" altLang="en-US" sz="1800" spc="459"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800" spc="37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ja-JP" altLang="en-US" sz="1800" spc="1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en-US" altLang="ja-JP" sz="1800" spc="-10" dirty="0">
                          <a:solidFill>
                            <a:srgbClr val="231F20"/>
                          </a:solidFill>
                          <a:latin typeface="BIZ UDPゴシック" panose="020B0400000000000000" pitchFamily="50" charset="-128"/>
                          <a:ea typeface="BIZ UDPゴシック" panose="020B0400000000000000" pitchFamily="50" charset="-128"/>
                          <a:cs typeface="Arial"/>
                        </a:rPr>
                        <a:t>mg/dl</a:t>
                      </a:r>
                      <a:endParaRPr lang="en-US" altLang="ja-JP" sz="1800" dirty="0">
                        <a:latin typeface="BIZ UDPゴシック" panose="020B0400000000000000" pitchFamily="50" charset="-128"/>
                        <a:ea typeface="BIZ UDPゴシック" panose="020B0400000000000000" pitchFamily="50" charset="-128"/>
                        <a:cs typeface="Arial"/>
                      </a:endParaRPr>
                    </a:p>
                  </a:txBody>
                  <a:tcPr marL="0" marR="0" marT="93980" marB="0">
                    <a:lnR w="635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3647649189"/>
                  </a:ext>
                </a:extLst>
              </a:tr>
              <a:tr h="914120">
                <a:tc vMerge="1">
                  <a:txBody>
                    <a:bodyPr/>
                    <a:lstStyle/>
                    <a:p>
                      <a:endParaRPr/>
                    </a:p>
                  </a:txBody>
                  <a:tcPr marL="0" marR="0" marT="1333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25"/>
                        </a:spcBef>
                        <a:tabLst>
                          <a:tab pos="1544320" algn="l"/>
                        </a:tabLst>
                      </a:pPr>
                      <a:r>
                        <a:rPr lang="zh-TW"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管理目</a:t>
                      </a:r>
                      <a:r>
                        <a:rPr lang="zh-TW" altLang="en-US" sz="1800" spc="-15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標</a:t>
                      </a:r>
                      <a:r>
                        <a:rPr lang="zh-TW" altLang="en-US" sz="1800" spc="36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zh-TW" altLang="en-US" sz="1800" spc="375"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zh-TW" altLang="en-US" sz="18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	      </a:t>
                      </a:r>
                      <a:r>
                        <a:rPr lang="zh-TW" altLang="en-US" sz="1800" spc="100" dirty="0">
                          <a:solidFill>
                            <a:srgbClr val="231F20"/>
                          </a:solidFill>
                          <a:latin typeface="BIZ UDPゴシック" panose="020B0400000000000000" pitchFamily="50" charset="-128"/>
                          <a:ea typeface="BIZ UDPゴシック" panose="020B0400000000000000" pitchFamily="50" charset="-128"/>
                          <a:cs typeface="Arial" panose="020B0604020202020204" pitchFamily="34" charset="0"/>
                        </a:rPr>
                        <a:t>）</a:t>
                      </a:r>
                      <a:r>
                        <a:rPr lang="en-US" altLang="zh-TW" sz="1800" spc="-10" dirty="0">
                          <a:solidFill>
                            <a:srgbClr val="231F20"/>
                          </a:solidFill>
                          <a:latin typeface="BIZ UDPゴシック" panose="020B0400000000000000" pitchFamily="50" charset="-128"/>
                          <a:ea typeface="BIZ UDPゴシック" panose="020B0400000000000000" pitchFamily="50" charset="-128"/>
                          <a:cs typeface="Arial"/>
                        </a:rPr>
                        <a:t>mg/dl</a:t>
                      </a:r>
                      <a:endParaRPr lang="zh-TW" altLang="en-US" sz="1800" dirty="0">
                        <a:latin typeface="BIZ UDPゴシック" panose="020B0400000000000000" pitchFamily="50" charset="-128"/>
                        <a:ea typeface="BIZ UDPゴシック" panose="020B0400000000000000" pitchFamily="50" charset="-128"/>
                        <a:cs typeface="Arial"/>
                      </a:endParaRPr>
                    </a:p>
                  </a:txBody>
                  <a:tcPr marL="0" marR="0" marT="10541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extLst>
                  <a:ext uri="{0D108BD9-81ED-4DB2-BD59-A6C34878D82A}">
                    <a16:rowId xmlns:a16="http://schemas.microsoft.com/office/drawing/2014/main" val="2462299162"/>
                  </a:ext>
                </a:extLst>
              </a:tr>
            </a:tbl>
          </a:graphicData>
        </a:graphic>
      </p:graphicFrame>
      <p:sp>
        <p:nvSpPr>
          <p:cNvPr id="10" name="正方形/長方形 9">
            <a:extLst>
              <a:ext uri="{FF2B5EF4-FFF2-40B4-BE49-F238E27FC236}">
                <a16:creationId xmlns:a16="http://schemas.microsoft.com/office/drawing/2014/main" id="{ECFD6066-68E7-3302-B6F4-F66A1F26E510}"/>
              </a:ext>
            </a:extLst>
          </p:cNvPr>
          <p:cNvSpPr/>
          <p:nvPr/>
        </p:nvSpPr>
        <p:spPr>
          <a:xfrm>
            <a:off x="5636895" y="1359227"/>
            <a:ext cx="4491355" cy="5546398"/>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object 87">
            <a:extLst>
              <a:ext uri="{FF2B5EF4-FFF2-40B4-BE49-F238E27FC236}">
                <a16:creationId xmlns:a16="http://schemas.microsoft.com/office/drawing/2014/main" id="{B6FB2EA1-556F-A0BB-2B78-3DE4F2883B22}"/>
              </a:ext>
            </a:extLst>
          </p:cNvPr>
          <p:cNvSpPr txBox="1"/>
          <p:nvPr/>
        </p:nvSpPr>
        <p:spPr>
          <a:xfrm>
            <a:off x="5660057" y="916368"/>
            <a:ext cx="2453640" cy="228268"/>
          </a:xfrm>
          <a:prstGeom prst="rect">
            <a:avLst/>
          </a:prstGeom>
        </p:spPr>
        <p:txBody>
          <a:bodyPr vert="horz" wrap="square" lIns="0" tIns="12700" rIns="0" bIns="0" rtlCol="0">
            <a:spAutoFit/>
          </a:bodyPr>
          <a:lstStyle/>
          <a:p>
            <a:pPr marL="194310" indent="-181610">
              <a:lnSpc>
                <a:spcPct val="100000"/>
              </a:lnSpc>
              <a:spcBef>
                <a:spcPts val="100"/>
              </a:spcBef>
              <a:buSzPct val="78571"/>
              <a:buChar char="◆"/>
              <a:tabLst>
                <a:tab pos="194310" algn="l"/>
              </a:tabLst>
            </a:pPr>
            <a:r>
              <a:rPr lang="ja-JP" altLang="en-US" sz="1400" b="1" spc="-65" dirty="0">
                <a:solidFill>
                  <a:srgbClr val="231F20"/>
                </a:solidFill>
                <a:latin typeface="Microsoft JhengHei"/>
                <a:cs typeface="Microsoft JhengHei"/>
              </a:rPr>
              <a:t>メモ</a:t>
            </a:r>
            <a:endParaRPr sz="1400" dirty="0">
              <a:latin typeface="Microsoft JhengHei"/>
              <a:cs typeface="Microsoft JhengHe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335773" y="5619949"/>
            <a:ext cx="320675" cy="381000"/>
          </a:xfrm>
          <a:custGeom>
            <a:avLst/>
            <a:gdLst/>
            <a:ahLst/>
            <a:cxnLst/>
            <a:rect l="l" t="t" r="r" b="b"/>
            <a:pathLst>
              <a:path w="320675" h="381000">
                <a:moveTo>
                  <a:pt x="190195" y="0"/>
                </a:moveTo>
                <a:lnTo>
                  <a:pt x="146585" y="5023"/>
                </a:lnTo>
                <a:lnTo>
                  <a:pt x="106552" y="19334"/>
                </a:lnTo>
                <a:lnTo>
                  <a:pt x="71237" y="41788"/>
                </a:lnTo>
                <a:lnTo>
                  <a:pt x="41783" y="71245"/>
                </a:lnTo>
                <a:lnTo>
                  <a:pt x="19331" y="106562"/>
                </a:lnTo>
                <a:lnTo>
                  <a:pt x="5023" y="146597"/>
                </a:lnTo>
                <a:lnTo>
                  <a:pt x="0" y="190207"/>
                </a:lnTo>
                <a:lnTo>
                  <a:pt x="5023" y="233818"/>
                </a:lnTo>
                <a:lnTo>
                  <a:pt x="19331" y="273853"/>
                </a:lnTo>
                <a:lnTo>
                  <a:pt x="41783" y="309170"/>
                </a:lnTo>
                <a:lnTo>
                  <a:pt x="71237" y="338626"/>
                </a:lnTo>
                <a:lnTo>
                  <a:pt x="106552" y="361081"/>
                </a:lnTo>
                <a:lnTo>
                  <a:pt x="146585" y="375391"/>
                </a:lnTo>
                <a:lnTo>
                  <a:pt x="190195" y="380415"/>
                </a:lnTo>
                <a:lnTo>
                  <a:pt x="233809" y="375391"/>
                </a:lnTo>
                <a:lnTo>
                  <a:pt x="273846" y="361081"/>
                </a:lnTo>
                <a:lnTo>
                  <a:pt x="309162" y="338626"/>
                </a:lnTo>
                <a:lnTo>
                  <a:pt x="320224" y="327565"/>
                </a:lnTo>
                <a:lnTo>
                  <a:pt x="320224" y="52850"/>
                </a:lnTo>
                <a:lnTo>
                  <a:pt x="309162" y="41788"/>
                </a:lnTo>
                <a:lnTo>
                  <a:pt x="273846" y="19334"/>
                </a:lnTo>
                <a:lnTo>
                  <a:pt x="233809" y="5023"/>
                </a:lnTo>
                <a:lnTo>
                  <a:pt x="190195" y="0"/>
                </a:lnTo>
                <a:close/>
              </a:path>
            </a:pathLst>
          </a:custGeom>
          <a:solidFill>
            <a:srgbClr val="F05A94">
              <a:alpha val="14999"/>
            </a:srgbClr>
          </a:solidFill>
        </p:spPr>
        <p:txBody>
          <a:bodyPr wrap="square" lIns="0" tIns="0" rIns="0" bIns="0" rtlCol="0"/>
          <a:lstStyle/>
          <a:p>
            <a:endParaRPr/>
          </a:p>
        </p:txBody>
      </p:sp>
      <p:grpSp>
        <p:nvGrpSpPr>
          <p:cNvPr id="3" name="object 3"/>
          <p:cNvGrpSpPr/>
          <p:nvPr/>
        </p:nvGrpSpPr>
        <p:grpSpPr>
          <a:xfrm>
            <a:off x="342002"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sp>
        <p:nvSpPr>
          <p:cNvPr id="7" name="object 7"/>
          <p:cNvSpPr/>
          <p:nvPr/>
        </p:nvSpPr>
        <p:spPr>
          <a:xfrm>
            <a:off x="341998" y="2016010"/>
            <a:ext cx="9972040" cy="5184140"/>
          </a:xfrm>
          <a:custGeom>
            <a:avLst/>
            <a:gdLst/>
            <a:ahLst/>
            <a:cxnLst/>
            <a:rect l="l" t="t" r="r" b="b"/>
            <a:pathLst>
              <a:path w="9972040" h="5184140">
                <a:moveTo>
                  <a:pt x="0" y="5184000"/>
                </a:moveTo>
                <a:lnTo>
                  <a:pt x="9972001" y="5184000"/>
                </a:lnTo>
                <a:lnTo>
                  <a:pt x="9972001" y="0"/>
                </a:lnTo>
                <a:lnTo>
                  <a:pt x="0" y="0"/>
                </a:lnTo>
                <a:lnTo>
                  <a:pt x="0" y="5184000"/>
                </a:lnTo>
                <a:close/>
              </a:path>
            </a:pathLst>
          </a:custGeom>
          <a:solidFill>
            <a:srgbClr val="FFFFFF"/>
          </a:solidFill>
        </p:spPr>
        <p:txBody>
          <a:bodyPr wrap="square" lIns="0" tIns="0" rIns="0" bIns="0" rtlCol="0"/>
          <a:lstStyle/>
          <a:p>
            <a:endParaRPr/>
          </a:p>
        </p:txBody>
      </p:sp>
      <p:graphicFrame>
        <p:nvGraphicFramePr>
          <p:cNvPr id="8" name="object 8"/>
          <p:cNvGraphicFramePr>
            <a:graphicFrameLocks noGrp="1"/>
          </p:cNvGraphicFramePr>
          <p:nvPr/>
        </p:nvGraphicFramePr>
        <p:xfrm>
          <a:off x="336602" y="1794611"/>
          <a:ext cx="9968858" cy="5394960"/>
        </p:xfrm>
        <a:graphic>
          <a:graphicData uri="http://schemas.openxmlformats.org/drawingml/2006/table">
            <a:tbl>
              <a:tblPr firstRow="1" bandRow="1">
                <a:tableStyleId>{2D5ABB26-0587-4C30-8999-92F81FD0307C}</a:tableStyleId>
              </a:tblPr>
              <a:tblGrid>
                <a:gridCol w="756285">
                  <a:extLst>
                    <a:ext uri="{9D8B030D-6E8A-4147-A177-3AD203B41FA5}">
                      <a16:colId xmlns:a16="http://schemas.microsoft.com/office/drawing/2014/main" val="20000"/>
                    </a:ext>
                  </a:extLst>
                </a:gridCol>
                <a:gridCol w="1983739">
                  <a:extLst>
                    <a:ext uri="{9D8B030D-6E8A-4147-A177-3AD203B41FA5}">
                      <a16:colId xmlns:a16="http://schemas.microsoft.com/office/drawing/2014/main" val="20001"/>
                    </a:ext>
                  </a:extLst>
                </a:gridCol>
                <a:gridCol w="925195">
                  <a:extLst>
                    <a:ext uri="{9D8B030D-6E8A-4147-A177-3AD203B41FA5}">
                      <a16:colId xmlns:a16="http://schemas.microsoft.com/office/drawing/2014/main" val="20002"/>
                    </a:ext>
                  </a:extLst>
                </a:gridCol>
                <a:gridCol w="370839">
                  <a:extLst>
                    <a:ext uri="{9D8B030D-6E8A-4147-A177-3AD203B41FA5}">
                      <a16:colId xmlns:a16="http://schemas.microsoft.com/office/drawing/2014/main" val="20003"/>
                    </a:ext>
                  </a:extLst>
                </a:gridCol>
                <a:gridCol w="316864">
                  <a:extLst>
                    <a:ext uri="{9D8B030D-6E8A-4147-A177-3AD203B41FA5}">
                      <a16:colId xmlns:a16="http://schemas.microsoft.com/office/drawing/2014/main" val="20004"/>
                    </a:ext>
                  </a:extLst>
                </a:gridCol>
                <a:gridCol w="237489">
                  <a:extLst>
                    <a:ext uri="{9D8B030D-6E8A-4147-A177-3AD203B41FA5}">
                      <a16:colId xmlns:a16="http://schemas.microsoft.com/office/drawing/2014/main" val="20005"/>
                    </a:ext>
                  </a:extLst>
                </a:gridCol>
                <a:gridCol w="755650">
                  <a:extLst>
                    <a:ext uri="{9D8B030D-6E8A-4147-A177-3AD203B41FA5}">
                      <a16:colId xmlns:a16="http://schemas.microsoft.com/office/drawing/2014/main" val="20006"/>
                    </a:ext>
                  </a:extLst>
                </a:gridCol>
                <a:gridCol w="924560">
                  <a:extLst>
                    <a:ext uri="{9D8B030D-6E8A-4147-A177-3AD203B41FA5}">
                      <a16:colId xmlns:a16="http://schemas.microsoft.com/office/drawing/2014/main" val="20007"/>
                    </a:ext>
                  </a:extLst>
                </a:gridCol>
                <a:gridCol w="924559">
                  <a:extLst>
                    <a:ext uri="{9D8B030D-6E8A-4147-A177-3AD203B41FA5}">
                      <a16:colId xmlns:a16="http://schemas.microsoft.com/office/drawing/2014/main" val="20008"/>
                    </a:ext>
                  </a:extLst>
                </a:gridCol>
                <a:gridCol w="371475">
                  <a:extLst>
                    <a:ext uri="{9D8B030D-6E8A-4147-A177-3AD203B41FA5}">
                      <a16:colId xmlns:a16="http://schemas.microsoft.com/office/drawing/2014/main" val="20009"/>
                    </a:ext>
                  </a:extLst>
                </a:gridCol>
                <a:gridCol w="361950">
                  <a:extLst>
                    <a:ext uri="{9D8B030D-6E8A-4147-A177-3AD203B41FA5}">
                      <a16:colId xmlns:a16="http://schemas.microsoft.com/office/drawing/2014/main" val="20010"/>
                    </a:ext>
                  </a:extLst>
                </a:gridCol>
                <a:gridCol w="191134">
                  <a:extLst>
                    <a:ext uri="{9D8B030D-6E8A-4147-A177-3AD203B41FA5}">
                      <a16:colId xmlns:a16="http://schemas.microsoft.com/office/drawing/2014/main" val="20011"/>
                    </a:ext>
                  </a:extLst>
                </a:gridCol>
                <a:gridCol w="721995">
                  <a:extLst>
                    <a:ext uri="{9D8B030D-6E8A-4147-A177-3AD203B41FA5}">
                      <a16:colId xmlns:a16="http://schemas.microsoft.com/office/drawing/2014/main" val="20012"/>
                    </a:ext>
                  </a:extLst>
                </a:gridCol>
                <a:gridCol w="203200">
                  <a:extLst>
                    <a:ext uri="{9D8B030D-6E8A-4147-A177-3AD203B41FA5}">
                      <a16:colId xmlns:a16="http://schemas.microsoft.com/office/drawing/2014/main" val="20013"/>
                    </a:ext>
                  </a:extLst>
                </a:gridCol>
                <a:gridCol w="371475">
                  <a:extLst>
                    <a:ext uri="{9D8B030D-6E8A-4147-A177-3AD203B41FA5}">
                      <a16:colId xmlns:a16="http://schemas.microsoft.com/office/drawing/2014/main" val="20014"/>
                    </a:ext>
                  </a:extLst>
                </a:gridCol>
                <a:gridCol w="309879">
                  <a:extLst>
                    <a:ext uri="{9D8B030D-6E8A-4147-A177-3AD203B41FA5}">
                      <a16:colId xmlns:a16="http://schemas.microsoft.com/office/drawing/2014/main" val="20015"/>
                    </a:ext>
                  </a:extLst>
                </a:gridCol>
                <a:gridCol w="242570">
                  <a:extLst>
                    <a:ext uri="{9D8B030D-6E8A-4147-A177-3AD203B41FA5}">
                      <a16:colId xmlns:a16="http://schemas.microsoft.com/office/drawing/2014/main" val="20016"/>
                    </a:ext>
                  </a:extLst>
                </a:gridCol>
              </a:tblGrid>
              <a:tr h="215900">
                <a:tc gridSpan="2">
                  <a:txBody>
                    <a:bodyPr/>
                    <a:lstStyle/>
                    <a:p>
                      <a:pPr>
                        <a:lnSpc>
                          <a:spcPct val="100000"/>
                        </a:lnSpc>
                      </a:pPr>
                      <a:endParaRPr sz="800">
                        <a:latin typeface="Times New Roman"/>
                        <a:cs typeface="Times New Roman"/>
                      </a:endParaRPr>
                    </a:p>
                  </a:txBody>
                  <a:tcPr marL="0" marR="0" marT="0" marB="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a:txBody>
                    <a:bodyPr/>
                    <a:lstStyle/>
                    <a:p>
                      <a:pPr marL="67945">
                        <a:lnSpc>
                          <a:spcPct val="100000"/>
                        </a:lnSpc>
                        <a:spcBef>
                          <a:spcPts val="355"/>
                        </a:spcBef>
                      </a:pPr>
                      <a:r>
                        <a:rPr sz="800" spc="-20" dirty="0">
                          <a:solidFill>
                            <a:srgbClr val="231F20"/>
                          </a:solidFill>
                          <a:latin typeface="BIZ UDPゴシック"/>
                          <a:cs typeface="BIZ UDPゴシック"/>
                        </a:rPr>
                        <a:t>退院時</a:t>
                      </a:r>
                      <a:endParaRPr sz="800">
                        <a:latin typeface="BIZ UDPゴシック"/>
                        <a:cs typeface="BIZ UDPゴシック"/>
                      </a:endParaRPr>
                    </a:p>
                  </a:txBody>
                  <a:tcPr marL="0" marR="0" marT="45085"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gridSpan="3">
                  <a:txBody>
                    <a:bodyPr/>
                    <a:lstStyle/>
                    <a:p>
                      <a:pPr marL="78740">
                        <a:lnSpc>
                          <a:spcPct val="100000"/>
                        </a:lnSpc>
                        <a:spcBef>
                          <a:spcPts val="270"/>
                        </a:spcBef>
                      </a:pPr>
                      <a:r>
                        <a:rPr sz="800" spc="-5" dirty="0">
                          <a:solidFill>
                            <a:srgbClr val="231F20"/>
                          </a:solidFill>
                          <a:latin typeface="BIZ UDPゴシック"/>
                          <a:cs typeface="BIZ UDPゴシック"/>
                        </a:rPr>
                        <a:t>退院後</a:t>
                      </a:r>
                      <a:r>
                        <a:rPr sz="900" spc="-60" dirty="0">
                          <a:solidFill>
                            <a:srgbClr val="231F20"/>
                          </a:solidFill>
                          <a:latin typeface="Arial"/>
                          <a:cs typeface="Arial"/>
                        </a:rPr>
                        <a:t>1</a:t>
                      </a:r>
                      <a:r>
                        <a:rPr sz="800" spc="-30" dirty="0">
                          <a:solidFill>
                            <a:srgbClr val="231F20"/>
                          </a:solidFill>
                          <a:latin typeface="BIZ UDPゴシック"/>
                          <a:cs typeface="BIZ UDPゴシック"/>
                        </a:rPr>
                        <a:t>か月</a:t>
                      </a:r>
                      <a:endParaRPr sz="800">
                        <a:latin typeface="BIZ UDPゴシック"/>
                        <a:cs typeface="BIZ UDPゴシック"/>
                      </a:endParaRPr>
                    </a:p>
                  </a:txBody>
                  <a:tcPr marL="0" marR="0" marT="3429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a:txBody>
                    <a:bodyPr/>
                    <a:lstStyle/>
                    <a:p>
                      <a:pPr marL="71755">
                        <a:lnSpc>
                          <a:spcPct val="100000"/>
                        </a:lnSpc>
                        <a:spcBef>
                          <a:spcPts val="270"/>
                        </a:spcBef>
                      </a:pPr>
                      <a:r>
                        <a:rPr sz="800" dirty="0">
                          <a:solidFill>
                            <a:srgbClr val="231F20"/>
                          </a:solidFill>
                          <a:latin typeface="BIZ UDPゴシック"/>
                          <a:cs typeface="BIZ UDPゴシック"/>
                        </a:rPr>
                        <a:t>退院後</a:t>
                      </a:r>
                      <a:r>
                        <a:rPr sz="900" spc="-20" dirty="0">
                          <a:solidFill>
                            <a:srgbClr val="231F20"/>
                          </a:solidFill>
                          <a:latin typeface="Arial"/>
                          <a:cs typeface="Arial"/>
                        </a:rPr>
                        <a:t>3</a:t>
                      </a:r>
                      <a:r>
                        <a:rPr sz="800" spc="-30" dirty="0">
                          <a:solidFill>
                            <a:srgbClr val="231F20"/>
                          </a:solidFill>
                          <a:latin typeface="BIZ UDPゴシック"/>
                          <a:cs typeface="BIZ UDPゴシック"/>
                        </a:rPr>
                        <a:t>か月</a:t>
                      </a:r>
                      <a:endParaRPr sz="800">
                        <a:latin typeface="BIZ UDPゴシック"/>
                        <a:cs typeface="BIZ UDPゴシック"/>
                      </a:endParaRPr>
                    </a:p>
                  </a:txBody>
                  <a:tcPr marL="0" marR="0" marT="3429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a:txBody>
                    <a:bodyPr/>
                    <a:lstStyle/>
                    <a:p>
                      <a:pPr marL="82550">
                        <a:lnSpc>
                          <a:spcPct val="100000"/>
                        </a:lnSpc>
                        <a:spcBef>
                          <a:spcPts val="270"/>
                        </a:spcBef>
                      </a:pPr>
                      <a:r>
                        <a:rPr sz="800" dirty="0">
                          <a:solidFill>
                            <a:srgbClr val="231F20"/>
                          </a:solidFill>
                          <a:latin typeface="BIZ UDPゴシック"/>
                          <a:cs typeface="BIZ UDPゴシック"/>
                        </a:rPr>
                        <a:t>退院後</a:t>
                      </a:r>
                      <a:r>
                        <a:rPr sz="900" spc="-10" dirty="0">
                          <a:solidFill>
                            <a:srgbClr val="231F20"/>
                          </a:solidFill>
                          <a:latin typeface="Arial"/>
                          <a:cs typeface="Arial"/>
                        </a:rPr>
                        <a:t>6</a:t>
                      </a:r>
                      <a:r>
                        <a:rPr sz="800" spc="-30" dirty="0">
                          <a:solidFill>
                            <a:srgbClr val="231F20"/>
                          </a:solidFill>
                          <a:latin typeface="BIZ UDPゴシック"/>
                          <a:cs typeface="BIZ UDPゴシック"/>
                        </a:rPr>
                        <a:t>か月</a:t>
                      </a:r>
                      <a:endParaRPr sz="800">
                        <a:latin typeface="BIZ UDPゴシック"/>
                        <a:cs typeface="BIZ UDPゴシック"/>
                      </a:endParaRPr>
                    </a:p>
                  </a:txBody>
                  <a:tcPr marL="0" marR="0" marT="3429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gridSpan="3">
                  <a:txBody>
                    <a:bodyPr/>
                    <a:lstStyle/>
                    <a:p>
                      <a:pPr marL="71755">
                        <a:lnSpc>
                          <a:spcPct val="100000"/>
                        </a:lnSpc>
                        <a:spcBef>
                          <a:spcPts val="270"/>
                        </a:spcBef>
                      </a:pPr>
                      <a:r>
                        <a:rPr sz="800" dirty="0">
                          <a:solidFill>
                            <a:srgbClr val="231F20"/>
                          </a:solidFill>
                          <a:latin typeface="BIZ UDPゴシック"/>
                          <a:cs typeface="BIZ UDPゴシック"/>
                        </a:rPr>
                        <a:t>退院後</a:t>
                      </a:r>
                      <a:r>
                        <a:rPr sz="900" spc="-10" dirty="0">
                          <a:solidFill>
                            <a:srgbClr val="231F20"/>
                          </a:solidFill>
                          <a:latin typeface="Arial"/>
                          <a:cs typeface="Arial"/>
                        </a:rPr>
                        <a:t>9</a:t>
                      </a:r>
                      <a:r>
                        <a:rPr sz="800" spc="-30" dirty="0">
                          <a:solidFill>
                            <a:srgbClr val="231F20"/>
                          </a:solidFill>
                          <a:latin typeface="BIZ UDPゴシック"/>
                          <a:cs typeface="BIZ UDPゴシック"/>
                        </a:rPr>
                        <a:t>か月</a:t>
                      </a:r>
                      <a:endParaRPr sz="800">
                        <a:latin typeface="BIZ UDPゴシック"/>
                        <a:cs typeface="BIZ UDPゴシック"/>
                      </a:endParaRPr>
                    </a:p>
                  </a:txBody>
                  <a:tcPr marL="0" marR="0" marT="3429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hMerge="1">
                  <a:txBody>
                    <a:bodyPr/>
                    <a:lstStyle/>
                    <a:p>
                      <a:endParaRPr/>
                    </a:p>
                  </a:txBody>
                  <a:tcPr marL="0" marR="0" marT="0" marB="0"/>
                </a:tc>
                <a:tc gridSpan="2">
                  <a:txBody>
                    <a:bodyPr/>
                    <a:lstStyle/>
                    <a:p>
                      <a:pPr marL="53975">
                        <a:lnSpc>
                          <a:spcPct val="100000"/>
                        </a:lnSpc>
                        <a:spcBef>
                          <a:spcPts val="270"/>
                        </a:spcBef>
                      </a:pPr>
                      <a:r>
                        <a:rPr sz="800" spc="-5" dirty="0">
                          <a:solidFill>
                            <a:srgbClr val="231F20"/>
                          </a:solidFill>
                          <a:latin typeface="BIZ UDPゴシック"/>
                          <a:cs typeface="BIZ UDPゴシック"/>
                        </a:rPr>
                        <a:t>退院後</a:t>
                      </a:r>
                      <a:r>
                        <a:rPr sz="900" spc="-35" dirty="0">
                          <a:solidFill>
                            <a:srgbClr val="231F20"/>
                          </a:solidFill>
                          <a:latin typeface="Arial"/>
                          <a:cs typeface="Arial"/>
                        </a:rPr>
                        <a:t>12</a:t>
                      </a:r>
                      <a:r>
                        <a:rPr sz="800" spc="-30" dirty="0">
                          <a:solidFill>
                            <a:srgbClr val="231F20"/>
                          </a:solidFill>
                          <a:latin typeface="BIZ UDPゴシック"/>
                          <a:cs typeface="BIZ UDPゴシック"/>
                        </a:rPr>
                        <a:t>か月</a:t>
                      </a:r>
                      <a:endParaRPr sz="800">
                        <a:latin typeface="BIZ UDPゴシック"/>
                        <a:cs typeface="BIZ UDPゴシック"/>
                      </a:endParaRPr>
                    </a:p>
                  </a:txBody>
                  <a:tcPr marL="0" marR="0" marT="3429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gridSpan="3">
                  <a:txBody>
                    <a:bodyPr/>
                    <a:lstStyle/>
                    <a:p>
                      <a:pPr marL="53975">
                        <a:lnSpc>
                          <a:spcPct val="100000"/>
                        </a:lnSpc>
                        <a:spcBef>
                          <a:spcPts val="355"/>
                        </a:spcBef>
                        <a:tabLst>
                          <a:tab pos="595630" algn="l"/>
                        </a:tabLst>
                      </a:pPr>
                      <a:r>
                        <a:rPr sz="800" dirty="0">
                          <a:solidFill>
                            <a:srgbClr val="231F20"/>
                          </a:solidFill>
                          <a:latin typeface="BIZ UDPゴシック"/>
                          <a:cs typeface="BIZ UDPゴシック"/>
                        </a:rPr>
                        <a:t>退院</a:t>
                      </a:r>
                      <a:r>
                        <a:rPr sz="800" spc="-120" dirty="0">
                          <a:solidFill>
                            <a:srgbClr val="231F20"/>
                          </a:solidFill>
                          <a:latin typeface="BIZ UDPゴシック"/>
                          <a:cs typeface="BIZ UDPゴシック"/>
                        </a:rPr>
                        <a:t>後</a:t>
                      </a:r>
                      <a:r>
                        <a:rPr sz="800" spc="100"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265" dirty="0">
                          <a:solidFill>
                            <a:srgbClr val="231F20"/>
                          </a:solidFill>
                          <a:latin typeface="BIZ UDPゴシック"/>
                          <a:cs typeface="BIZ UDPゴシック"/>
                        </a:rPr>
                        <a:t>）</a:t>
                      </a:r>
                      <a:r>
                        <a:rPr sz="800" spc="270" dirty="0">
                          <a:solidFill>
                            <a:srgbClr val="231F20"/>
                          </a:solidFill>
                          <a:latin typeface="BIZ UDPゴシック"/>
                          <a:cs typeface="BIZ UDPゴシック"/>
                        </a:rPr>
                        <a:t>年</a:t>
                      </a:r>
                      <a:r>
                        <a:rPr sz="800" spc="-50" dirty="0">
                          <a:solidFill>
                            <a:srgbClr val="231F20"/>
                          </a:solidFill>
                          <a:latin typeface="BIZ UDPゴシック"/>
                          <a:cs typeface="BIZ UDPゴシック"/>
                        </a:rPr>
                        <a:t>目</a:t>
                      </a:r>
                      <a:endParaRPr sz="800">
                        <a:latin typeface="BIZ UDPゴシック"/>
                        <a:cs typeface="BIZ UDPゴシック"/>
                      </a:endParaRPr>
                    </a:p>
                  </a:txBody>
                  <a:tcPr marL="0" marR="0" marT="45085" marB="0">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15900">
                <a:tc>
                  <a:txBody>
                    <a:bodyPr/>
                    <a:lstStyle/>
                    <a:p>
                      <a:pPr marL="80010">
                        <a:lnSpc>
                          <a:spcPct val="100000"/>
                        </a:lnSpc>
                        <a:spcBef>
                          <a:spcPts val="290"/>
                        </a:spcBef>
                      </a:pPr>
                      <a:r>
                        <a:rPr sz="900" b="1" spc="-20" dirty="0">
                          <a:solidFill>
                            <a:srgbClr val="231F20"/>
                          </a:solidFill>
                          <a:latin typeface="Microsoft JhengHei"/>
                          <a:cs typeface="Microsoft JhengHei"/>
                        </a:rPr>
                        <a:t>診察日</a:t>
                      </a:r>
                      <a:endParaRPr sz="900">
                        <a:latin typeface="Microsoft JhengHei"/>
                        <a:cs typeface="Microsoft JhengHei"/>
                      </a:endParaRPr>
                    </a:p>
                  </a:txBody>
                  <a:tcPr marL="0" marR="0" marT="368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256540">
                        <a:lnSpc>
                          <a:spcPct val="100000"/>
                        </a:lnSpc>
                        <a:spcBef>
                          <a:spcPts val="365"/>
                        </a:spcBef>
                        <a:tabLst>
                          <a:tab pos="510540" algn="l"/>
                          <a:tab pos="764540"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4635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255270">
                        <a:lnSpc>
                          <a:spcPct val="100000"/>
                        </a:lnSpc>
                        <a:spcBef>
                          <a:spcPts val="365"/>
                        </a:spcBef>
                        <a:tabLst>
                          <a:tab pos="509270" algn="l"/>
                          <a:tab pos="763270"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4635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gridSpan="3">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359410">
                <a:tc>
                  <a:txBody>
                    <a:bodyPr/>
                    <a:lstStyle/>
                    <a:p>
                      <a:pPr marL="84455">
                        <a:lnSpc>
                          <a:spcPct val="100000"/>
                        </a:lnSpc>
                        <a:spcBef>
                          <a:spcPts val="860"/>
                        </a:spcBef>
                      </a:pPr>
                      <a:r>
                        <a:rPr sz="900" b="1" spc="-15" dirty="0">
                          <a:solidFill>
                            <a:srgbClr val="231F20"/>
                          </a:solidFill>
                          <a:latin typeface="Microsoft JhengHei"/>
                          <a:cs typeface="Microsoft JhengHei"/>
                        </a:rPr>
                        <a:t>記載施設</a:t>
                      </a:r>
                      <a:endParaRPr sz="900" dirty="0">
                        <a:latin typeface="Microsoft JhengHei"/>
                        <a:cs typeface="Microsoft JhengHei"/>
                      </a:endParaRPr>
                    </a:p>
                  </a:txBody>
                  <a:tcPr marL="0" marR="0" marT="10922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tcPr>
                </a:tc>
                <a:tc>
                  <a:txBody>
                    <a:bodyPr/>
                    <a:lstStyle/>
                    <a:p>
                      <a:pPr>
                        <a:lnSpc>
                          <a:spcPct val="100000"/>
                        </a:lnSpc>
                        <a:spcBef>
                          <a:spcPts val="25"/>
                        </a:spcBef>
                      </a:pPr>
                      <a:endParaRPr sz="800">
                        <a:latin typeface="Times New Roman"/>
                        <a:cs typeface="Times New Roman"/>
                      </a:endParaRPr>
                    </a:p>
                    <a:p>
                      <a:pPr marL="67945">
                        <a:lnSpc>
                          <a:spcPct val="100000"/>
                        </a:lnSpc>
                      </a:pPr>
                      <a:r>
                        <a:rPr sz="800" spc="-10" dirty="0">
                          <a:solidFill>
                            <a:srgbClr val="231F20"/>
                          </a:solidFill>
                          <a:latin typeface="BIZ UDPゴシック"/>
                          <a:cs typeface="BIZ UDPゴシック"/>
                        </a:rPr>
                        <a:t>急性期病院</a:t>
                      </a:r>
                      <a:endParaRPr sz="800">
                        <a:latin typeface="BIZ UDPゴシック"/>
                        <a:cs typeface="BIZ UDPゴシック"/>
                      </a:endParaRPr>
                    </a:p>
                  </a:txBody>
                  <a:tcPr marL="0" marR="0" marT="317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78740">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8740">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gridSpan="3">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359410">
                <a:tc>
                  <a:txBody>
                    <a:bodyPr/>
                    <a:lstStyle/>
                    <a:p>
                      <a:pPr marL="80010">
                        <a:lnSpc>
                          <a:spcPct val="100000"/>
                        </a:lnSpc>
                        <a:spcBef>
                          <a:spcPts val="745"/>
                        </a:spcBef>
                      </a:pPr>
                      <a:r>
                        <a:rPr sz="900" b="1" spc="-25" dirty="0">
                          <a:solidFill>
                            <a:srgbClr val="231F20"/>
                          </a:solidFill>
                          <a:latin typeface="Microsoft JhengHei"/>
                          <a:cs typeface="Microsoft JhengHei"/>
                        </a:rPr>
                        <a:t>症状</a:t>
                      </a:r>
                      <a:endParaRPr sz="900">
                        <a:latin typeface="Microsoft JhengHei"/>
                        <a:cs typeface="Microsoft JhengHei"/>
                      </a:endParaRPr>
                    </a:p>
                  </a:txBody>
                  <a:tcPr marL="0" marR="0" marT="9461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102870">
                        <a:lnSpc>
                          <a:spcPct val="100000"/>
                        </a:lnSpc>
                        <a:spcBef>
                          <a:spcPts val="830"/>
                        </a:spcBef>
                      </a:pPr>
                      <a:r>
                        <a:rPr sz="800" spc="-10" dirty="0">
                          <a:solidFill>
                            <a:srgbClr val="231F20"/>
                          </a:solidFill>
                          <a:latin typeface="BIZ UDPゴシック"/>
                          <a:cs typeface="BIZ UDPゴシック"/>
                        </a:rPr>
                        <a:t>胸痛•息切れなど</a:t>
                      </a:r>
                      <a:endParaRPr sz="800">
                        <a:latin typeface="BIZ UDPゴシック"/>
                        <a:cs typeface="BIZ UDPゴシック"/>
                      </a:endParaRPr>
                    </a:p>
                  </a:txBody>
                  <a:tcPr marL="0" marR="0" marT="105410" marB="0">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67310">
                        <a:lnSpc>
                          <a:spcPct val="100000"/>
                        </a:lnSpc>
                        <a:spcBef>
                          <a:spcPts val="285"/>
                        </a:spcBef>
                      </a:pPr>
                      <a:r>
                        <a:rPr sz="800" spc="-20" dirty="0">
                          <a:solidFill>
                            <a:srgbClr val="231F20"/>
                          </a:solidFill>
                          <a:latin typeface="BIZ UDPゴシック"/>
                          <a:cs typeface="BIZ UDPゴシック"/>
                        </a:rPr>
                        <a:t>治療前</a:t>
                      </a:r>
                      <a:endParaRPr sz="800">
                        <a:latin typeface="BIZ UDPゴシック"/>
                        <a:cs typeface="BIZ UDPゴシック"/>
                      </a:endParaRPr>
                    </a:p>
                    <a:p>
                      <a:pPr marL="67310">
                        <a:lnSpc>
                          <a:spcPct val="100000"/>
                        </a:lnSpc>
                        <a:spcBef>
                          <a:spcPts val="190"/>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3619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a:lnSpc>
                          <a:spcPct val="100000"/>
                        </a:lnSpc>
                        <a:spcBef>
                          <a:spcPts val="35"/>
                        </a:spcBef>
                      </a:pPr>
                      <a:endParaRPr sz="800">
                        <a:latin typeface="Times New Roman"/>
                        <a:cs typeface="Times New Roman"/>
                      </a:endParaRPr>
                    </a:p>
                    <a:p>
                      <a:pPr marL="78740">
                        <a:lnSpc>
                          <a:spcPct val="100000"/>
                        </a:lnSpc>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gridSpan="3">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323850">
                <a:tc rowSpan="2">
                  <a:txBody>
                    <a:bodyPr/>
                    <a:lstStyle/>
                    <a:p>
                      <a:pPr>
                        <a:lnSpc>
                          <a:spcPct val="100000"/>
                        </a:lnSpc>
                        <a:spcBef>
                          <a:spcPts val="90"/>
                        </a:spcBef>
                      </a:pPr>
                      <a:endParaRPr sz="950" dirty="0">
                        <a:latin typeface="Times New Roman"/>
                        <a:cs typeface="Times New Roman"/>
                      </a:endParaRPr>
                    </a:p>
                    <a:p>
                      <a:pPr marL="74930">
                        <a:lnSpc>
                          <a:spcPct val="100000"/>
                        </a:lnSpc>
                      </a:pPr>
                      <a:r>
                        <a:rPr sz="950" b="1" dirty="0">
                          <a:solidFill>
                            <a:srgbClr val="231F20"/>
                          </a:solidFill>
                          <a:latin typeface="Arial"/>
                          <a:cs typeface="Arial"/>
                        </a:rPr>
                        <a:t>LDL-</a:t>
                      </a:r>
                      <a:r>
                        <a:rPr sz="950" b="1" spc="-50" dirty="0">
                          <a:solidFill>
                            <a:srgbClr val="231F20"/>
                          </a:solidFill>
                          <a:latin typeface="Arial"/>
                          <a:cs typeface="Arial"/>
                        </a:rPr>
                        <a:t>C</a:t>
                      </a:r>
                      <a:endParaRPr sz="950" dirty="0">
                        <a:latin typeface="Arial"/>
                        <a:cs typeface="Arial"/>
                      </a:endParaRPr>
                    </a:p>
                    <a:p>
                      <a:pPr marL="74930">
                        <a:lnSpc>
                          <a:spcPct val="100000"/>
                        </a:lnSpc>
                        <a:spcBef>
                          <a:spcPts val="360"/>
                        </a:spcBef>
                      </a:pPr>
                      <a:r>
                        <a:rPr sz="900" b="1" spc="80" dirty="0">
                          <a:solidFill>
                            <a:srgbClr val="231F20"/>
                          </a:solidFill>
                          <a:latin typeface="Microsoft JhengHei"/>
                          <a:cs typeface="Microsoft JhengHei"/>
                        </a:rPr>
                        <a:t>□</a:t>
                      </a:r>
                      <a:r>
                        <a:rPr sz="950" b="1" spc="80" dirty="0">
                          <a:solidFill>
                            <a:srgbClr val="231F20"/>
                          </a:solidFill>
                          <a:latin typeface="Arial"/>
                          <a:cs typeface="Arial"/>
                        </a:rPr>
                        <a:t>FH</a:t>
                      </a:r>
                      <a:endParaRPr sz="950" dirty="0">
                        <a:latin typeface="Arial"/>
                        <a:cs typeface="Arial"/>
                      </a:endParaRPr>
                    </a:p>
                  </a:txBody>
                  <a:tcPr marL="0" marR="0" marT="114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40"/>
                        </a:spcBef>
                        <a:tabLst>
                          <a:tab pos="1544320" algn="l"/>
                        </a:tabLst>
                      </a:pPr>
                      <a:r>
                        <a:rPr sz="800" dirty="0">
                          <a:solidFill>
                            <a:srgbClr val="231F20"/>
                          </a:solidFill>
                          <a:latin typeface="BIZ UDPゴシック"/>
                          <a:cs typeface="BIZ UDPゴシック"/>
                        </a:rPr>
                        <a:t>治療前</a:t>
                      </a:r>
                      <a:r>
                        <a:rPr sz="800" spc="459" dirty="0">
                          <a:solidFill>
                            <a:srgbClr val="231F20"/>
                          </a:solidFill>
                          <a:latin typeface="BIZ UDPゴシック"/>
                          <a:cs typeface="BIZ UDPゴシック"/>
                        </a:rPr>
                        <a:t> </a:t>
                      </a: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mg/dL</a:t>
                      </a:r>
                      <a:endParaRPr sz="900" dirty="0">
                        <a:latin typeface="Arial"/>
                        <a:cs typeface="Arial"/>
                      </a:endParaRPr>
                    </a:p>
                  </a:txBody>
                  <a:tcPr marL="0" marR="0" marT="81280" marB="0">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marL="60960">
                        <a:lnSpc>
                          <a:spcPct val="100000"/>
                        </a:lnSpc>
                        <a:spcBef>
                          <a:spcPts val="780"/>
                        </a:spcBef>
                      </a:pPr>
                      <a:r>
                        <a:rPr sz="800" spc="-20" dirty="0">
                          <a:solidFill>
                            <a:srgbClr val="231F20"/>
                          </a:solidFill>
                          <a:latin typeface="BIZ UDPゴシック"/>
                          <a:cs typeface="BIZ UDPゴシック"/>
                        </a:rPr>
                        <a:t>退院時</a:t>
                      </a:r>
                      <a:endParaRPr sz="800">
                        <a:latin typeface="BIZ UDPゴシック"/>
                        <a:cs typeface="BIZ UDPゴシック"/>
                      </a:endParaRPr>
                    </a:p>
                    <a:p>
                      <a:pPr>
                        <a:lnSpc>
                          <a:spcPct val="100000"/>
                        </a:lnSpc>
                        <a:spcBef>
                          <a:spcPts val="335"/>
                        </a:spcBef>
                      </a:pPr>
                      <a:endParaRPr sz="800">
                        <a:latin typeface="Times New Roman"/>
                        <a:cs typeface="Times New Roman"/>
                      </a:endParaRPr>
                    </a:p>
                    <a:p>
                      <a:pPr marL="535305">
                        <a:lnSpc>
                          <a:spcPct val="100000"/>
                        </a:lnSpc>
                      </a:pPr>
                      <a:r>
                        <a:rPr sz="900" spc="-10" dirty="0">
                          <a:solidFill>
                            <a:srgbClr val="231F20"/>
                          </a:solidFill>
                          <a:latin typeface="Arial"/>
                          <a:cs typeface="Arial"/>
                        </a:rPr>
                        <a:t>mg/dL</a:t>
                      </a:r>
                      <a:endParaRPr sz="900">
                        <a:latin typeface="Arial"/>
                        <a:cs typeface="Arial"/>
                      </a:endParaRPr>
                    </a:p>
                  </a:txBody>
                  <a:tcPr marL="0" marR="0" marT="9906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900">
                        <a:latin typeface="Times New Roman"/>
                        <a:cs typeface="Times New Roman"/>
                      </a:endParaRPr>
                    </a:p>
                    <a:p>
                      <a:pPr>
                        <a:lnSpc>
                          <a:spcPct val="100000"/>
                        </a:lnSpc>
                        <a:spcBef>
                          <a:spcPts val="865"/>
                        </a:spcBef>
                      </a:pPr>
                      <a:endParaRPr sz="900">
                        <a:latin typeface="Times New Roman"/>
                        <a:cs typeface="Times New Roman"/>
                      </a:endParaRPr>
                    </a:p>
                    <a:p>
                      <a:pPr marL="569595">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gridSpan="3">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4"/>
                  </a:ext>
                </a:extLst>
              </a:tr>
              <a:tr h="323850">
                <a:tc vMerge="1">
                  <a:txBody>
                    <a:bodyPr/>
                    <a:lstStyle/>
                    <a:p>
                      <a:endParaRPr/>
                    </a:p>
                  </a:txBody>
                  <a:tcPr marL="0" marR="0" marT="114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590"/>
                        </a:spcBef>
                        <a:tabLst>
                          <a:tab pos="1544320" algn="l"/>
                        </a:tabLst>
                      </a:pPr>
                      <a:r>
                        <a:rPr sz="800" dirty="0">
                          <a:solidFill>
                            <a:srgbClr val="231F20"/>
                          </a:solidFill>
                          <a:latin typeface="BIZ UDPゴシック"/>
                          <a:cs typeface="BIZ UDPゴシック"/>
                        </a:rPr>
                        <a:t>管理目</a:t>
                      </a:r>
                      <a:r>
                        <a:rPr sz="800" spc="-155" dirty="0">
                          <a:solidFill>
                            <a:srgbClr val="231F20"/>
                          </a:solidFill>
                          <a:latin typeface="BIZ UDPゴシック"/>
                          <a:cs typeface="BIZ UDPゴシック"/>
                        </a:rPr>
                        <a:t>標</a:t>
                      </a:r>
                      <a:r>
                        <a:rPr sz="800" spc="36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mg/dL</a:t>
                      </a:r>
                      <a:endParaRPr sz="900" dirty="0">
                        <a:latin typeface="Arial"/>
                        <a:cs typeface="Arial"/>
                      </a:endParaRPr>
                    </a:p>
                  </a:txBody>
                  <a:tcPr marL="0" marR="0" marT="74930" marB="0">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9906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gridSpan="3" vMerge="1">
                  <a:txBody>
                    <a:bodyPr/>
                    <a:lstStyle/>
                    <a:p>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5"/>
                  </a:ext>
                </a:extLst>
              </a:tr>
              <a:tr h="323850">
                <a:tc rowSpan="2">
                  <a:txBody>
                    <a:bodyPr/>
                    <a:lstStyle/>
                    <a:p>
                      <a:pPr>
                        <a:lnSpc>
                          <a:spcPct val="100000"/>
                        </a:lnSpc>
                        <a:spcBef>
                          <a:spcPts val="885"/>
                        </a:spcBef>
                      </a:pPr>
                      <a:endParaRPr sz="950">
                        <a:latin typeface="Times New Roman"/>
                        <a:cs typeface="Times New Roman"/>
                      </a:endParaRPr>
                    </a:p>
                    <a:p>
                      <a:pPr marL="80010">
                        <a:lnSpc>
                          <a:spcPct val="100000"/>
                        </a:lnSpc>
                      </a:pPr>
                      <a:r>
                        <a:rPr sz="950" b="1" spc="-10" dirty="0">
                          <a:solidFill>
                            <a:srgbClr val="231F20"/>
                          </a:solidFill>
                          <a:latin typeface="Arial"/>
                          <a:cs typeface="Arial"/>
                        </a:rPr>
                        <a:t>HbA1c</a:t>
                      </a:r>
                      <a:endParaRPr sz="950">
                        <a:latin typeface="Arial"/>
                        <a:cs typeface="Arial"/>
                      </a:endParaRPr>
                    </a:p>
                  </a:txBody>
                  <a:tcPr marL="0" marR="0" marT="11239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75"/>
                        </a:spcBef>
                        <a:tabLst>
                          <a:tab pos="1544320" algn="l"/>
                        </a:tabLst>
                      </a:pPr>
                      <a:r>
                        <a:rPr sz="800" dirty="0">
                          <a:solidFill>
                            <a:srgbClr val="231F20"/>
                          </a:solidFill>
                          <a:latin typeface="BIZ UDPゴシック"/>
                          <a:cs typeface="BIZ UDPゴシック"/>
                        </a:rPr>
                        <a:t>治療前</a:t>
                      </a:r>
                      <a:r>
                        <a:rPr sz="800" spc="459" dirty="0">
                          <a:solidFill>
                            <a:srgbClr val="231F20"/>
                          </a:solidFill>
                          <a:latin typeface="BIZ UDPゴシック"/>
                          <a:cs typeface="BIZ UDPゴシック"/>
                        </a:rPr>
                        <a:t> </a:t>
                      </a: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0" dirty="0">
                          <a:solidFill>
                            <a:srgbClr val="231F20"/>
                          </a:solidFill>
                          <a:latin typeface="BIZ UDPゴシック"/>
                          <a:cs typeface="BIZ UDPゴシック"/>
                        </a:rPr>
                        <a:t>）</a:t>
                      </a:r>
                      <a:r>
                        <a:rPr sz="900" spc="100" dirty="0">
                          <a:solidFill>
                            <a:srgbClr val="231F20"/>
                          </a:solidFill>
                          <a:latin typeface="Arial"/>
                          <a:cs typeface="Arial"/>
                        </a:rPr>
                        <a:t>%</a:t>
                      </a:r>
                      <a:endParaRPr sz="900" dirty="0">
                        <a:latin typeface="Arial"/>
                        <a:cs typeface="Arial"/>
                      </a:endParaRPr>
                    </a:p>
                  </a:txBody>
                  <a:tcPr marL="0" marR="0" marT="85725" marB="0">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marL="60960">
                        <a:lnSpc>
                          <a:spcPct val="100000"/>
                        </a:lnSpc>
                        <a:spcBef>
                          <a:spcPts val="640"/>
                        </a:spcBef>
                      </a:pPr>
                      <a:r>
                        <a:rPr sz="800" spc="-20" dirty="0">
                          <a:solidFill>
                            <a:srgbClr val="231F20"/>
                          </a:solidFill>
                          <a:latin typeface="BIZ UDPゴシック"/>
                          <a:cs typeface="BIZ UDPゴシック"/>
                        </a:rPr>
                        <a:t>退院時</a:t>
                      </a:r>
                      <a:endParaRPr sz="800">
                        <a:latin typeface="BIZ UDPゴシック"/>
                        <a:cs typeface="BIZ UDPゴシック"/>
                      </a:endParaRPr>
                    </a:p>
                    <a:p>
                      <a:pPr>
                        <a:lnSpc>
                          <a:spcPct val="100000"/>
                        </a:lnSpc>
                        <a:spcBef>
                          <a:spcPts val="420"/>
                        </a:spcBef>
                      </a:pPr>
                      <a:endParaRPr sz="800">
                        <a:latin typeface="Times New Roman"/>
                        <a:cs typeface="Times New Roman"/>
                      </a:endParaRPr>
                    </a:p>
                    <a:p>
                      <a:pPr marR="5461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8128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800">
                        <a:latin typeface="Times New Roman"/>
                        <a:cs typeface="Times New Roman"/>
                      </a:endParaRPr>
                    </a:p>
                    <a:p>
                      <a:pPr>
                        <a:lnSpc>
                          <a:spcPct val="100000"/>
                        </a:lnSpc>
                      </a:pPr>
                      <a:endParaRPr sz="800">
                        <a:latin typeface="Times New Roman"/>
                        <a:cs typeface="Times New Roman"/>
                      </a:endParaRPr>
                    </a:p>
                    <a:p>
                      <a:pPr>
                        <a:lnSpc>
                          <a:spcPct val="100000"/>
                        </a:lnSpc>
                        <a:spcBef>
                          <a:spcPts val="155"/>
                        </a:spcBef>
                      </a:pPr>
                      <a:endParaRPr sz="800">
                        <a:latin typeface="Times New Roman"/>
                        <a:cs typeface="Times New Roman"/>
                      </a:endParaRPr>
                    </a:p>
                    <a:p>
                      <a:pPr marR="62865"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gridSpan="3">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6"/>
                  </a:ext>
                </a:extLst>
              </a:tr>
              <a:tr h="323850">
                <a:tc vMerge="1">
                  <a:txBody>
                    <a:bodyPr/>
                    <a:lstStyle/>
                    <a:p>
                      <a:endParaRPr/>
                    </a:p>
                  </a:txBody>
                  <a:tcPr marL="0" marR="0" marT="11239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25"/>
                        </a:spcBef>
                        <a:tabLst>
                          <a:tab pos="1544320" algn="l"/>
                        </a:tabLst>
                      </a:pPr>
                      <a:r>
                        <a:rPr sz="800" dirty="0">
                          <a:solidFill>
                            <a:srgbClr val="231F20"/>
                          </a:solidFill>
                          <a:latin typeface="BIZ UDPゴシック"/>
                          <a:cs typeface="BIZ UDPゴシック"/>
                        </a:rPr>
                        <a:t>管理目</a:t>
                      </a:r>
                      <a:r>
                        <a:rPr sz="800" spc="-155" dirty="0">
                          <a:solidFill>
                            <a:srgbClr val="231F20"/>
                          </a:solidFill>
                          <a:latin typeface="BIZ UDPゴシック"/>
                          <a:cs typeface="BIZ UDPゴシック"/>
                        </a:rPr>
                        <a:t>標</a:t>
                      </a:r>
                      <a:r>
                        <a:rPr sz="800" spc="36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0" dirty="0">
                          <a:solidFill>
                            <a:srgbClr val="231F20"/>
                          </a:solidFill>
                          <a:latin typeface="BIZ UDPゴシック"/>
                          <a:cs typeface="BIZ UDPゴシック"/>
                        </a:rPr>
                        <a:t>）</a:t>
                      </a:r>
                      <a:r>
                        <a:rPr sz="900" spc="100" dirty="0">
                          <a:solidFill>
                            <a:srgbClr val="231F20"/>
                          </a:solidFill>
                          <a:latin typeface="Arial"/>
                          <a:cs typeface="Arial"/>
                        </a:rPr>
                        <a:t>%</a:t>
                      </a:r>
                      <a:endParaRPr sz="900" dirty="0">
                        <a:latin typeface="Arial"/>
                        <a:cs typeface="Arial"/>
                      </a:endParaRPr>
                    </a:p>
                  </a:txBody>
                  <a:tcPr marL="0" marR="0" marT="79375" marB="0">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8128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gridSpan="3" vMerge="1">
                  <a:txBody>
                    <a:bodyPr/>
                    <a:lstStyle/>
                    <a:p>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7"/>
                  </a:ext>
                </a:extLst>
              </a:tr>
              <a:tr h="305435">
                <a:tc rowSpan="2">
                  <a:txBody>
                    <a:bodyPr/>
                    <a:lstStyle/>
                    <a:p>
                      <a:pPr>
                        <a:lnSpc>
                          <a:spcPct val="100000"/>
                        </a:lnSpc>
                        <a:spcBef>
                          <a:spcPts val="105"/>
                        </a:spcBef>
                      </a:pPr>
                      <a:endParaRPr sz="900">
                        <a:latin typeface="Times New Roman"/>
                        <a:cs typeface="Times New Roman"/>
                      </a:endParaRPr>
                    </a:p>
                    <a:p>
                      <a:pPr marL="71755">
                        <a:lnSpc>
                          <a:spcPct val="100000"/>
                        </a:lnSpc>
                      </a:pPr>
                      <a:r>
                        <a:rPr sz="900" b="1" spc="-25" dirty="0">
                          <a:solidFill>
                            <a:srgbClr val="231F20"/>
                          </a:solidFill>
                          <a:latin typeface="Microsoft JhengHei"/>
                          <a:cs typeface="Microsoft JhengHei"/>
                        </a:rPr>
                        <a:t>血圧</a:t>
                      </a:r>
                      <a:endParaRPr sz="900">
                        <a:latin typeface="Microsoft JhengHei"/>
                        <a:cs typeface="Microsoft JhengHei"/>
                      </a:endParaRPr>
                    </a:p>
                    <a:p>
                      <a:pPr marL="71755">
                        <a:lnSpc>
                          <a:spcPct val="100000"/>
                        </a:lnSpc>
                        <a:spcBef>
                          <a:spcPts val="420"/>
                        </a:spcBef>
                      </a:pPr>
                      <a:r>
                        <a:rPr sz="900" b="1" spc="30" dirty="0">
                          <a:solidFill>
                            <a:srgbClr val="231F20"/>
                          </a:solidFill>
                          <a:latin typeface="Microsoft JhengHei"/>
                          <a:cs typeface="Microsoft JhengHei"/>
                        </a:rPr>
                        <a:t>□家庭血圧</a:t>
                      </a:r>
                      <a:endParaRPr sz="900">
                        <a:latin typeface="Microsoft JhengHei"/>
                        <a:cs typeface="Microsoft JhengHei"/>
                      </a:endParaRPr>
                    </a:p>
                  </a:txBody>
                  <a:tcPr marL="0" marR="0" marT="1333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740"/>
                        </a:spcBef>
                        <a:tabLst>
                          <a:tab pos="1544320" algn="l"/>
                        </a:tabLst>
                      </a:pPr>
                      <a:r>
                        <a:rPr sz="800" dirty="0">
                          <a:solidFill>
                            <a:srgbClr val="231F20"/>
                          </a:solidFill>
                          <a:latin typeface="BIZ UDPゴシック"/>
                          <a:cs typeface="BIZ UDPゴシック"/>
                        </a:rPr>
                        <a:t>治療前</a:t>
                      </a:r>
                      <a:r>
                        <a:rPr sz="800" spc="459" dirty="0">
                          <a:solidFill>
                            <a:srgbClr val="231F20"/>
                          </a:solidFill>
                          <a:latin typeface="BIZ UDPゴシック"/>
                          <a:cs typeface="BIZ UDPゴシック"/>
                        </a:rPr>
                        <a:t> </a:t>
                      </a: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mmHg</a:t>
                      </a:r>
                      <a:endParaRPr sz="900" dirty="0">
                        <a:latin typeface="Arial"/>
                        <a:cs typeface="Arial"/>
                      </a:endParaRPr>
                    </a:p>
                  </a:txBody>
                  <a:tcPr marL="0" marR="0" marT="93980" marB="0">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marL="60960">
                        <a:lnSpc>
                          <a:spcPct val="100000"/>
                        </a:lnSpc>
                        <a:spcBef>
                          <a:spcPts val="625"/>
                        </a:spcBef>
                      </a:pPr>
                      <a:r>
                        <a:rPr sz="800" spc="-20" dirty="0">
                          <a:solidFill>
                            <a:srgbClr val="231F20"/>
                          </a:solidFill>
                          <a:latin typeface="BIZ UDPゴシック"/>
                          <a:cs typeface="BIZ UDPゴシック"/>
                        </a:rPr>
                        <a:t>退院時</a:t>
                      </a:r>
                      <a:endParaRPr sz="800">
                        <a:latin typeface="BIZ UDPゴシック"/>
                        <a:cs typeface="BIZ UDPゴシック"/>
                      </a:endParaRPr>
                    </a:p>
                    <a:p>
                      <a:pPr>
                        <a:lnSpc>
                          <a:spcPct val="100000"/>
                        </a:lnSpc>
                        <a:spcBef>
                          <a:spcPts val="335"/>
                        </a:spcBef>
                      </a:pPr>
                      <a:endParaRPr sz="800">
                        <a:latin typeface="Times New Roman"/>
                        <a:cs typeface="Times New Roman"/>
                      </a:endParaRPr>
                    </a:p>
                    <a:p>
                      <a:pPr marL="567055">
                        <a:lnSpc>
                          <a:spcPct val="100000"/>
                        </a:lnSpc>
                      </a:pPr>
                      <a:r>
                        <a:rPr sz="900" spc="-20" dirty="0">
                          <a:solidFill>
                            <a:srgbClr val="231F20"/>
                          </a:solidFill>
                          <a:latin typeface="Arial"/>
                          <a:cs typeface="Arial"/>
                        </a:rPr>
                        <a:t>mmHg</a:t>
                      </a:r>
                      <a:endParaRPr sz="900">
                        <a:latin typeface="Arial"/>
                        <a:cs typeface="Arial"/>
                      </a:endParaRPr>
                    </a:p>
                  </a:txBody>
                  <a:tcPr marL="0" marR="0" marT="7937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gridSpan="3">
                  <a:txBody>
                    <a:bodyPr/>
                    <a:lstStyle/>
                    <a:p>
                      <a:pPr>
                        <a:lnSpc>
                          <a:spcPct val="100000"/>
                        </a:lnSpc>
                      </a:pPr>
                      <a:endParaRPr sz="900">
                        <a:latin typeface="Times New Roman"/>
                        <a:cs typeface="Times New Roman"/>
                      </a:endParaRPr>
                    </a:p>
                    <a:p>
                      <a:pPr>
                        <a:lnSpc>
                          <a:spcPct val="100000"/>
                        </a:lnSpc>
                        <a:spcBef>
                          <a:spcPts val="660"/>
                        </a:spcBef>
                      </a:pPr>
                      <a:endParaRPr sz="900">
                        <a:latin typeface="Times New Roman"/>
                        <a:cs typeface="Times New Roman"/>
                      </a:endParaRPr>
                    </a:p>
                    <a:p>
                      <a:pPr marL="552450">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gridSpan="3">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gridSpan="3">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8"/>
                  </a:ext>
                </a:extLst>
              </a:tr>
              <a:tr h="341630">
                <a:tc vMerge="1">
                  <a:txBody>
                    <a:bodyPr/>
                    <a:lstStyle/>
                    <a:p>
                      <a:endParaRPr/>
                    </a:p>
                  </a:txBody>
                  <a:tcPr marL="0" marR="0" marT="1333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830"/>
                        </a:spcBef>
                        <a:tabLst>
                          <a:tab pos="1544320" algn="l"/>
                        </a:tabLst>
                      </a:pPr>
                      <a:r>
                        <a:rPr sz="800" dirty="0">
                          <a:solidFill>
                            <a:srgbClr val="231F20"/>
                          </a:solidFill>
                          <a:latin typeface="BIZ UDPゴシック"/>
                          <a:cs typeface="BIZ UDPゴシック"/>
                        </a:rPr>
                        <a:t>管理目</a:t>
                      </a:r>
                      <a:r>
                        <a:rPr sz="800" spc="-155" dirty="0">
                          <a:solidFill>
                            <a:srgbClr val="231F20"/>
                          </a:solidFill>
                          <a:latin typeface="BIZ UDPゴシック"/>
                          <a:cs typeface="BIZ UDPゴシック"/>
                        </a:rPr>
                        <a:t>標</a:t>
                      </a:r>
                      <a:r>
                        <a:rPr sz="800" spc="36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900" dirty="0">
                          <a:solidFill>
                            <a:srgbClr val="231F20"/>
                          </a:solidFill>
                          <a:latin typeface="Arial"/>
                          <a:cs typeface="Arial"/>
                        </a:rPr>
                        <a:t>)</a:t>
                      </a:r>
                      <a:r>
                        <a:rPr sz="900" spc="-10" dirty="0">
                          <a:solidFill>
                            <a:srgbClr val="231F20"/>
                          </a:solidFill>
                          <a:latin typeface="Arial"/>
                          <a:cs typeface="Arial"/>
                        </a:rPr>
                        <a:t> </a:t>
                      </a:r>
                      <a:r>
                        <a:rPr sz="900" spc="-20" dirty="0">
                          <a:solidFill>
                            <a:srgbClr val="231F20"/>
                          </a:solidFill>
                          <a:latin typeface="Arial"/>
                          <a:cs typeface="Arial"/>
                        </a:rPr>
                        <a:t>mmHg</a:t>
                      </a:r>
                      <a:endParaRPr sz="900" dirty="0">
                        <a:latin typeface="Arial"/>
                        <a:cs typeface="Arial"/>
                      </a:endParaRPr>
                    </a:p>
                  </a:txBody>
                  <a:tcPr marL="0" marR="0" marT="10541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vMerge="1">
                  <a:txBody>
                    <a:bodyPr/>
                    <a:lstStyle/>
                    <a:p>
                      <a:endParaRPr/>
                    </a:p>
                  </a:txBody>
                  <a:tcPr marL="0" marR="0" marT="7937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gridSpan="3" vMerge="1">
                  <a:txBody>
                    <a:bodyPr/>
                    <a:lstStyle/>
                    <a:p>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9"/>
                  </a:ext>
                </a:extLst>
              </a:tr>
              <a:tr h="395605">
                <a:tc rowSpan="2">
                  <a:txBody>
                    <a:bodyPr/>
                    <a:lstStyle/>
                    <a:p>
                      <a:pPr>
                        <a:lnSpc>
                          <a:spcPct val="100000"/>
                        </a:lnSpc>
                      </a:pPr>
                      <a:endParaRPr sz="900">
                        <a:latin typeface="Times New Roman"/>
                        <a:cs typeface="Times New Roman"/>
                      </a:endParaRPr>
                    </a:p>
                    <a:p>
                      <a:pPr>
                        <a:lnSpc>
                          <a:spcPct val="100000"/>
                        </a:lnSpc>
                        <a:spcBef>
                          <a:spcPts val="635"/>
                        </a:spcBef>
                      </a:pPr>
                      <a:endParaRPr sz="900">
                        <a:latin typeface="Times New Roman"/>
                        <a:cs typeface="Times New Roman"/>
                      </a:endParaRPr>
                    </a:p>
                    <a:p>
                      <a:pPr marL="80010">
                        <a:lnSpc>
                          <a:spcPct val="100000"/>
                        </a:lnSpc>
                      </a:pPr>
                      <a:r>
                        <a:rPr sz="900" b="1" spc="-20" dirty="0">
                          <a:solidFill>
                            <a:srgbClr val="231F20"/>
                          </a:solidFill>
                          <a:latin typeface="Microsoft JhengHei"/>
                          <a:cs typeface="Microsoft JhengHei"/>
                        </a:rPr>
                        <a:t>腎機能</a:t>
                      </a:r>
                      <a:endParaRPr sz="900">
                        <a:latin typeface="Microsoft JhengHei"/>
                        <a:cs typeface="Microsoft JhengHei"/>
                      </a:endParaRPr>
                    </a:p>
                  </a:txBody>
                  <a:tcPr marL="0" marR="0" marT="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459"/>
                        </a:spcBef>
                      </a:pPr>
                      <a:r>
                        <a:rPr sz="800" spc="100" dirty="0">
                          <a:solidFill>
                            <a:srgbClr val="231F20"/>
                          </a:solidFill>
                          <a:latin typeface="BIZ UDPゴシック"/>
                          <a:cs typeface="BIZ UDPゴシック"/>
                        </a:rPr>
                        <a:t>クレアチニン</a:t>
                      </a:r>
                      <a:r>
                        <a:rPr sz="900" spc="-10" dirty="0">
                          <a:solidFill>
                            <a:srgbClr val="231F20"/>
                          </a:solidFill>
                          <a:latin typeface="Arial"/>
                          <a:cs typeface="Arial"/>
                        </a:rPr>
                        <a:t>/eGFR</a:t>
                      </a:r>
                      <a:endParaRPr sz="900" dirty="0">
                        <a:latin typeface="Arial"/>
                        <a:cs typeface="Arial"/>
                      </a:endParaRPr>
                    </a:p>
                    <a:p>
                      <a:pPr marL="90170">
                        <a:lnSpc>
                          <a:spcPct val="100000"/>
                        </a:lnSpc>
                        <a:spcBef>
                          <a:spcPts val="120"/>
                        </a:spcBef>
                        <a:tabLst>
                          <a:tab pos="1101725" algn="l"/>
                        </a:tabLst>
                      </a:pPr>
                      <a:r>
                        <a:rPr sz="900" spc="-10" dirty="0">
                          <a:solidFill>
                            <a:srgbClr val="231F20"/>
                          </a:solidFill>
                          <a:latin typeface="Arial"/>
                          <a:cs typeface="Arial"/>
                        </a:rPr>
                        <a:t>mg/dL</a:t>
                      </a:r>
                      <a:r>
                        <a:rPr sz="900" dirty="0">
                          <a:solidFill>
                            <a:srgbClr val="231F20"/>
                          </a:solidFill>
                          <a:latin typeface="Arial"/>
                          <a:cs typeface="Arial"/>
                        </a:rPr>
                        <a:t>	</a:t>
                      </a:r>
                      <a:r>
                        <a:rPr sz="900" spc="-10" dirty="0">
                          <a:solidFill>
                            <a:srgbClr val="231F20"/>
                          </a:solidFill>
                          <a:latin typeface="Arial"/>
                          <a:cs typeface="Arial"/>
                        </a:rPr>
                        <a:t>mL/min/1.73</a:t>
                      </a:r>
                      <a:r>
                        <a:rPr sz="800" spc="-10" dirty="0">
                          <a:solidFill>
                            <a:srgbClr val="231F20"/>
                          </a:solidFill>
                          <a:latin typeface="BIZ UDPゴシック"/>
                          <a:cs typeface="BIZ UDPゴシック"/>
                        </a:rPr>
                        <a:t>ｍ</a:t>
                      </a:r>
                      <a:r>
                        <a:rPr sz="900" spc="-10" dirty="0">
                          <a:solidFill>
                            <a:srgbClr val="231F20"/>
                          </a:solidFill>
                          <a:latin typeface="Arial"/>
                          <a:cs typeface="Arial"/>
                        </a:rPr>
                        <a:t>²</a:t>
                      </a:r>
                      <a:endParaRPr sz="900" dirty="0">
                        <a:latin typeface="Arial"/>
                        <a:cs typeface="Arial"/>
                      </a:endParaRPr>
                    </a:p>
                  </a:txBody>
                  <a:tcPr marL="0" marR="0" marT="58419"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45"/>
                        </a:spcBef>
                      </a:pPr>
                      <a:endParaRPr sz="850">
                        <a:latin typeface="Times New Roman"/>
                        <a:cs typeface="Times New Roman"/>
                      </a:endParaRPr>
                    </a:p>
                    <a:p>
                      <a:pPr marR="2222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45"/>
                        </a:spcBef>
                      </a:pPr>
                      <a:endParaRPr sz="850">
                        <a:latin typeface="Times New Roman"/>
                        <a:cs typeface="Times New Roman"/>
                      </a:endParaRPr>
                    </a:p>
                    <a:p>
                      <a:pPr marL="24130"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0"/>
                  </a:ext>
                </a:extLst>
              </a:tr>
              <a:tr h="395605">
                <a:tc vMerge="1">
                  <a:txBody>
                    <a:bodyPr/>
                    <a:lstStyle/>
                    <a:p>
                      <a:endParaRPr/>
                    </a:p>
                  </a:txBody>
                  <a:tcPr marL="0" marR="0" marT="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89535">
                        <a:lnSpc>
                          <a:spcPct val="100000"/>
                        </a:lnSpc>
                        <a:spcBef>
                          <a:spcPts val="434"/>
                        </a:spcBef>
                      </a:pPr>
                      <a:r>
                        <a:rPr sz="800" spc="70" dirty="0">
                          <a:solidFill>
                            <a:srgbClr val="231F20"/>
                          </a:solidFill>
                          <a:latin typeface="BIZ UDPゴシック"/>
                          <a:cs typeface="BIZ UDPゴシック"/>
                        </a:rPr>
                        <a:t>尿蛋白  定量  </a:t>
                      </a:r>
                      <a:r>
                        <a:rPr sz="900" spc="-20" dirty="0">
                          <a:solidFill>
                            <a:srgbClr val="231F20"/>
                          </a:solidFill>
                          <a:latin typeface="Arial"/>
                          <a:cs typeface="Arial"/>
                        </a:rPr>
                        <a:t>g/day</a:t>
                      </a:r>
                      <a:endParaRPr sz="900" dirty="0">
                        <a:latin typeface="Arial"/>
                        <a:cs typeface="Arial"/>
                      </a:endParaRPr>
                    </a:p>
                    <a:p>
                      <a:pPr marL="374015">
                        <a:lnSpc>
                          <a:spcPct val="100000"/>
                        </a:lnSpc>
                        <a:spcBef>
                          <a:spcPts val="204"/>
                        </a:spcBef>
                      </a:pPr>
                      <a:r>
                        <a:rPr sz="800" spc="-10" dirty="0">
                          <a:solidFill>
                            <a:srgbClr val="231F20"/>
                          </a:solidFill>
                          <a:latin typeface="BIZ UDPゴシック"/>
                          <a:cs typeface="BIZ UDPゴシック"/>
                        </a:rPr>
                        <a:t>または定性</a:t>
                      </a:r>
                      <a:endParaRPr sz="800" dirty="0">
                        <a:latin typeface="BIZ UDPゴシック"/>
                        <a:cs typeface="BIZ UDPゴシック"/>
                      </a:endParaRPr>
                    </a:p>
                  </a:txBody>
                  <a:tcPr marL="0" marR="0" marT="55244"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59690">
                        <a:lnSpc>
                          <a:spcPct val="100000"/>
                        </a:lnSpc>
                        <a:spcBef>
                          <a:spcPts val="459"/>
                        </a:spcBef>
                        <a:tabLst>
                          <a:tab pos="814705"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59690">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marL="67945">
                        <a:lnSpc>
                          <a:spcPct val="100000"/>
                        </a:lnSpc>
                        <a:spcBef>
                          <a:spcPts val="459"/>
                        </a:spcBef>
                        <a:tabLst>
                          <a:tab pos="82296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794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1"/>
                  </a:ext>
                </a:extLst>
              </a:tr>
              <a:tr h="359410">
                <a:tc>
                  <a:txBody>
                    <a:bodyPr/>
                    <a:lstStyle/>
                    <a:p>
                      <a:pPr marL="80010">
                        <a:lnSpc>
                          <a:spcPct val="100000"/>
                        </a:lnSpc>
                        <a:spcBef>
                          <a:spcPts val="875"/>
                        </a:spcBef>
                      </a:pPr>
                      <a:r>
                        <a:rPr sz="900" b="1" spc="-25" dirty="0">
                          <a:solidFill>
                            <a:srgbClr val="231F20"/>
                          </a:solidFill>
                          <a:latin typeface="Microsoft JhengHei"/>
                          <a:cs typeface="Microsoft JhengHei"/>
                        </a:rPr>
                        <a:t>喫煙</a:t>
                      </a:r>
                      <a:endParaRPr sz="900">
                        <a:latin typeface="Microsoft JhengHei"/>
                        <a:cs typeface="Microsoft JhengHei"/>
                      </a:endParaRPr>
                    </a:p>
                  </a:txBody>
                  <a:tcPr marL="0" marR="0" marT="11112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1594">
                        <a:lnSpc>
                          <a:spcPct val="100000"/>
                        </a:lnSpc>
                        <a:spcBef>
                          <a:spcPts val="350"/>
                        </a:spcBef>
                      </a:pPr>
                      <a:r>
                        <a:rPr sz="800" spc="-20" dirty="0">
                          <a:solidFill>
                            <a:srgbClr val="231F20"/>
                          </a:solidFill>
                          <a:latin typeface="BIZ UDPゴシック"/>
                          <a:cs typeface="BIZ UDPゴシック"/>
                        </a:rPr>
                        <a:t>入院前</a:t>
                      </a:r>
                      <a:endParaRPr sz="800">
                        <a:latin typeface="BIZ UDPゴシック"/>
                        <a:cs typeface="BIZ UDPゴシック"/>
                      </a:endParaRPr>
                    </a:p>
                    <a:p>
                      <a:pPr marL="61594">
                        <a:lnSpc>
                          <a:spcPct val="100000"/>
                        </a:lnSpc>
                        <a:spcBef>
                          <a:spcPts val="190"/>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70"/>
                        </a:spcBef>
                      </a:pPr>
                      <a:endParaRPr sz="800">
                        <a:latin typeface="Times New Roman"/>
                        <a:cs typeface="Times New Roman"/>
                      </a:endParaRPr>
                    </a:p>
                    <a:p>
                      <a:pPr marL="6794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2"/>
                  </a:ext>
                </a:extLst>
              </a:tr>
              <a:tr h="359410">
                <a:tc>
                  <a:txBody>
                    <a:bodyPr/>
                    <a:lstStyle/>
                    <a:p>
                      <a:pPr marL="80010">
                        <a:lnSpc>
                          <a:spcPct val="100000"/>
                        </a:lnSpc>
                        <a:spcBef>
                          <a:spcPts val="894"/>
                        </a:spcBef>
                      </a:pPr>
                      <a:r>
                        <a:rPr sz="900" b="1" spc="-15" dirty="0">
                          <a:solidFill>
                            <a:srgbClr val="231F20"/>
                          </a:solidFill>
                          <a:latin typeface="Microsoft JhengHei"/>
                          <a:cs typeface="Microsoft JhengHei"/>
                        </a:rPr>
                        <a:t>心房細動</a:t>
                      </a:r>
                      <a:endParaRPr sz="900">
                        <a:latin typeface="Microsoft JhengHei"/>
                        <a:cs typeface="Microsoft JhengHei"/>
                      </a:endParaRPr>
                    </a:p>
                  </a:txBody>
                  <a:tcPr marL="0" marR="0" marT="113664"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1594">
                        <a:lnSpc>
                          <a:spcPct val="100000"/>
                        </a:lnSpc>
                        <a:spcBef>
                          <a:spcPts val="385"/>
                        </a:spcBef>
                      </a:pPr>
                      <a:r>
                        <a:rPr sz="800" spc="-20" dirty="0">
                          <a:solidFill>
                            <a:srgbClr val="231F20"/>
                          </a:solidFill>
                          <a:latin typeface="BIZ UDPゴシック"/>
                          <a:cs typeface="BIZ UDPゴシック"/>
                        </a:rPr>
                        <a:t>入院前</a:t>
                      </a:r>
                      <a:endParaRPr sz="800">
                        <a:latin typeface="BIZ UDPゴシック"/>
                        <a:cs typeface="BIZ UDPゴシック"/>
                      </a:endParaRPr>
                    </a:p>
                    <a:p>
                      <a:pPr marL="61594">
                        <a:lnSpc>
                          <a:spcPct val="100000"/>
                        </a:lnSpc>
                        <a:spcBef>
                          <a:spcPts val="190"/>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889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35"/>
                        </a:spcBef>
                      </a:pPr>
                      <a:endParaRPr sz="800">
                        <a:latin typeface="Times New Roman"/>
                        <a:cs typeface="Times New Roman"/>
                      </a:endParaRPr>
                    </a:p>
                    <a:p>
                      <a:pPr marL="6794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3"/>
                  </a:ext>
                </a:extLst>
              </a:tr>
              <a:tr h="467995">
                <a:tc>
                  <a:txBody>
                    <a:bodyPr/>
                    <a:lstStyle/>
                    <a:p>
                      <a:pPr marL="88900" marR="201930">
                        <a:lnSpc>
                          <a:spcPct val="120300"/>
                        </a:lnSpc>
                        <a:spcBef>
                          <a:spcPts val="390"/>
                        </a:spcBef>
                      </a:pPr>
                      <a:r>
                        <a:rPr sz="900" b="1" spc="-15" dirty="0">
                          <a:solidFill>
                            <a:srgbClr val="231F20"/>
                          </a:solidFill>
                          <a:latin typeface="Microsoft JhengHei"/>
                          <a:cs typeface="Microsoft JhengHei"/>
                        </a:rPr>
                        <a:t>抗血小板抗凝固薬</a:t>
                      </a:r>
                      <a:endParaRPr sz="900">
                        <a:latin typeface="Microsoft JhengHei"/>
                        <a:cs typeface="Microsoft JhengHei"/>
                      </a:endParaRPr>
                    </a:p>
                  </a:txBody>
                  <a:tcPr marL="0" marR="0" marT="495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35"/>
                        </a:spcBef>
                      </a:pPr>
                      <a:endParaRPr sz="800">
                        <a:latin typeface="Times New Roman"/>
                        <a:cs typeface="Times New Roman"/>
                      </a:endParaRPr>
                    </a:p>
                    <a:p>
                      <a:pPr marL="61594">
                        <a:lnSpc>
                          <a:spcPct val="100000"/>
                        </a:lnSpc>
                      </a:pPr>
                      <a:r>
                        <a:rPr sz="800" spc="-15" dirty="0">
                          <a:solidFill>
                            <a:srgbClr val="231F20"/>
                          </a:solidFill>
                          <a:latin typeface="BIZ UDPゴシック"/>
                          <a:cs typeface="BIZ UDPゴシック"/>
                        </a:rPr>
                        <a:t>□内服中</a:t>
                      </a:r>
                      <a:endParaRPr sz="800">
                        <a:latin typeface="BIZ UDPゴシック"/>
                        <a:cs typeface="BIZ UDPゴシック"/>
                      </a:endParaRPr>
                    </a:p>
                  </a:txBody>
                  <a:tcPr marL="0" marR="0" marT="425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marL="36830">
                        <a:lnSpc>
                          <a:spcPct val="100000"/>
                        </a:lnSpc>
                        <a:spcBef>
                          <a:spcPts val="590"/>
                        </a:spcBef>
                        <a:tabLst>
                          <a:tab pos="563880" algn="l"/>
                        </a:tabLst>
                      </a:pP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395" dirty="0">
                          <a:solidFill>
                            <a:srgbClr val="231F20"/>
                          </a:solidFill>
                          <a:latin typeface="BIZ UDPゴシック"/>
                          <a:cs typeface="BIZ UDPゴシック"/>
                        </a:rPr>
                        <a:t>年</a:t>
                      </a:r>
                      <a:r>
                        <a:rPr sz="800" spc="375" dirty="0">
                          <a:solidFill>
                            <a:srgbClr val="231F20"/>
                          </a:solidFill>
                          <a:latin typeface="BIZ UDPゴシック"/>
                          <a:cs typeface="BIZ UDPゴシック"/>
                        </a:rPr>
                        <a:t>（</a:t>
                      </a:r>
                      <a:endParaRPr sz="800">
                        <a:latin typeface="BIZ UDPゴシック"/>
                        <a:cs typeface="BIZ UDPゴシック"/>
                      </a:endParaRPr>
                    </a:p>
                    <a:p>
                      <a:pPr marL="36830">
                        <a:lnSpc>
                          <a:spcPct val="100000"/>
                        </a:lnSpc>
                        <a:spcBef>
                          <a:spcPts val="540"/>
                        </a:spcBef>
                      </a:pPr>
                      <a:r>
                        <a:rPr sz="800" spc="95" dirty="0">
                          <a:solidFill>
                            <a:srgbClr val="231F20"/>
                          </a:solidFill>
                          <a:latin typeface="BIZ UDPゴシック"/>
                          <a:cs typeface="BIZ UDPゴシック"/>
                        </a:rPr>
                        <a:t>（</a:t>
                      </a:r>
                      <a:r>
                        <a:rPr sz="800" spc="135" dirty="0">
                          <a:solidFill>
                            <a:srgbClr val="231F20"/>
                          </a:solidFill>
                          <a:latin typeface="BIZ UDPゴシック"/>
                          <a:cs typeface="BIZ UDPゴシック"/>
                        </a:rPr>
                        <a:t>薬剤名：</a:t>
                      </a:r>
                      <a:endParaRPr sz="800">
                        <a:latin typeface="BIZ UDPゴシック"/>
                        <a:cs typeface="BIZ UDPゴシック"/>
                      </a:endParaRPr>
                    </a:p>
                  </a:txBody>
                  <a:tcPr marL="0" marR="0" marT="74930" marB="0">
                    <a:lnT w="6350">
                      <a:solidFill>
                        <a:srgbClr val="231F20"/>
                      </a:solidFill>
                      <a:prstDash val="solid"/>
                    </a:lnT>
                    <a:lnB w="6350">
                      <a:solidFill>
                        <a:srgbClr val="231F20"/>
                      </a:solidFill>
                      <a:prstDash val="solid"/>
                    </a:lnB>
                    <a:solidFill>
                      <a:srgbClr val="FFFFFF"/>
                    </a:solidFill>
                  </a:tcPr>
                </a:tc>
                <a:tc gridSpan="2">
                  <a:txBody>
                    <a:bodyPr/>
                    <a:lstStyle/>
                    <a:p>
                      <a:pPr marL="271145">
                        <a:lnSpc>
                          <a:spcPct val="100000"/>
                        </a:lnSpc>
                        <a:spcBef>
                          <a:spcPts val="590"/>
                        </a:spcBef>
                      </a:pPr>
                      <a:r>
                        <a:rPr sz="800" dirty="0">
                          <a:solidFill>
                            <a:srgbClr val="231F20"/>
                          </a:solidFill>
                          <a:latin typeface="BIZ UDPゴシック"/>
                          <a:cs typeface="BIZ UDPゴシック"/>
                        </a:rPr>
                        <a:t>）</a:t>
                      </a:r>
                      <a:r>
                        <a:rPr sz="800" spc="114" dirty="0">
                          <a:solidFill>
                            <a:srgbClr val="231F20"/>
                          </a:solidFill>
                          <a:latin typeface="BIZ UDPゴシック"/>
                          <a:cs typeface="BIZ UDPゴシック"/>
                        </a:rPr>
                        <a:t>月より、</a:t>
                      </a:r>
                      <a:endParaRPr sz="800">
                        <a:latin typeface="BIZ UDPゴシック"/>
                        <a:cs typeface="BIZ UDPゴシック"/>
                      </a:endParaRPr>
                    </a:p>
                    <a:p>
                      <a:pPr marL="640080">
                        <a:lnSpc>
                          <a:spcPct val="100000"/>
                        </a:lnSpc>
                        <a:spcBef>
                          <a:spcPts val="540"/>
                        </a:spcBef>
                      </a:pPr>
                      <a:r>
                        <a:rPr sz="800" dirty="0">
                          <a:solidFill>
                            <a:srgbClr val="231F20"/>
                          </a:solidFill>
                          <a:latin typeface="BIZ UDPゴシック"/>
                          <a:cs typeface="BIZ UDPゴシック"/>
                        </a:rPr>
                        <a:t>）</a:t>
                      </a:r>
                      <a:r>
                        <a:rPr sz="800" spc="50" dirty="0">
                          <a:solidFill>
                            <a:srgbClr val="231F20"/>
                          </a:solidFill>
                          <a:latin typeface="BIZ UDPゴシック"/>
                          <a:cs typeface="BIZ UDPゴシック"/>
                        </a:rPr>
                        <a:t>の □減量</a:t>
                      </a:r>
                      <a:endParaRPr sz="800">
                        <a:latin typeface="BIZ UDPゴシック"/>
                        <a:cs typeface="BIZ UDPゴシック"/>
                      </a:endParaRPr>
                    </a:p>
                  </a:txBody>
                  <a:tcPr marL="0" marR="0" marT="74930" marB="0">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a:txBody>
                    <a:bodyPr/>
                    <a:lstStyle/>
                    <a:p>
                      <a:pPr>
                        <a:lnSpc>
                          <a:spcPct val="100000"/>
                        </a:lnSpc>
                      </a:pPr>
                      <a:endParaRPr sz="800">
                        <a:latin typeface="Times New Roman"/>
                        <a:cs typeface="Times New Roman"/>
                      </a:endParaRPr>
                    </a:p>
                    <a:p>
                      <a:pPr>
                        <a:lnSpc>
                          <a:spcPct val="100000"/>
                        </a:lnSpc>
                        <a:spcBef>
                          <a:spcPts val="250"/>
                        </a:spcBef>
                      </a:pPr>
                      <a:endParaRPr sz="800">
                        <a:latin typeface="Times New Roman"/>
                        <a:cs typeface="Times New Roman"/>
                      </a:endParaRPr>
                    </a:p>
                    <a:p>
                      <a:pPr marL="17780">
                        <a:lnSpc>
                          <a:spcPct val="100000"/>
                        </a:lnSpc>
                      </a:pPr>
                      <a:r>
                        <a:rPr sz="800" spc="-20" dirty="0">
                          <a:solidFill>
                            <a:srgbClr val="231F20"/>
                          </a:solidFill>
                          <a:latin typeface="BIZ UDPゴシック"/>
                          <a:cs typeface="BIZ UDPゴシック"/>
                        </a:rPr>
                        <a:t>□中止</a:t>
                      </a:r>
                      <a:endParaRPr sz="800">
                        <a:latin typeface="BIZ UDPゴシック"/>
                        <a:cs typeface="BIZ UDPゴシック"/>
                      </a:endParaRPr>
                    </a:p>
                  </a:txBody>
                  <a:tcPr marL="0" marR="0" marT="0" marB="0">
                    <a:lnT w="6350">
                      <a:solidFill>
                        <a:srgbClr val="231F20"/>
                      </a:solidFill>
                      <a:prstDash val="solid"/>
                    </a:lnT>
                    <a:lnB w="6350">
                      <a:solidFill>
                        <a:srgbClr val="231F20"/>
                      </a:solidFill>
                      <a:prstDash val="solid"/>
                    </a:lnB>
                    <a:solidFill>
                      <a:srgbClr val="FFFFFF"/>
                    </a:solidFill>
                  </a:tcPr>
                </a:tc>
                <a:tc gridSpan="2">
                  <a:txBody>
                    <a:bodyPr/>
                    <a:lstStyle/>
                    <a:p>
                      <a:pPr>
                        <a:lnSpc>
                          <a:spcPct val="100000"/>
                        </a:lnSpc>
                      </a:pPr>
                      <a:endParaRPr sz="800">
                        <a:latin typeface="Times New Roman"/>
                        <a:cs typeface="Times New Roman"/>
                      </a:endParaRPr>
                    </a:p>
                    <a:p>
                      <a:pPr>
                        <a:lnSpc>
                          <a:spcPct val="100000"/>
                        </a:lnSpc>
                        <a:spcBef>
                          <a:spcPts val="250"/>
                        </a:spcBef>
                      </a:pPr>
                      <a:endParaRPr sz="800">
                        <a:latin typeface="Times New Roman"/>
                        <a:cs typeface="Times New Roman"/>
                      </a:endParaRPr>
                    </a:p>
                    <a:p>
                      <a:pPr marL="108585">
                        <a:lnSpc>
                          <a:spcPct val="100000"/>
                        </a:lnSpc>
                      </a:pPr>
                      <a:r>
                        <a:rPr sz="800" spc="-135" dirty="0">
                          <a:solidFill>
                            <a:srgbClr val="231F20"/>
                          </a:solidFill>
                          <a:latin typeface="BIZ UDPゴシック"/>
                          <a:cs typeface="BIZ UDPゴシック"/>
                        </a:rPr>
                        <a:t>□変更</a:t>
                      </a:r>
                      <a:r>
                        <a:rPr sz="800" spc="425" dirty="0">
                          <a:solidFill>
                            <a:srgbClr val="231F20"/>
                          </a:solidFill>
                          <a:latin typeface="BIZ UDPゴシック"/>
                          <a:cs typeface="BIZ UDPゴシック"/>
                        </a:rPr>
                        <a:t>（</a:t>
                      </a:r>
                      <a:r>
                        <a:rPr sz="800" spc="45" dirty="0">
                          <a:solidFill>
                            <a:srgbClr val="231F20"/>
                          </a:solidFill>
                          <a:latin typeface="BIZ UDPゴシック"/>
                          <a:cs typeface="BIZ UDPゴシック"/>
                        </a:rPr>
                        <a:t>薬剤名：</a:t>
                      </a:r>
                      <a:endParaRPr sz="800">
                        <a:latin typeface="BIZ UDPゴシック"/>
                        <a:cs typeface="BIZ UDPゴシック"/>
                      </a:endParaRPr>
                    </a:p>
                  </a:txBody>
                  <a:tcPr marL="0" marR="0" marT="0" marB="0">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p>
                      <a:pPr>
                        <a:lnSpc>
                          <a:spcPct val="100000"/>
                        </a:lnSpc>
                        <a:spcBef>
                          <a:spcPts val="250"/>
                        </a:spcBef>
                      </a:pPr>
                      <a:endParaRPr sz="800">
                        <a:latin typeface="Times New Roman"/>
                        <a:cs typeface="Times New Roman"/>
                      </a:endParaRPr>
                    </a:p>
                    <a:p>
                      <a:pPr marL="59690">
                        <a:lnSpc>
                          <a:spcPct val="100000"/>
                        </a:lnSpc>
                      </a:pPr>
                      <a:r>
                        <a:rPr sz="800" spc="375" dirty="0">
                          <a:solidFill>
                            <a:srgbClr val="231F20"/>
                          </a:solidFill>
                          <a:latin typeface="BIZ UDPゴシック"/>
                          <a:cs typeface="BIZ UDPゴシック"/>
                        </a:rPr>
                        <a:t>）</a:t>
                      </a:r>
                      <a:endParaRPr sz="800">
                        <a:latin typeface="BIZ UDPゴシック"/>
                        <a:cs typeface="BIZ UDPゴシック"/>
                      </a:endParaRPr>
                    </a:p>
                  </a:txBody>
                  <a:tcPr marL="0" marR="0" marT="0" marB="0">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extLst>
                  <a:ext uri="{0D108BD9-81ED-4DB2-BD59-A6C34878D82A}">
                    <a16:rowId xmlns:a16="http://schemas.microsoft.com/office/drawing/2014/main" val="10014"/>
                  </a:ext>
                </a:extLst>
              </a:tr>
              <a:tr h="323850">
                <a:tc>
                  <a:txBody>
                    <a:bodyPr/>
                    <a:lstStyle/>
                    <a:p>
                      <a:pPr marL="80010">
                        <a:lnSpc>
                          <a:spcPct val="100000"/>
                        </a:lnSpc>
                        <a:spcBef>
                          <a:spcPts val="690"/>
                        </a:spcBef>
                      </a:pPr>
                      <a:r>
                        <a:rPr sz="900" b="1" spc="-20" dirty="0">
                          <a:solidFill>
                            <a:srgbClr val="231F20"/>
                          </a:solidFill>
                          <a:latin typeface="Microsoft JhengHei"/>
                          <a:cs typeface="Microsoft JhengHei"/>
                        </a:rPr>
                        <a:t>備考欄</a:t>
                      </a:r>
                      <a:endParaRPr sz="900">
                        <a:latin typeface="Microsoft JhengHei"/>
                        <a:cs typeface="Microsoft JhengHei"/>
                      </a:endParaRPr>
                    </a:p>
                  </a:txBody>
                  <a:tcPr marL="0" marR="0" marT="87630" marB="0">
                    <a:lnL w="12700">
                      <a:solidFill>
                        <a:srgbClr val="231F20"/>
                      </a:solidFill>
                      <a:prstDash val="solid"/>
                    </a:lnL>
                    <a:lnT w="6350">
                      <a:solidFill>
                        <a:srgbClr val="231F20"/>
                      </a:solidFill>
                      <a:prstDash val="solid"/>
                    </a:lnT>
                    <a:lnB w="12700">
                      <a:solidFill>
                        <a:srgbClr val="231F20"/>
                      </a:solidFill>
                      <a:prstDash val="solid"/>
                    </a:lnB>
                    <a:solidFill>
                      <a:srgbClr val="CEEBEC"/>
                    </a:solidFill>
                  </a:tcPr>
                </a:tc>
                <a:tc gridSpan="16">
                  <a:txBody>
                    <a:bodyPr/>
                    <a:lstStyle/>
                    <a:p>
                      <a:pPr>
                        <a:lnSpc>
                          <a:spcPct val="100000"/>
                        </a:lnSpc>
                      </a:pPr>
                      <a:endParaRPr sz="800" dirty="0">
                        <a:latin typeface="Times New Roman"/>
                        <a:cs typeface="Times New Roman"/>
                      </a:endParaRPr>
                    </a:p>
                  </a:txBody>
                  <a:tcPr marL="0" marR="0" marT="0" marB="0">
                    <a:lnR w="12700">
                      <a:solidFill>
                        <a:srgbClr val="231F20"/>
                      </a:solidFill>
                      <a:prstDash val="solid"/>
                    </a:lnR>
                    <a:lnT w="6350">
                      <a:solidFill>
                        <a:srgbClr val="231F20"/>
                      </a:solidFill>
                      <a:prstDash val="solid"/>
                    </a:lnT>
                    <a:lnB w="1270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5"/>
                  </a:ext>
                </a:extLst>
              </a:tr>
            </a:tbl>
          </a:graphicData>
        </a:graphic>
      </p:graphicFrame>
      <p:grpSp>
        <p:nvGrpSpPr>
          <p:cNvPr id="9" name="object 9"/>
          <p:cNvGrpSpPr/>
          <p:nvPr/>
        </p:nvGrpSpPr>
        <p:grpSpPr>
          <a:xfrm>
            <a:off x="5682603" y="768616"/>
            <a:ext cx="1703070" cy="875030"/>
            <a:chOff x="5682603" y="768616"/>
            <a:chExt cx="1703070" cy="875030"/>
          </a:xfrm>
        </p:grpSpPr>
        <p:sp>
          <p:nvSpPr>
            <p:cNvPr id="10" name="object 10"/>
            <p:cNvSpPr/>
            <p:nvPr/>
          </p:nvSpPr>
          <p:spPr>
            <a:xfrm>
              <a:off x="5688001" y="774014"/>
              <a:ext cx="1692275" cy="864235"/>
            </a:xfrm>
            <a:custGeom>
              <a:avLst/>
              <a:gdLst/>
              <a:ahLst/>
              <a:cxnLst/>
              <a:rect l="l" t="t" r="r" b="b"/>
              <a:pathLst>
                <a:path w="1692275" h="864235">
                  <a:moveTo>
                    <a:pt x="1691995" y="863993"/>
                  </a:moveTo>
                  <a:lnTo>
                    <a:pt x="0" y="863993"/>
                  </a:lnTo>
                  <a:lnTo>
                    <a:pt x="0" y="0"/>
                  </a:lnTo>
                  <a:lnTo>
                    <a:pt x="1691995" y="0"/>
                  </a:lnTo>
                  <a:lnTo>
                    <a:pt x="1691995" y="863993"/>
                  </a:lnTo>
                  <a:close/>
                </a:path>
              </a:pathLst>
            </a:custGeom>
            <a:ln w="10795">
              <a:solidFill>
                <a:srgbClr val="231F20"/>
              </a:solidFill>
            </a:ln>
          </p:spPr>
          <p:txBody>
            <a:bodyPr wrap="square" lIns="0" tIns="0" rIns="0" bIns="0" rtlCol="0"/>
            <a:lstStyle/>
            <a:p>
              <a:endParaRPr/>
            </a:p>
          </p:txBody>
        </p:sp>
        <p:sp>
          <p:nvSpPr>
            <p:cNvPr id="11" name="object 11"/>
            <p:cNvSpPr/>
            <p:nvPr/>
          </p:nvSpPr>
          <p:spPr>
            <a:xfrm>
              <a:off x="5688001" y="1350302"/>
              <a:ext cx="1692275" cy="288290"/>
            </a:xfrm>
            <a:custGeom>
              <a:avLst/>
              <a:gdLst/>
              <a:ahLst/>
              <a:cxnLst/>
              <a:rect l="l" t="t" r="r" b="b"/>
              <a:pathLst>
                <a:path w="1692275" h="288289">
                  <a:moveTo>
                    <a:pt x="1691995" y="287997"/>
                  </a:moveTo>
                  <a:lnTo>
                    <a:pt x="0" y="287997"/>
                  </a:lnTo>
                  <a:lnTo>
                    <a:pt x="0" y="0"/>
                  </a:lnTo>
                  <a:lnTo>
                    <a:pt x="1691995" y="0"/>
                  </a:lnTo>
                  <a:lnTo>
                    <a:pt x="1691995" y="287997"/>
                  </a:lnTo>
                  <a:close/>
                </a:path>
              </a:pathLst>
            </a:custGeom>
            <a:ln w="3594">
              <a:solidFill>
                <a:srgbClr val="231F20"/>
              </a:solidFill>
            </a:ln>
          </p:spPr>
          <p:txBody>
            <a:bodyPr wrap="square" lIns="0" tIns="0" rIns="0" bIns="0" rtlCol="0"/>
            <a:lstStyle/>
            <a:p>
              <a:endParaRPr/>
            </a:p>
          </p:txBody>
        </p:sp>
      </p:grpSp>
      <p:graphicFrame>
        <p:nvGraphicFramePr>
          <p:cNvPr id="12" name="object 12"/>
          <p:cNvGraphicFramePr>
            <a:graphicFrameLocks noGrp="1"/>
          </p:cNvGraphicFramePr>
          <p:nvPr/>
        </p:nvGraphicFramePr>
        <p:xfrm>
          <a:off x="336602" y="768616"/>
          <a:ext cx="4589779" cy="862965"/>
        </p:xfrm>
        <a:graphic>
          <a:graphicData uri="http://schemas.openxmlformats.org/drawingml/2006/table">
            <a:tbl>
              <a:tblPr firstRow="1" bandRow="1">
                <a:tableStyleId>{2D5ABB26-0587-4C30-8999-92F81FD0307C}</a:tableStyleId>
              </a:tblPr>
              <a:tblGrid>
                <a:gridCol w="2087880">
                  <a:extLst>
                    <a:ext uri="{9D8B030D-6E8A-4147-A177-3AD203B41FA5}">
                      <a16:colId xmlns:a16="http://schemas.microsoft.com/office/drawing/2014/main" val="20000"/>
                    </a:ext>
                  </a:extLst>
                </a:gridCol>
                <a:gridCol w="2501899">
                  <a:extLst>
                    <a:ext uri="{9D8B030D-6E8A-4147-A177-3AD203B41FA5}">
                      <a16:colId xmlns:a16="http://schemas.microsoft.com/office/drawing/2014/main" val="20001"/>
                    </a:ext>
                  </a:extLst>
                </a:gridCol>
              </a:tblGrid>
              <a:tr h="287655">
                <a:tc>
                  <a:txBody>
                    <a:bodyPr/>
                    <a:lstStyle/>
                    <a:p>
                      <a:pPr marL="80010">
                        <a:lnSpc>
                          <a:spcPct val="100000"/>
                        </a:lnSpc>
                        <a:spcBef>
                          <a:spcPts val="680"/>
                        </a:spcBef>
                      </a:pPr>
                      <a:r>
                        <a:rPr sz="800" spc="-10" dirty="0">
                          <a:solidFill>
                            <a:srgbClr val="231F20"/>
                          </a:solidFill>
                          <a:latin typeface="BIZ UDPゴシック"/>
                          <a:cs typeface="BIZ UDPゴシック"/>
                        </a:rPr>
                        <a:t>氏名 </a:t>
                      </a:r>
                      <a:r>
                        <a:rPr sz="850" spc="-50" dirty="0">
                          <a:solidFill>
                            <a:srgbClr val="231F20"/>
                          </a:solidFill>
                          <a:latin typeface="Arial"/>
                          <a:cs typeface="Arial"/>
                        </a:rPr>
                        <a:t>:</a:t>
                      </a:r>
                      <a:endParaRPr sz="850">
                        <a:latin typeface="Arial"/>
                        <a:cs typeface="Arial"/>
                      </a:endParaRPr>
                    </a:p>
                  </a:txBody>
                  <a:tcPr marL="0" marR="0" marT="86360" marB="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rowSpan="2">
                  <a:txBody>
                    <a:bodyPr/>
                    <a:lstStyle/>
                    <a:p>
                      <a:pPr marL="93345">
                        <a:lnSpc>
                          <a:spcPct val="100000"/>
                        </a:lnSpc>
                        <a:spcBef>
                          <a:spcPts val="715"/>
                        </a:spcBef>
                      </a:pPr>
                      <a:r>
                        <a:rPr sz="800" spc="50" dirty="0">
                          <a:solidFill>
                            <a:srgbClr val="231F20"/>
                          </a:solidFill>
                          <a:latin typeface="BIZ UDPゴシック"/>
                          <a:cs typeface="BIZ UDPゴシック"/>
                        </a:rPr>
                        <a:t>診断時の病名：</a:t>
                      </a:r>
                      <a:endParaRPr sz="800">
                        <a:latin typeface="BIZ UDPゴシック"/>
                        <a:cs typeface="BIZ UDPゴシック"/>
                      </a:endParaRPr>
                    </a:p>
                  </a:txBody>
                  <a:tcPr marL="0" marR="0" marT="90805" marB="0">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extLst>
                  <a:ext uri="{0D108BD9-81ED-4DB2-BD59-A6C34878D82A}">
                    <a16:rowId xmlns:a16="http://schemas.microsoft.com/office/drawing/2014/main" val="10000"/>
                  </a:ext>
                </a:extLst>
              </a:tr>
              <a:tr h="287655">
                <a:tc>
                  <a:txBody>
                    <a:bodyPr/>
                    <a:lstStyle/>
                    <a:p>
                      <a:pPr marL="80010">
                        <a:lnSpc>
                          <a:spcPct val="100000"/>
                        </a:lnSpc>
                        <a:spcBef>
                          <a:spcPts val="680"/>
                        </a:spcBef>
                        <a:tabLst>
                          <a:tab pos="953769" algn="l"/>
                          <a:tab pos="1390650" algn="l"/>
                        </a:tabLst>
                      </a:pPr>
                      <a:r>
                        <a:rPr sz="800" dirty="0">
                          <a:solidFill>
                            <a:srgbClr val="231F20"/>
                          </a:solidFill>
                          <a:latin typeface="BIZ UDPゴシック"/>
                          <a:cs typeface="BIZ UDPゴシック"/>
                        </a:rPr>
                        <a:t>生年月日</a:t>
                      </a:r>
                      <a:r>
                        <a:rPr sz="800" spc="-30" dirty="0">
                          <a:solidFill>
                            <a:srgbClr val="231F20"/>
                          </a:solidFill>
                          <a:latin typeface="BIZ UDPゴシック"/>
                          <a:cs typeface="BIZ UDPゴシック"/>
                        </a:rPr>
                        <a:t> </a:t>
                      </a:r>
                      <a:r>
                        <a:rPr sz="850" spc="-50" dirty="0">
                          <a:solidFill>
                            <a:srgbClr val="231F20"/>
                          </a:solidFill>
                          <a:latin typeface="Arial"/>
                          <a:cs typeface="Arial"/>
                        </a:rPr>
                        <a:t>:</a:t>
                      </a:r>
                      <a:r>
                        <a:rPr sz="850" dirty="0">
                          <a:solidFill>
                            <a:srgbClr val="231F20"/>
                          </a:solidFill>
                          <a:latin typeface="Arial"/>
                          <a:cs typeface="Arial"/>
                        </a:rPr>
                        <a:t>	</a:t>
                      </a:r>
                      <a:r>
                        <a:rPr sz="850" spc="-50" dirty="0">
                          <a:solidFill>
                            <a:srgbClr val="231F20"/>
                          </a:solidFill>
                          <a:latin typeface="Arial"/>
                          <a:cs typeface="Arial"/>
                        </a:rPr>
                        <a:t>/</a:t>
                      </a:r>
                      <a:r>
                        <a:rPr sz="850" dirty="0">
                          <a:solidFill>
                            <a:srgbClr val="231F20"/>
                          </a:solidFill>
                          <a:latin typeface="Arial"/>
                          <a:cs typeface="Arial"/>
                        </a:rPr>
                        <a:t>	</a:t>
                      </a:r>
                      <a:r>
                        <a:rPr sz="850" spc="-50" dirty="0">
                          <a:solidFill>
                            <a:srgbClr val="231F20"/>
                          </a:solidFill>
                          <a:latin typeface="Arial"/>
                          <a:cs typeface="Arial"/>
                        </a:rPr>
                        <a:t>/</a:t>
                      </a:r>
                      <a:endParaRPr sz="850">
                        <a:latin typeface="Arial"/>
                        <a:cs typeface="Arial"/>
                      </a:endParaRPr>
                    </a:p>
                  </a:txBody>
                  <a:tcPr marL="0" marR="0" marT="86360" marB="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90805" marB="0">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extLst>
                  <a:ext uri="{0D108BD9-81ED-4DB2-BD59-A6C34878D82A}">
                    <a16:rowId xmlns:a16="http://schemas.microsoft.com/office/drawing/2014/main" val="10001"/>
                  </a:ext>
                </a:extLst>
              </a:tr>
              <a:tr h="287655">
                <a:tc>
                  <a:txBody>
                    <a:bodyPr/>
                    <a:lstStyle/>
                    <a:p>
                      <a:pPr marL="80010">
                        <a:lnSpc>
                          <a:spcPct val="100000"/>
                        </a:lnSpc>
                        <a:spcBef>
                          <a:spcPts val="680"/>
                        </a:spcBef>
                        <a:tabLst>
                          <a:tab pos="1055370" algn="l"/>
                        </a:tabLst>
                      </a:pPr>
                      <a:r>
                        <a:rPr sz="800" dirty="0">
                          <a:solidFill>
                            <a:srgbClr val="231F20"/>
                          </a:solidFill>
                          <a:latin typeface="BIZ UDPゴシック"/>
                          <a:cs typeface="BIZ UDPゴシック"/>
                        </a:rPr>
                        <a:t>発症時年齢</a:t>
                      </a:r>
                      <a:r>
                        <a:rPr sz="800" spc="-30" dirty="0">
                          <a:solidFill>
                            <a:srgbClr val="231F20"/>
                          </a:solidFill>
                          <a:latin typeface="BIZ UDPゴシック"/>
                          <a:cs typeface="BIZ UDPゴシック"/>
                        </a:rPr>
                        <a:t> </a:t>
                      </a:r>
                      <a:r>
                        <a:rPr sz="850" spc="-50" dirty="0">
                          <a:solidFill>
                            <a:srgbClr val="231F20"/>
                          </a:solidFill>
                          <a:latin typeface="Arial"/>
                          <a:cs typeface="Arial"/>
                        </a:rPr>
                        <a:t>:</a:t>
                      </a:r>
                      <a:r>
                        <a:rPr sz="850" dirty="0">
                          <a:solidFill>
                            <a:srgbClr val="231F20"/>
                          </a:solidFill>
                          <a:latin typeface="Arial"/>
                          <a:cs typeface="Arial"/>
                        </a:rPr>
                        <a:t>	</a:t>
                      </a:r>
                      <a:r>
                        <a:rPr sz="800" spc="-50" dirty="0">
                          <a:solidFill>
                            <a:srgbClr val="231F20"/>
                          </a:solidFill>
                          <a:latin typeface="BIZ UDPゴシック"/>
                          <a:cs typeface="BIZ UDPゴシック"/>
                        </a:rPr>
                        <a:t>歳</a:t>
                      </a:r>
                      <a:endParaRPr sz="800">
                        <a:latin typeface="BIZ UDPゴシック"/>
                        <a:cs typeface="BIZ UDPゴシック"/>
                      </a:endParaRPr>
                    </a:p>
                  </a:txBody>
                  <a:tcPr marL="0" marR="0" marT="86360"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marL="93345">
                        <a:lnSpc>
                          <a:spcPct val="100000"/>
                        </a:lnSpc>
                        <a:spcBef>
                          <a:spcPts val="715"/>
                        </a:spcBef>
                      </a:pPr>
                      <a:r>
                        <a:rPr sz="800" spc="50" dirty="0">
                          <a:solidFill>
                            <a:srgbClr val="231F20"/>
                          </a:solidFill>
                          <a:latin typeface="BIZ UDPゴシック"/>
                          <a:cs typeface="BIZ UDPゴシック"/>
                        </a:rPr>
                        <a:t>その他の病名：</a:t>
                      </a:r>
                      <a:endParaRPr sz="800">
                        <a:latin typeface="BIZ UDPゴシック"/>
                        <a:cs typeface="BIZ UDPゴシック"/>
                      </a:endParaRPr>
                    </a:p>
                  </a:txBody>
                  <a:tcPr marL="0" marR="0" marT="90805" marB="0">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2"/>
                  </a:ext>
                </a:extLst>
              </a:tr>
            </a:tbl>
          </a:graphicData>
        </a:graphic>
      </p:graphicFrame>
      <p:sp>
        <p:nvSpPr>
          <p:cNvPr id="17" name="object 17"/>
          <p:cNvSpPr txBox="1"/>
          <p:nvPr/>
        </p:nvSpPr>
        <p:spPr>
          <a:xfrm>
            <a:off x="175381"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20</a:t>
            </a:r>
            <a:endParaRPr sz="1200">
              <a:latin typeface="Arial Rounded MT Bold"/>
              <a:cs typeface="Arial Rounded MT Bold"/>
            </a:endParaRPr>
          </a:p>
        </p:txBody>
      </p:sp>
      <p:sp>
        <p:nvSpPr>
          <p:cNvPr id="18" name="object 18"/>
          <p:cNvSpPr txBox="1"/>
          <p:nvPr/>
        </p:nvSpPr>
        <p:spPr>
          <a:xfrm>
            <a:off x="10273345"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21</a:t>
            </a:r>
            <a:endParaRPr sz="1200">
              <a:latin typeface="Arial Rounded MT Bold"/>
              <a:cs typeface="Arial Rounded MT Bold"/>
            </a:endParaRPr>
          </a:p>
        </p:txBody>
      </p:sp>
      <p:sp>
        <p:nvSpPr>
          <p:cNvPr id="13" name="object 13"/>
          <p:cNvSpPr txBox="1"/>
          <p:nvPr/>
        </p:nvSpPr>
        <p:spPr>
          <a:xfrm>
            <a:off x="5693398" y="824704"/>
            <a:ext cx="1681480" cy="439420"/>
          </a:xfrm>
          <a:prstGeom prst="rect">
            <a:avLst/>
          </a:prstGeom>
        </p:spPr>
        <p:txBody>
          <a:bodyPr vert="horz" wrap="square" lIns="0" tIns="12700" rIns="0" bIns="0" rtlCol="0">
            <a:spAutoFit/>
          </a:bodyPr>
          <a:lstStyle/>
          <a:p>
            <a:pPr marL="66675">
              <a:lnSpc>
                <a:spcPct val="100000"/>
              </a:lnSpc>
              <a:spcBef>
                <a:spcPts val="100"/>
              </a:spcBef>
            </a:pPr>
            <a:r>
              <a:rPr sz="800" spc="55" dirty="0">
                <a:solidFill>
                  <a:srgbClr val="231F20"/>
                </a:solidFill>
                <a:latin typeface="BIZ UDPゴシック"/>
                <a:cs typeface="BIZ UDPゴシック"/>
              </a:rPr>
              <a:t>急性期病院：</a:t>
            </a:r>
            <a:endParaRPr sz="800">
              <a:latin typeface="BIZ UDPゴシック"/>
              <a:cs typeface="BIZ UDPゴシック"/>
            </a:endParaRPr>
          </a:p>
          <a:p>
            <a:pPr>
              <a:lnSpc>
                <a:spcPct val="100000"/>
              </a:lnSpc>
              <a:spcBef>
                <a:spcPts val="229"/>
              </a:spcBef>
            </a:pPr>
            <a:endParaRPr sz="800">
              <a:latin typeface="BIZ UDPゴシック"/>
              <a:cs typeface="BIZ UDPゴシック"/>
            </a:endParaRPr>
          </a:p>
          <a:p>
            <a:pPr marL="66675">
              <a:lnSpc>
                <a:spcPct val="100000"/>
              </a:lnSpc>
            </a:pPr>
            <a:r>
              <a:rPr sz="850" spc="120" dirty="0">
                <a:solidFill>
                  <a:srgbClr val="231F20"/>
                </a:solidFill>
                <a:latin typeface="Arial"/>
                <a:cs typeface="Arial"/>
              </a:rPr>
              <a:t>ID</a:t>
            </a:r>
            <a:r>
              <a:rPr sz="800" spc="120" dirty="0">
                <a:solidFill>
                  <a:srgbClr val="231F20"/>
                </a:solidFill>
                <a:latin typeface="BIZ UDPゴシック"/>
                <a:cs typeface="BIZ UDPゴシック"/>
              </a:rPr>
              <a:t>：</a:t>
            </a:r>
            <a:endParaRPr sz="800">
              <a:latin typeface="BIZ UDPゴシック"/>
              <a:cs typeface="BIZ UDPゴシック"/>
            </a:endParaRPr>
          </a:p>
        </p:txBody>
      </p:sp>
      <p:sp>
        <p:nvSpPr>
          <p:cNvPr id="14" name="object 14"/>
          <p:cNvSpPr txBox="1"/>
          <p:nvPr/>
        </p:nvSpPr>
        <p:spPr>
          <a:xfrm>
            <a:off x="5693398" y="1400690"/>
            <a:ext cx="1681480" cy="147320"/>
          </a:xfrm>
          <a:prstGeom prst="rect">
            <a:avLst/>
          </a:prstGeom>
        </p:spPr>
        <p:txBody>
          <a:bodyPr vert="horz" wrap="square" lIns="0" tIns="12700" rIns="0" bIns="0" rtlCol="0">
            <a:spAutoFit/>
          </a:bodyPr>
          <a:lstStyle/>
          <a:p>
            <a:pPr marL="66675">
              <a:lnSpc>
                <a:spcPct val="100000"/>
              </a:lnSpc>
              <a:spcBef>
                <a:spcPts val="100"/>
              </a:spcBef>
            </a:pPr>
            <a:r>
              <a:rPr sz="800" spc="50" dirty="0">
                <a:solidFill>
                  <a:srgbClr val="231F20"/>
                </a:solidFill>
                <a:latin typeface="BIZ UDPゴシック"/>
                <a:cs typeface="BIZ UDPゴシック"/>
              </a:rPr>
              <a:t>かかりつけ医：</a:t>
            </a:r>
            <a:endParaRPr sz="800">
              <a:latin typeface="BIZ UDPゴシック"/>
              <a:cs typeface="BIZ UDPゴシック"/>
            </a:endParaRPr>
          </a:p>
        </p:txBody>
      </p:sp>
      <p:sp>
        <p:nvSpPr>
          <p:cNvPr id="15" name="object 15"/>
          <p:cNvSpPr txBox="1"/>
          <p:nvPr/>
        </p:nvSpPr>
        <p:spPr>
          <a:xfrm>
            <a:off x="7396001" y="733604"/>
            <a:ext cx="2973705" cy="980440"/>
          </a:xfrm>
          <a:prstGeom prst="rect">
            <a:avLst/>
          </a:prstGeom>
        </p:spPr>
        <p:txBody>
          <a:bodyPr vert="horz" wrap="square" lIns="0" tIns="24765" rIns="0" bIns="0" rtlCol="0">
            <a:spAutoFit/>
          </a:bodyPr>
          <a:lstStyle/>
          <a:p>
            <a:pPr marL="12700">
              <a:lnSpc>
                <a:spcPct val="100000"/>
              </a:lnSpc>
              <a:spcBef>
                <a:spcPts val="195"/>
              </a:spcBef>
            </a:pPr>
            <a:r>
              <a:rPr sz="700" spc="50" dirty="0">
                <a:solidFill>
                  <a:srgbClr val="231F20"/>
                </a:solidFill>
                <a:latin typeface="BIZ UDPゴシック"/>
                <a:cs typeface="BIZ UDPゴシック"/>
              </a:rPr>
              <a:t>【管理目標】</a:t>
            </a:r>
            <a:r>
              <a:rPr sz="750" spc="-10" dirty="0">
                <a:solidFill>
                  <a:srgbClr val="231F20"/>
                </a:solidFill>
                <a:latin typeface="Arial"/>
                <a:cs typeface="Arial"/>
              </a:rPr>
              <a:t>LDL-</a:t>
            </a:r>
            <a:r>
              <a:rPr sz="750" dirty="0">
                <a:solidFill>
                  <a:srgbClr val="231F20"/>
                </a:solidFill>
                <a:latin typeface="Arial"/>
                <a:cs typeface="Arial"/>
              </a:rPr>
              <a:t>C</a:t>
            </a:r>
            <a:r>
              <a:rPr sz="700" dirty="0">
                <a:solidFill>
                  <a:srgbClr val="231F20"/>
                </a:solidFill>
                <a:latin typeface="BIZ UDPゴシック"/>
                <a:cs typeface="BIZ UDPゴシック"/>
              </a:rPr>
              <a:t>：</a:t>
            </a:r>
            <a:r>
              <a:rPr sz="750" dirty="0">
                <a:solidFill>
                  <a:srgbClr val="231F20"/>
                </a:solidFill>
                <a:latin typeface="Arial"/>
                <a:cs typeface="Arial"/>
              </a:rPr>
              <a:t>70mg/dL</a:t>
            </a:r>
            <a:r>
              <a:rPr sz="700" spc="-30" dirty="0">
                <a:solidFill>
                  <a:srgbClr val="231F20"/>
                </a:solidFill>
                <a:latin typeface="BIZ UDPゴシック"/>
                <a:cs typeface="BIZ UDPゴシック"/>
              </a:rPr>
              <a:t>未満、</a:t>
            </a:r>
            <a:r>
              <a:rPr sz="750" dirty="0">
                <a:solidFill>
                  <a:srgbClr val="231F20"/>
                </a:solidFill>
                <a:latin typeface="Arial"/>
                <a:cs typeface="Arial"/>
              </a:rPr>
              <a:t>HbA1c</a:t>
            </a:r>
            <a:r>
              <a:rPr sz="700" dirty="0">
                <a:solidFill>
                  <a:srgbClr val="231F20"/>
                </a:solidFill>
                <a:latin typeface="BIZ UDPゴシック"/>
                <a:cs typeface="BIZ UDPゴシック"/>
              </a:rPr>
              <a:t>：</a:t>
            </a:r>
            <a:r>
              <a:rPr sz="750" dirty="0">
                <a:solidFill>
                  <a:srgbClr val="231F20"/>
                </a:solidFill>
                <a:latin typeface="Arial"/>
                <a:cs typeface="Arial"/>
              </a:rPr>
              <a:t>7.0%</a:t>
            </a:r>
            <a:r>
              <a:rPr sz="700" spc="-25" dirty="0">
                <a:solidFill>
                  <a:srgbClr val="231F20"/>
                </a:solidFill>
                <a:latin typeface="BIZ UDPゴシック"/>
                <a:cs typeface="BIZ UDPゴシック"/>
              </a:rPr>
              <a:t>未満</a:t>
            </a:r>
            <a:endParaRPr sz="700">
              <a:latin typeface="BIZ UDPゴシック"/>
              <a:cs typeface="BIZ UDPゴシック"/>
            </a:endParaRPr>
          </a:p>
          <a:p>
            <a:pPr marL="459740">
              <a:lnSpc>
                <a:spcPct val="100000"/>
              </a:lnSpc>
              <a:spcBef>
                <a:spcPts val="85"/>
              </a:spcBef>
            </a:pPr>
            <a:r>
              <a:rPr sz="700" spc="320" dirty="0">
                <a:solidFill>
                  <a:srgbClr val="231F20"/>
                </a:solidFill>
                <a:latin typeface="BIZ UDPゴシック"/>
                <a:cs typeface="BIZ UDPゴシック"/>
              </a:rPr>
              <a:t>（</a:t>
            </a:r>
            <a:r>
              <a:rPr sz="700" spc="-30" dirty="0">
                <a:solidFill>
                  <a:srgbClr val="231F20"/>
                </a:solidFill>
                <a:latin typeface="BIZ UDPゴシック"/>
                <a:cs typeface="BIZ UDPゴシック"/>
              </a:rPr>
              <a:t>年齢なども考慮して判断</a:t>
            </a:r>
            <a:r>
              <a:rPr sz="700" spc="300" dirty="0">
                <a:solidFill>
                  <a:srgbClr val="231F20"/>
                </a:solidFill>
                <a:latin typeface="BIZ UDPゴシック"/>
                <a:cs typeface="BIZ UDPゴシック"/>
              </a:rPr>
              <a:t>）</a:t>
            </a:r>
            <a:endParaRPr sz="700">
              <a:latin typeface="BIZ UDPゴシック"/>
              <a:cs typeface="BIZ UDPゴシック"/>
            </a:endParaRPr>
          </a:p>
          <a:p>
            <a:pPr marL="496570" marR="5080" indent="4445">
              <a:lnSpc>
                <a:spcPts val="940"/>
              </a:lnSpc>
              <a:spcBef>
                <a:spcPts val="75"/>
              </a:spcBef>
            </a:pPr>
            <a:r>
              <a:rPr sz="700" spc="-40" dirty="0">
                <a:solidFill>
                  <a:srgbClr val="231F20"/>
                </a:solidFill>
                <a:latin typeface="BIZ UDPゴシック"/>
                <a:cs typeface="BIZ UDPゴシック"/>
              </a:rPr>
              <a:t>血圧：</a:t>
            </a:r>
            <a:r>
              <a:rPr sz="750" spc="-65" dirty="0">
                <a:solidFill>
                  <a:srgbClr val="231F20"/>
                </a:solidFill>
                <a:latin typeface="Arial"/>
                <a:cs typeface="Arial"/>
              </a:rPr>
              <a:t>130/80mmHg</a:t>
            </a:r>
            <a:r>
              <a:rPr sz="700" spc="-100" dirty="0">
                <a:solidFill>
                  <a:srgbClr val="231F20"/>
                </a:solidFill>
                <a:latin typeface="BIZ UDPゴシック"/>
                <a:cs typeface="BIZ UDPゴシック"/>
              </a:rPr>
              <a:t>未満</a:t>
            </a:r>
            <a:r>
              <a:rPr sz="700" spc="-10" dirty="0">
                <a:solidFill>
                  <a:srgbClr val="231F20"/>
                </a:solidFill>
                <a:latin typeface="BIZ UDPゴシック"/>
                <a:cs typeface="BIZ UDPゴシック"/>
              </a:rPr>
              <a:t>（</a:t>
            </a:r>
            <a:r>
              <a:rPr sz="750" spc="-10" dirty="0">
                <a:solidFill>
                  <a:srgbClr val="231F20"/>
                </a:solidFill>
                <a:latin typeface="Arial"/>
                <a:cs typeface="Arial"/>
              </a:rPr>
              <a:t>75</a:t>
            </a:r>
            <a:r>
              <a:rPr sz="700" spc="-50" dirty="0">
                <a:solidFill>
                  <a:srgbClr val="231F20"/>
                </a:solidFill>
                <a:latin typeface="BIZ UDPゴシック"/>
                <a:cs typeface="BIZ UDPゴシック"/>
              </a:rPr>
              <a:t>歳未満</a:t>
            </a:r>
            <a:r>
              <a:rPr sz="700" spc="-70" dirty="0">
                <a:solidFill>
                  <a:srgbClr val="231F20"/>
                </a:solidFill>
                <a:latin typeface="BIZ UDPゴシック"/>
                <a:cs typeface="BIZ UDPゴシック"/>
              </a:rPr>
              <a:t>）•</a:t>
            </a:r>
            <a:r>
              <a:rPr sz="750" spc="-70" dirty="0">
                <a:solidFill>
                  <a:srgbClr val="231F20"/>
                </a:solidFill>
                <a:latin typeface="Arial"/>
                <a:cs typeface="Arial"/>
              </a:rPr>
              <a:t>140/90mmHg</a:t>
            </a:r>
            <a:r>
              <a:rPr sz="700" spc="-100" dirty="0">
                <a:solidFill>
                  <a:srgbClr val="231F20"/>
                </a:solidFill>
                <a:latin typeface="BIZ UDPゴシック"/>
                <a:cs typeface="BIZ UDPゴシック"/>
              </a:rPr>
              <a:t>未満</a:t>
            </a:r>
            <a:r>
              <a:rPr sz="700" spc="-10" dirty="0">
                <a:solidFill>
                  <a:srgbClr val="231F20"/>
                </a:solidFill>
                <a:latin typeface="BIZ UDPゴシック"/>
                <a:cs typeface="BIZ UDPゴシック"/>
              </a:rPr>
              <a:t>（</a:t>
            </a:r>
            <a:r>
              <a:rPr sz="750" spc="-10" dirty="0">
                <a:solidFill>
                  <a:srgbClr val="231F20"/>
                </a:solidFill>
                <a:latin typeface="Arial"/>
                <a:cs typeface="Arial"/>
              </a:rPr>
              <a:t>75</a:t>
            </a:r>
            <a:r>
              <a:rPr sz="700" spc="-60" dirty="0">
                <a:solidFill>
                  <a:srgbClr val="231F20"/>
                </a:solidFill>
                <a:latin typeface="BIZ UDPゴシック"/>
                <a:cs typeface="BIZ UDPゴシック"/>
              </a:rPr>
              <a:t>歳以上</a:t>
            </a:r>
            <a:r>
              <a:rPr sz="700" spc="265" dirty="0">
                <a:solidFill>
                  <a:srgbClr val="231F20"/>
                </a:solidFill>
                <a:latin typeface="BIZ UDPゴシック"/>
                <a:cs typeface="BIZ UDPゴシック"/>
              </a:rPr>
              <a:t>）</a:t>
            </a:r>
            <a:r>
              <a:rPr sz="700" spc="-45" dirty="0">
                <a:solidFill>
                  <a:srgbClr val="231F20"/>
                </a:solidFill>
                <a:latin typeface="BIZ UDPゴシック"/>
                <a:cs typeface="BIZ UDPゴシック"/>
              </a:rPr>
              <a:t>ストロングスタチンを最大耐用量で継続する</a:t>
            </a:r>
            <a:endParaRPr sz="700">
              <a:latin typeface="BIZ UDPゴシック"/>
              <a:cs typeface="BIZ UDPゴシック"/>
            </a:endParaRPr>
          </a:p>
          <a:p>
            <a:pPr marR="41275" algn="r">
              <a:lnSpc>
                <a:spcPct val="100000"/>
              </a:lnSpc>
              <a:spcBef>
                <a:spcPts val="20"/>
              </a:spcBef>
            </a:pPr>
            <a:r>
              <a:rPr sz="700" spc="50" dirty="0">
                <a:solidFill>
                  <a:srgbClr val="231F20"/>
                </a:solidFill>
                <a:latin typeface="BIZ UDPゴシック"/>
                <a:cs typeface="BIZ UDPゴシック"/>
              </a:rPr>
              <a:t>【治療方針】</a:t>
            </a:r>
            <a:r>
              <a:rPr sz="750" spc="-50" dirty="0">
                <a:solidFill>
                  <a:srgbClr val="231F20"/>
                </a:solidFill>
                <a:latin typeface="Arial"/>
                <a:cs typeface="Arial"/>
              </a:rPr>
              <a:t>LDL-</a:t>
            </a:r>
            <a:r>
              <a:rPr sz="750" spc="-25" dirty="0">
                <a:solidFill>
                  <a:srgbClr val="231F20"/>
                </a:solidFill>
                <a:latin typeface="Arial"/>
                <a:cs typeface="Arial"/>
              </a:rPr>
              <a:t>C</a:t>
            </a:r>
            <a:r>
              <a:rPr sz="700" spc="-25" dirty="0">
                <a:solidFill>
                  <a:srgbClr val="231F20"/>
                </a:solidFill>
                <a:latin typeface="BIZ UDPゴシック"/>
                <a:cs typeface="BIZ UDPゴシック"/>
              </a:rPr>
              <a:t>：</a:t>
            </a:r>
            <a:r>
              <a:rPr sz="750" spc="-25" dirty="0">
                <a:solidFill>
                  <a:srgbClr val="231F20"/>
                </a:solidFill>
                <a:latin typeface="Arial"/>
                <a:cs typeface="Arial"/>
              </a:rPr>
              <a:t>70mg/dL</a:t>
            </a:r>
            <a:r>
              <a:rPr sz="700" spc="-114" dirty="0">
                <a:solidFill>
                  <a:srgbClr val="231F20"/>
                </a:solidFill>
                <a:latin typeface="BIZ UDPゴシック"/>
                <a:cs typeface="BIZ UDPゴシック"/>
              </a:rPr>
              <a:t>以上の場合は、下記に従い脂質低下療法を強化する</a:t>
            </a:r>
            <a:endParaRPr sz="700">
              <a:latin typeface="BIZ UDPゴシック"/>
              <a:cs typeface="BIZ UDPゴシック"/>
            </a:endParaRPr>
          </a:p>
          <a:p>
            <a:pPr marR="43815" algn="r">
              <a:lnSpc>
                <a:spcPct val="100000"/>
              </a:lnSpc>
              <a:spcBef>
                <a:spcPts val="50"/>
              </a:spcBef>
            </a:pPr>
            <a:r>
              <a:rPr sz="700" spc="-75" dirty="0">
                <a:solidFill>
                  <a:srgbClr val="231F20"/>
                </a:solidFill>
                <a:latin typeface="BIZ UDPゴシック"/>
                <a:cs typeface="BIZ UDPゴシック"/>
              </a:rPr>
              <a:t>①エゼチミブ追加</a:t>
            </a:r>
            <a:r>
              <a:rPr sz="700" spc="-30" dirty="0">
                <a:solidFill>
                  <a:srgbClr val="231F20"/>
                </a:solidFill>
                <a:latin typeface="BIZ UDPゴシック"/>
                <a:cs typeface="BIZ UDPゴシック"/>
              </a:rPr>
              <a:t>（</a:t>
            </a:r>
            <a:r>
              <a:rPr sz="750" spc="-30" dirty="0">
                <a:solidFill>
                  <a:srgbClr val="231F20"/>
                </a:solidFill>
                <a:latin typeface="Arial"/>
                <a:cs typeface="Arial"/>
              </a:rPr>
              <a:t>10mg</a:t>
            </a:r>
            <a:r>
              <a:rPr sz="700" spc="-50" dirty="0">
                <a:solidFill>
                  <a:srgbClr val="231F20"/>
                </a:solidFill>
                <a:latin typeface="BIZ UDPゴシック"/>
                <a:cs typeface="BIZ UDPゴシック"/>
              </a:rPr>
              <a:t>または配合剤</a:t>
            </a:r>
            <a:r>
              <a:rPr sz="700" spc="125" dirty="0">
                <a:solidFill>
                  <a:srgbClr val="231F20"/>
                </a:solidFill>
                <a:latin typeface="BIZ UDPゴシック"/>
                <a:cs typeface="BIZ UDPゴシック"/>
              </a:rPr>
              <a:t>）</a:t>
            </a:r>
            <a:r>
              <a:rPr sz="700" spc="-20" dirty="0">
                <a:solidFill>
                  <a:srgbClr val="231F20"/>
                </a:solidFill>
                <a:latin typeface="BIZ UDPゴシック"/>
                <a:cs typeface="BIZ UDPゴシック"/>
              </a:rPr>
              <a:t>②スタチン</a:t>
            </a:r>
            <a:r>
              <a:rPr sz="750" spc="-20" dirty="0">
                <a:solidFill>
                  <a:srgbClr val="231F20"/>
                </a:solidFill>
                <a:latin typeface="Arial"/>
                <a:cs typeface="Arial"/>
              </a:rPr>
              <a:t>FH</a:t>
            </a:r>
            <a:r>
              <a:rPr sz="700" spc="-45" dirty="0">
                <a:solidFill>
                  <a:srgbClr val="231F20"/>
                </a:solidFill>
                <a:latin typeface="BIZ UDPゴシック"/>
                <a:cs typeface="BIZ UDPゴシック"/>
              </a:rPr>
              <a:t>用量へ増量</a:t>
            </a:r>
            <a:endParaRPr sz="700">
              <a:latin typeface="BIZ UDPゴシック"/>
              <a:cs typeface="BIZ UDPゴシック"/>
            </a:endParaRPr>
          </a:p>
          <a:p>
            <a:pPr marL="462280">
              <a:lnSpc>
                <a:spcPct val="100000"/>
              </a:lnSpc>
              <a:spcBef>
                <a:spcPts val="50"/>
              </a:spcBef>
            </a:pPr>
            <a:r>
              <a:rPr sz="700" spc="270" dirty="0">
                <a:solidFill>
                  <a:srgbClr val="231F20"/>
                </a:solidFill>
                <a:latin typeface="BIZ UDPゴシック"/>
                <a:cs typeface="BIZ UDPゴシック"/>
              </a:rPr>
              <a:t>（</a:t>
            </a:r>
            <a:r>
              <a:rPr sz="700" spc="-75" dirty="0">
                <a:solidFill>
                  <a:srgbClr val="231F20"/>
                </a:solidFill>
                <a:latin typeface="BIZ UDPゴシック"/>
                <a:cs typeface="BIZ UDPゴシック"/>
              </a:rPr>
              <a:t>適宜判断</a:t>
            </a:r>
            <a:r>
              <a:rPr sz="700" spc="300" dirty="0">
                <a:solidFill>
                  <a:srgbClr val="231F20"/>
                </a:solidFill>
                <a:latin typeface="BIZ UDPゴシック"/>
                <a:cs typeface="BIZ UDPゴシック"/>
              </a:rPr>
              <a:t>）</a:t>
            </a:r>
            <a:r>
              <a:rPr sz="700" spc="-50" dirty="0">
                <a:solidFill>
                  <a:srgbClr val="231F20"/>
                </a:solidFill>
                <a:latin typeface="BIZ UDPゴシック"/>
                <a:cs typeface="BIZ UDPゴシック"/>
              </a:rPr>
              <a:t> ③</a:t>
            </a:r>
            <a:r>
              <a:rPr sz="750" spc="-45" dirty="0">
                <a:solidFill>
                  <a:srgbClr val="231F20"/>
                </a:solidFill>
                <a:latin typeface="Arial"/>
                <a:cs typeface="Arial"/>
              </a:rPr>
              <a:t>PCSK9</a:t>
            </a:r>
            <a:r>
              <a:rPr sz="700" spc="-65" dirty="0">
                <a:solidFill>
                  <a:srgbClr val="231F20"/>
                </a:solidFill>
                <a:latin typeface="BIZ UDPゴシック"/>
                <a:cs typeface="BIZ UDPゴシック"/>
              </a:rPr>
              <a:t>阻害薬の導入</a:t>
            </a:r>
            <a:endParaRPr sz="700">
              <a:latin typeface="BIZ UDPゴシック"/>
              <a:cs typeface="BIZ UDPゴシック"/>
            </a:endParaRPr>
          </a:p>
          <a:p>
            <a:pPr marL="501015">
              <a:lnSpc>
                <a:spcPct val="100000"/>
              </a:lnSpc>
              <a:spcBef>
                <a:spcPts val="100"/>
              </a:spcBef>
            </a:pPr>
            <a:r>
              <a:rPr sz="600" spc="-35" dirty="0">
                <a:solidFill>
                  <a:srgbClr val="231F20"/>
                </a:solidFill>
                <a:latin typeface="BIZ UDPゴシック"/>
                <a:cs typeface="BIZ UDPゴシック"/>
              </a:rPr>
              <a:t>※投薬内容の変更や有害事象などの連絡事項があれば、備考欄へ記入</a:t>
            </a:r>
            <a:endParaRPr sz="600">
              <a:latin typeface="BIZ UDPゴシック"/>
              <a:cs typeface="BIZ UDPゴシック"/>
            </a:endParaRPr>
          </a:p>
        </p:txBody>
      </p:sp>
      <p:sp>
        <p:nvSpPr>
          <p:cNvPr id="16" name="object 16"/>
          <p:cNvSpPr txBox="1">
            <a:spLocks noGrp="1"/>
          </p:cNvSpPr>
          <p:nvPr>
            <p:ph type="title"/>
          </p:nvPr>
        </p:nvSpPr>
        <p:spPr>
          <a:prstGeom prst="rect">
            <a:avLst/>
          </a:prstGeom>
        </p:spPr>
        <p:txBody>
          <a:bodyPr vert="horz" wrap="square" lIns="0" tIns="12700" rIns="0" bIns="0" rtlCol="0">
            <a:spAutoFit/>
          </a:bodyPr>
          <a:lstStyle/>
          <a:p>
            <a:pPr marL="15240">
              <a:lnSpc>
                <a:spcPct val="100000"/>
              </a:lnSpc>
              <a:spcBef>
                <a:spcPts val="100"/>
              </a:spcBef>
            </a:pPr>
            <a:r>
              <a:rPr spc="-60" dirty="0"/>
              <a:t>群馬県</a:t>
            </a:r>
            <a:r>
              <a:rPr spc="-45" dirty="0"/>
              <a:t>ACS-CCS</a:t>
            </a:r>
            <a:r>
              <a:rPr spc="-60" dirty="0"/>
              <a:t>地域医療連携パス①</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335773" y="5619949"/>
            <a:ext cx="320675" cy="381000"/>
          </a:xfrm>
          <a:custGeom>
            <a:avLst/>
            <a:gdLst/>
            <a:ahLst/>
            <a:cxnLst/>
            <a:rect l="l" t="t" r="r" b="b"/>
            <a:pathLst>
              <a:path w="320675" h="381000">
                <a:moveTo>
                  <a:pt x="190195" y="0"/>
                </a:moveTo>
                <a:lnTo>
                  <a:pt x="146585" y="5023"/>
                </a:lnTo>
                <a:lnTo>
                  <a:pt x="106552" y="19334"/>
                </a:lnTo>
                <a:lnTo>
                  <a:pt x="71237" y="41788"/>
                </a:lnTo>
                <a:lnTo>
                  <a:pt x="41783" y="71245"/>
                </a:lnTo>
                <a:lnTo>
                  <a:pt x="19331" y="106562"/>
                </a:lnTo>
                <a:lnTo>
                  <a:pt x="5023" y="146597"/>
                </a:lnTo>
                <a:lnTo>
                  <a:pt x="0" y="190207"/>
                </a:lnTo>
                <a:lnTo>
                  <a:pt x="5023" y="233818"/>
                </a:lnTo>
                <a:lnTo>
                  <a:pt x="19331" y="273853"/>
                </a:lnTo>
                <a:lnTo>
                  <a:pt x="41783" y="309170"/>
                </a:lnTo>
                <a:lnTo>
                  <a:pt x="71237" y="338626"/>
                </a:lnTo>
                <a:lnTo>
                  <a:pt x="106552" y="361081"/>
                </a:lnTo>
                <a:lnTo>
                  <a:pt x="146585" y="375391"/>
                </a:lnTo>
                <a:lnTo>
                  <a:pt x="190195" y="380415"/>
                </a:lnTo>
                <a:lnTo>
                  <a:pt x="233809" y="375391"/>
                </a:lnTo>
                <a:lnTo>
                  <a:pt x="273846" y="361081"/>
                </a:lnTo>
                <a:lnTo>
                  <a:pt x="309162" y="338626"/>
                </a:lnTo>
                <a:lnTo>
                  <a:pt x="320224" y="327565"/>
                </a:lnTo>
                <a:lnTo>
                  <a:pt x="320224" y="52850"/>
                </a:lnTo>
                <a:lnTo>
                  <a:pt x="309162" y="41788"/>
                </a:lnTo>
                <a:lnTo>
                  <a:pt x="273846" y="19334"/>
                </a:lnTo>
                <a:lnTo>
                  <a:pt x="233809" y="5023"/>
                </a:lnTo>
                <a:lnTo>
                  <a:pt x="190195" y="0"/>
                </a:lnTo>
                <a:close/>
              </a:path>
            </a:pathLst>
          </a:custGeom>
          <a:solidFill>
            <a:srgbClr val="F05A94">
              <a:alpha val="14999"/>
            </a:srgbClr>
          </a:solidFill>
        </p:spPr>
        <p:txBody>
          <a:bodyPr wrap="square" lIns="0" tIns="0" rIns="0" bIns="0" rtlCol="0"/>
          <a:lstStyle/>
          <a:p>
            <a:endParaRPr/>
          </a:p>
        </p:txBody>
      </p:sp>
      <p:grpSp>
        <p:nvGrpSpPr>
          <p:cNvPr id="3" name="object 3"/>
          <p:cNvGrpSpPr/>
          <p:nvPr/>
        </p:nvGrpSpPr>
        <p:grpSpPr>
          <a:xfrm>
            <a:off x="342002" y="0"/>
            <a:ext cx="9972040" cy="612140"/>
            <a:chOff x="342002" y="0"/>
            <a:chExt cx="9972040" cy="612140"/>
          </a:xfrm>
        </p:grpSpPr>
        <p:sp>
          <p:nvSpPr>
            <p:cNvPr id="4" name="object 4"/>
            <p:cNvSpPr/>
            <p:nvPr/>
          </p:nvSpPr>
          <p:spPr>
            <a:xfrm>
              <a:off x="341998" y="12"/>
              <a:ext cx="9972040" cy="612140"/>
            </a:xfrm>
            <a:custGeom>
              <a:avLst/>
              <a:gdLst/>
              <a:ahLst/>
              <a:cxnLst/>
              <a:rect l="l" t="t" r="r" b="b"/>
              <a:pathLst>
                <a:path w="9972040" h="612140">
                  <a:moveTo>
                    <a:pt x="9972002" y="0"/>
                  </a:moveTo>
                  <a:lnTo>
                    <a:pt x="0" y="0"/>
                  </a:lnTo>
                  <a:lnTo>
                    <a:pt x="0" y="432003"/>
                  </a:lnTo>
                  <a:lnTo>
                    <a:pt x="6426" y="479856"/>
                  </a:lnTo>
                  <a:lnTo>
                    <a:pt x="24574" y="522846"/>
                  </a:lnTo>
                  <a:lnTo>
                    <a:pt x="52717" y="559282"/>
                  </a:lnTo>
                  <a:lnTo>
                    <a:pt x="89154" y="587425"/>
                  </a:lnTo>
                  <a:lnTo>
                    <a:pt x="132143" y="605574"/>
                  </a:lnTo>
                  <a:lnTo>
                    <a:pt x="179997" y="612000"/>
                  </a:lnTo>
                  <a:lnTo>
                    <a:pt x="9791992" y="612000"/>
                  </a:lnTo>
                  <a:lnTo>
                    <a:pt x="9839846" y="605574"/>
                  </a:lnTo>
                  <a:lnTo>
                    <a:pt x="9882848" y="587425"/>
                  </a:lnTo>
                  <a:lnTo>
                    <a:pt x="9919284" y="559282"/>
                  </a:lnTo>
                  <a:lnTo>
                    <a:pt x="9947427" y="522846"/>
                  </a:lnTo>
                  <a:lnTo>
                    <a:pt x="9965576" y="479856"/>
                  </a:lnTo>
                  <a:lnTo>
                    <a:pt x="9972002" y="432003"/>
                  </a:lnTo>
                  <a:lnTo>
                    <a:pt x="9972002" y="0"/>
                  </a:lnTo>
                  <a:close/>
                </a:path>
              </a:pathLst>
            </a:custGeom>
            <a:solidFill>
              <a:srgbClr val="F05A88"/>
            </a:solidFill>
          </p:spPr>
          <p:txBody>
            <a:bodyPr wrap="square" lIns="0" tIns="0" rIns="0" bIns="0" rtlCol="0"/>
            <a:lstStyle/>
            <a:p>
              <a:endParaRPr/>
            </a:p>
          </p:txBody>
        </p:sp>
        <p:sp>
          <p:nvSpPr>
            <p:cNvPr id="5" name="object 5"/>
            <p:cNvSpPr/>
            <p:nvPr/>
          </p:nvSpPr>
          <p:spPr>
            <a:xfrm>
              <a:off x="515685" y="230104"/>
              <a:ext cx="275590" cy="224154"/>
            </a:xfrm>
            <a:custGeom>
              <a:avLst/>
              <a:gdLst/>
              <a:ahLst/>
              <a:cxnLst/>
              <a:rect l="l" t="t" r="r" b="b"/>
              <a:pathLst>
                <a:path w="275590" h="224154">
                  <a:moveTo>
                    <a:pt x="222297" y="0"/>
                  </a:moveTo>
                  <a:lnTo>
                    <a:pt x="207971" y="0"/>
                  </a:lnTo>
                  <a:lnTo>
                    <a:pt x="201685" y="965"/>
                  </a:lnTo>
                  <a:lnTo>
                    <a:pt x="162744" y="24782"/>
                  </a:lnTo>
                  <a:lnTo>
                    <a:pt x="148459" y="43814"/>
                  </a:lnTo>
                  <a:lnTo>
                    <a:pt x="143227" y="46570"/>
                  </a:lnTo>
                  <a:lnTo>
                    <a:pt x="132051" y="46570"/>
                  </a:lnTo>
                  <a:lnTo>
                    <a:pt x="126818" y="43814"/>
                  </a:lnTo>
                  <a:lnTo>
                    <a:pt x="121764" y="36423"/>
                  </a:lnTo>
                  <a:lnTo>
                    <a:pt x="112557" y="24782"/>
                  </a:lnTo>
                  <a:lnTo>
                    <a:pt x="79689" y="2882"/>
                  </a:lnTo>
                  <a:lnTo>
                    <a:pt x="67344" y="0"/>
                  </a:lnTo>
                  <a:lnTo>
                    <a:pt x="53006" y="0"/>
                  </a:lnTo>
                  <a:lnTo>
                    <a:pt x="13581" y="22917"/>
                  </a:lnTo>
                  <a:lnTo>
                    <a:pt x="0" y="66190"/>
                  </a:lnTo>
                  <a:lnTo>
                    <a:pt x="1368" y="79082"/>
                  </a:lnTo>
                  <a:lnTo>
                    <a:pt x="13120" y="111841"/>
                  </a:lnTo>
                  <a:lnTo>
                    <a:pt x="34418" y="140177"/>
                  </a:lnTo>
                  <a:lnTo>
                    <a:pt x="63895" y="166934"/>
                  </a:lnTo>
                  <a:lnTo>
                    <a:pt x="137651" y="223672"/>
                  </a:lnTo>
                  <a:lnTo>
                    <a:pt x="211413" y="166933"/>
                  </a:lnTo>
                  <a:lnTo>
                    <a:pt x="240887" y="140173"/>
                  </a:lnTo>
                  <a:lnTo>
                    <a:pt x="262183" y="111836"/>
                  </a:lnTo>
                  <a:lnTo>
                    <a:pt x="273935" y="79082"/>
                  </a:lnTo>
                  <a:lnTo>
                    <a:pt x="275303" y="66197"/>
                  </a:lnTo>
                  <a:lnTo>
                    <a:pt x="274661" y="53865"/>
                  </a:lnTo>
                  <a:lnTo>
                    <a:pt x="254674" y="15419"/>
                  </a:lnTo>
                  <a:lnTo>
                    <a:pt x="222297" y="0"/>
                  </a:lnTo>
                  <a:close/>
                </a:path>
              </a:pathLst>
            </a:custGeom>
            <a:solidFill>
              <a:srgbClr val="FBD4DA"/>
            </a:solidFill>
          </p:spPr>
          <p:txBody>
            <a:bodyPr wrap="square" lIns="0" tIns="0" rIns="0" bIns="0" rtlCol="0"/>
            <a:lstStyle/>
            <a:p>
              <a:endParaRPr/>
            </a:p>
          </p:txBody>
        </p:sp>
        <p:pic>
          <p:nvPicPr>
            <p:cNvPr id="6" name="object 6"/>
            <p:cNvPicPr/>
            <p:nvPr/>
          </p:nvPicPr>
          <p:blipFill>
            <a:blip r:embed="rId2" cstate="print"/>
            <a:stretch>
              <a:fillRect/>
            </a:stretch>
          </p:blipFill>
          <p:spPr>
            <a:xfrm>
              <a:off x="574457" y="302610"/>
              <a:ext cx="156940" cy="71766"/>
            </a:xfrm>
            <a:prstGeom prst="rect">
              <a:avLst/>
            </a:prstGeom>
          </p:spPr>
        </p:pic>
      </p:grpSp>
      <p:sp>
        <p:nvSpPr>
          <p:cNvPr id="7" name="object 7"/>
          <p:cNvSpPr/>
          <p:nvPr/>
        </p:nvSpPr>
        <p:spPr>
          <a:xfrm>
            <a:off x="341985" y="2015998"/>
            <a:ext cx="9972040" cy="5184140"/>
          </a:xfrm>
          <a:custGeom>
            <a:avLst/>
            <a:gdLst/>
            <a:ahLst/>
            <a:cxnLst/>
            <a:rect l="l" t="t" r="r" b="b"/>
            <a:pathLst>
              <a:path w="9972040" h="5184140">
                <a:moveTo>
                  <a:pt x="0" y="5184000"/>
                </a:moveTo>
                <a:lnTo>
                  <a:pt x="9972001" y="5184000"/>
                </a:lnTo>
                <a:lnTo>
                  <a:pt x="9972001" y="0"/>
                </a:lnTo>
                <a:lnTo>
                  <a:pt x="0" y="0"/>
                </a:lnTo>
                <a:lnTo>
                  <a:pt x="0" y="5184000"/>
                </a:lnTo>
                <a:close/>
              </a:path>
            </a:pathLst>
          </a:custGeom>
          <a:solidFill>
            <a:srgbClr val="FFFFFF"/>
          </a:solidFill>
        </p:spPr>
        <p:txBody>
          <a:bodyPr wrap="square" lIns="0" tIns="0" rIns="0" bIns="0" rtlCol="0"/>
          <a:lstStyle/>
          <a:p>
            <a:endParaRPr/>
          </a:p>
        </p:txBody>
      </p:sp>
      <p:graphicFrame>
        <p:nvGraphicFramePr>
          <p:cNvPr id="8" name="object 8"/>
          <p:cNvGraphicFramePr>
            <a:graphicFrameLocks noGrp="1"/>
          </p:cNvGraphicFramePr>
          <p:nvPr/>
        </p:nvGraphicFramePr>
        <p:xfrm>
          <a:off x="336589" y="1794605"/>
          <a:ext cx="9968224" cy="5394960"/>
        </p:xfrm>
        <a:graphic>
          <a:graphicData uri="http://schemas.openxmlformats.org/drawingml/2006/table">
            <a:tbl>
              <a:tblPr firstRow="1" bandRow="1">
                <a:tableStyleId>{2D5ABB26-0587-4C30-8999-92F81FD0307C}</a:tableStyleId>
              </a:tblPr>
              <a:tblGrid>
                <a:gridCol w="756285">
                  <a:extLst>
                    <a:ext uri="{9D8B030D-6E8A-4147-A177-3AD203B41FA5}">
                      <a16:colId xmlns:a16="http://schemas.microsoft.com/office/drawing/2014/main" val="20000"/>
                    </a:ext>
                  </a:extLst>
                </a:gridCol>
                <a:gridCol w="1983739">
                  <a:extLst>
                    <a:ext uri="{9D8B030D-6E8A-4147-A177-3AD203B41FA5}">
                      <a16:colId xmlns:a16="http://schemas.microsoft.com/office/drawing/2014/main" val="20001"/>
                    </a:ext>
                  </a:extLst>
                </a:gridCol>
                <a:gridCol w="925195">
                  <a:extLst>
                    <a:ext uri="{9D8B030D-6E8A-4147-A177-3AD203B41FA5}">
                      <a16:colId xmlns:a16="http://schemas.microsoft.com/office/drawing/2014/main" val="20002"/>
                    </a:ext>
                  </a:extLst>
                </a:gridCol>
                <a:gridCol w="370839">
                  <a:extLst>
                    <a:ext uri="{9D8B030D-6E8A-4147-A177-3AD203B41FA5}">
                      <a16:colId xmlns:a16="http://schemas.microsoft.com/office/drawing/2014/main" val="20003"/>
                    </a:ext>
                  </a:extLst>
                </a:gridCol>
                <a:gridCol w="316864">
                  <a:extLst>
                    <a:ext uri="{9D8B030D-6E8A-4147-A177-3AD203B41FA5}">
                      <a16:colId xmlns:a16="http://schemas.microsoft.com/office/drawing/2014/main" val="20004"/>
                    </a:ext>
                  </a:extLst>
                </a:gridCol>
                <a:gridCol w="236854">
                  <a:extLst>
                    <a:ext uri="{9D8B030D-6E8A-4147-A177-3AD203B41FA5}">
                      <a16:colId xmlns:a16="http://schemas.microsoft.com/office/drawing/2014/main" val="20005"/>
                    </a:ext>
                  </a:extLst>
                </a:gridCol>
                <a:gridCol w="755650">
                  <a:extLst>
                    <a:ext uri="{9D8B030D-6E8A-4147-A177-3AD203B41FA5}">
                      <a16:colId xmlns:a16="http://schemas.microsoft.com/office/drawing/2014/main" val="20006"/>
                    </a:ext>
                  </a:extLst>
                </a:gridCol>
                <a:gridCol w="924560">
                  <a:extLst>
                    <a:ext uri="{9D8B030D-6E8A-4147-A177-3AD203B41FA5}">
                      <a16:colId xmlns:a16="http://schemas.microsoft.com/office/drawing/2014/main" val="20007"/>
                    </a:ext>
                  </a:extLst>
                </a:gridCol>
                <a:gridCol w="924560">
                  <a:extLst>
                    <a:ext uri="{9D8B030D-6E8A-4147-A177-3AD203B41FA5}">
                      <a16:colId xmlns:a16="http://schemas.microsoft.com/office/drawing/2014/main" val="20008"/>
                    </a:ext>
                  </a:extLst>
                </a:gridCol>
                <a:gridCol w="371475">
                  <a:extLst>
                    <a:ext uri="{9D8B030D-6E8A-4147-A177-3AD203B41FA5}">
                      <a16:colId xmlns:a16="http://schemas.microsoft.com/office/drawing/2014/main" val="20009"/>
                    </a:ext>
                  </a:extLst>
                </a:gridCol>
                <a:gridCol w="361950">
                  <a:extLst>
                    <a:ext uri="{9D8B030D-6E8A-4147-A177-3AD203B41FA5}">
                      <a16:colId xmlns:a16="http://schemas.microsoft.com/office/drawing/2014/main" val="20010"/>
                    </a:ext>
                  </a:extLst>
                </a:gridCol>
                <a:gridCol w="191134">
                  <a:extLst>
                    <a:ext uri="{9D8B030D-6E8A-4147-A177-3AD203B41FA5}">
                      <a16:colId xmlns:a16="http://schemas.microsoft.com/office/drawing/2014/main" val="20011"/>
                    </a:ext>
                  </a:extLst>
                </a:gridCol>
                <a:gridCol w="721995">
                  <a:extLst>
                    <a:ext uri="{9D8B030D-6E8A-4147-A177-3AD203B41FA5}">
                      <a16:colId xmlns:a16="http://schemas.microsoft.com/office/drawing/2014/main" val="20012"/>
                    </a:ext>
                  </a:extLst>
                </a:gridCol>
                <a:gridCol w="203200">
                  <a:extLst>
                    <a:ext uri="{9D8B030D-6E8A-4147-A177-3AD203B41FA5}">
                      <a16:colId xmlns:a16="http://schemas.microsoft.com/office/drawing/2014/main" val="20013"/>
                    </a:ext>
                  </a:extLst>
                </a:gridCol>
                <a:gridCol w="371475">
                  <a:extLst>
                    <a:ext uri="{9D8B030D-6E8A-4147-A177-3AD203B41FA5}">
                      <a16:colId xmlns:a16="http://schemas.microsoft.com/office/drawing/2014/main" val="20014"/>
                    </a:ext>
                  </a:extLst>
                </a:gridCol>
                <a:gridCol w="309879">
                  <a:extLst>
                    <a:ext uri="{9D8B030D-6E8A-4147-A177-3AD203B41FA5}">
                      <a16:colId xmlns:a16="http://schemas.microsoft.com/office/drawing/2014/main" val="20015"/>
                    </a:ext>
                  </a:extLst>
                </a:gridCol>
                <a:gridCol w="242570">
                  <a:extLst>
                    <a:ext uri="{9D8B030D-6E8A-4147-A177-3AD203B41FA5}">
                      <a16:colId xmlns:a16="http://schemas.microsoft.com/office/drawing/2014/main" val="20016"/>
                    </a:ext>
                  </a:extLst>
                </a:gridCol>
              </a:tblGrid>
              <a:tr h="215900">
                <a:tc gridSpan="2">
                  <a:txBody>
                    <a:bodyPr/>
                    <a:lstStyle/>
                    <a:p>
                      <a:pPr>
                        <a:lnSpc>
                          <a:spcPct val="100000"/>
                        </a:lnSpc>
                      </a:pPr>
                      <a:endParaRPr sz="800">
                        <a:latin typeface="Times New Roman"/>
                        <a:cs typeface="Times New Roman"/>
                      </a:endParaRPr>
                    </a:p>
                  </a:txBody>
                  <a:tcPr marL="0" marR="0" marT="0" marB="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gridSpan="3">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gridSpan="3">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gridSpan="3">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solidFill>
                      <a:srgbClr val="E7DFE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15900">
                <a:tc>
                  <a:txBody>
                    <a:bodyPr/>
                    <a:lstStyle/>
                    <a:p>
                      <a:pPr marL="80010">
                        <a:lnSpc>
                          <a:spcPct val="100000"/>
                        </a:lnSpc>
                        <a:spcBef>
                          <a:spcPts val="290"/>
                        </a:spcBef>
                      </a:pPr>
                      <a:r>
                        <a:rPr sz="900" b="1" spc="-20" dirty="0">
                          <a:solidFill>
                            <a:srgbClr val="231F20"/>
                          </a:solidFill>
                          <a:latin typeface="Microsoft JhengHei"/>
                          <a:cs typeface="Microsoft JhengHei"/>
                        </a:rPr>
                        <a:t>診察日</a:t>
                      </a:r>
                      <a:endParaRPr sz="900">
                        <a:latin typeface="Microsoft JhengHei"/>
                        <a:cs typeface="Microsoft JhengHei"/>
                      </a:endParaRPr>
                    </a:p>
                  </a:txBody>
                  <a:tcPr marL="0" marR="0" marT="368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260985">
                        <a:lnSpc>
                          <a:spcPct val="100000"/>
                        </a:lnSpc>
                        <a:spcBef>
                          <a:spcPts val="365"/>
                        </a:spcBef>
                        <a:tabLst>
                          <a:tab pos="514984" algn="l"/>
                          <a:tab pos="76898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4635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255904">
                        <a:lnSpc>
                          <a:spcPct val="100000"/>
                        </a:lnSpc>
                        <a:spcBef>
                          <a:spcPts val="365"/>
                        </a:spcBef>
                        <a:tabLst>
                          <a:tab pos="509905" algn="l"/>
                          <a:tab pos="76390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4635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gridSpan="3">
                  <a:txBody>
                    <a:bodyPr/>
                    <a:lstStyle/>
                    <a:p>
                      <a:pPr marL="253365">
                        <a:lnSpc>
                          <a:spcPct val="100000"/>
                        </a:lnSpc>
                        <a:spcBef>
                          <a:spcPts val="405"/>
                        </a:spcBef>
                        <a:tabLst>
                          <a:tab pos="507365" algn="l"/>
                          <a:tab pos="761365" algn="l"/>
                        </a:tabLst>
                      </a:pPr>
                      <a:r>
                        <a:rPr sz="800" spc="-50" dirty="0">
                          <a:solidFill>
                            <a:srgbClr val="231F20"/>
                          </a:solidFill>
                          <a:latin typeface="BIZ UDPゴシック"/>
                          <a:cs typeface="BIZ UDPゴシック"/>
                        </a:rPr>
                        <a:t>年</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月</a:t>
                      </a:r>
                      <a:r>
                        <a:rPr sz="800" dirty="0">
                          <a:solidFill>
                            <a:srgbClr val="231F20"/>
                          </a:solidFill>
                          <a:latin typeface="BIZ UDPゴシック"/>
                          <a:cs typeface="BIZ UDPゴシック"/>
                        </a:rPr>
                        <a:t>	</a:t>
                      </a:r>
                      <a:r>
                        <a:rPr sz="800" spc="-50" dirty="0">
                          <a:solidFill>
                            <a:srgbClr val="231F20"/>
                          </a:solidFill>
                          <a:latin typeface="BIZ UDPゴシック"/>
                          <a:cs typeface="BIZ UDPゴシック"/>
                        </a:rPr>
                        <a:t>日</a:t>
                      </a:r>
                      <a:endParaRPr sz="800">
                        <a:latin typeface="BIZ UDPゴシック"/>
                        <a:cs typeface="BIZ UDPゴシック"/>
                      </a:endParaRPr>
                    </a:p>
                  </a:txBody>
                  <a:tcPr marL="0" marR="0" marT="5143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359410">
                <a:tc>
                  <a:txBody>
                    <a:bodyPr/>
                    <a:lstStyle/>
                    <a:p>
                      <a:pPr marL="84455">
                        <a:lnSpc>
                          <a:spcPct val="100000"/>
                        </a:lnSpc>
                        <a:spcBef>
                          <a:spcPts val="860"/>
                        </a:spcBef>
                      </a:pPr>
                      <a:r>
                        <a:rPr sz="900" b="1" spc="-15" dirty="0">
                          <a:solidFill>
                            <a:srgbClr val="231F20"/>
                          </a:solidFill>
                          <a:latin typeface="Microsoft JhengHei"/>
                          <a:cs typeface="Microsoft JhengHei"/>
                        </a:rPr>
                        <a:t>記載施設</a:t>
                      </a:r>
                      <a:endParaRPr sz="900">
                        <a:latin typeface="Microsoft JhengHei"/>
                        <a:cs typeface="Microsoft JhengHei"/>
                      </a:endParaRPr>
                    </a:p>
                  </a:txBody>
                  <a:tcPr marL="0" marR="0" marT="10922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66040">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66040">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78740">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8740">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gridSpan="3">
                  <a:txBody>
                    <a:bodyPr/>
                    <a:lstStyle/>
                    <a:p>
                      <a:pPr marL="71755">
                        <a:lnSpc>
                          <a:spcPct val="100000"/>
                        </a:lnSpc>
                        <a:spcBef>
                          <a:spcPts val="350"/>
                        </a:spcBef>
                      </a:pPr>
                      <a:r>
                        <a:rPr sz="800" spc="-10" dirty="0">
                          <a:solidFill>
                            <a:srgbClr val="231F20"/>
                          </a:solidFill>
                          <a:latin typeface="BIZ UDPゴシック"/>
                          <a:cs typeface="BIZ UDPゴシック"/>
                        </a:rPr>
                        <a:t>□急性期病院</a:t>
                      </a:r>
                      <a:endParaRPr sz="800">
                        <a:latin typeface="BIZ UDPゴシック"/>
                        <a:cs typeface="BIZ UDPゴシック"/>
                      </a:endParaRPr>
                    </a:p>
                    <a:p>
                      <a:pPr marL="71755">
                        <a:lnSpc>
                          <a:spcPct val="100000"/>
                        </a:lnSpc>
                        <a:spcBef>
                          <a:spcPts val="190"/>
                        </a:spcBef>
                      </a:pPr>
                      <a:r>
                        <a:rPr sz="800" spc="35" dirty="0">
                          <a:solidFill>
                            <a:srgbClr val="231F20"/>
                          </a:solidFill>
                          <a:latin typeface="BIZ UDPゴシック"/>
                          <a:cs typeface="BIZ UDPゴシック"/>
                        </a:rPr>
                        <a:t>□かかりつけ医</a:t>
                      </a:r>
                      <a:endParaRPr sz="800">
                        <a:latin typeface="BIZ UDPゴシック"/>
                        <a:cs typeface="BIZ UDPゴシック"/>
                      </a:endParaRPr>
                    </a:p>
                  </a:txBody>
                  <a:tcPr marL="0" marR="0" marT="4445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359410">
                <a:tc>
                  <a:txBody>
                    <a:bodyPr/>
                    <a:lstStyle/>
                    <a:p>
                      <a:pPr marL="80010">
                        <a:lnSpc>
                          <a:spcPct val="100000"/>
                        </a:lnSpc>
                        <a:spcBef>
                          <a:spcPts val="745"/>
                        </a:spcBef>
                      </a:pPr>
                      <a:r>
                        <a:rPr sz="900" b="1" spc="-25" dirty="0">
                          <a:solidFill>
                            <a:srgbClr val="231F20"/>
                          </a:solidFill>
                          <a:latin typeface="Microsoft JhengHei"/>
                          <a:cs typeface="Microsoft JhengHei"/>
                        </a:rPr>
                        <a:t>症状</a:t>
                      </a:r>
                      <a:endParaRPr sz="900">
                        <a:latin typeface="Microsoft JhengHei"/>
                        <a:cs typeface="Microsoft JhengHei"/>
                      </a:endParaRPr>
                    </a:p>
                  </a:txBody>
                  <a:tcPr marL="0" marR="0" marT="9461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102870">
                        <a:lnSpc>
                          <a:spcPct val="100000"/>
                        </a:lnSpc>
                        <a:spcBef>
                          <a:spcPts val="830"/>
                        </a:spcBef>
                      </a:pPr>
                      <a:r>
                        <a:rPr sz="800" spc="-10" dirty="0">
                          <a:solidFill>
                            <a:srgbClr val="231F20"/>
                          </a:solidFill>
                          <a:latin typeface="BIZ UDPゴシック"/>
                          <a:cs typeface="BIZ UDPゴシック"/>
                        </a:rPr>
                        <a:t>胸痛•息切れなど</a:t>
                      </a:r>
                      <a:endParaRPr sz="800">
                        <a:latin typeface="BIZ UDPゴシック"/>
                        <a:cs typeface="BIZ UDPゴシック"/>
                      </a:endParaRPr>
                    </a:p>
                  </a:txBody>
                  <a:tcPr marL="0" marR="0" marT="105410" marB="0">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66040">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a:lnSpc>
                          <a:spcPct val="100000"/>
                        </a:lnSpc>
                        <a:spcBef>
                          <a:spcPts val="35"/>
                        </a:spcBef>
                      </a:pPr>
                      <a:endParaRPr sz="800">
                        <a:latin typeface="Times New Roman"/>
                        <a:cs typeface="Times New Roman"/>
                      </a:endParaRPr>
                    </a:p>
                    <a:p>
                      <a:pPr marL="78740">
                        <a:lnSpc>
                          <a:spcPct val="100000"/>
                        </a:lnSpc>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gridSpan="3">
                  <a:txBody>
                    <a:bodyPr/>
                    <a:lstStyle/>
                    <a:p>
                      <a:pPr marL="71755">
                        <a:lnSpc>
                          <a:spcPct val="100000"/>
                        </a:lnSpc>
                        <a:spcBef>
                          <a:spcPts val="87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11112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323850">
                <a:tc rowSpan="2">
                  <a:txBody>
                    <a:bodyPr/>
                    <a:lstStyle/>
                    <a:p>
                      <a:pPr>
                        <a:lnSpc>
                          <a:spcPct val="100000"/>
                        </a:lnSpc>
                        <a:spcBef>
                          <a:spcPts val="90"/>
                        </a:spcBef>
                      </a:pPr>
                      <a:endParaRPr sz="950">
                        <a:latin typeface="Times New Roman"/>
                        <a:cs typeface="Times New Roman"/>
                      </a:endParaRPr>
                    </a:p>
                    <a:p>
                      <a:pPr marL="74930">
                        <a:lnSpc>
                          <a:spcPct val="100000"/>
                        </a:lnSpc>
                      </a:pPr>
                      <a:r>
                        <a:rPr sz="950" b="1" dirty="0">
                          <a:solidFill>
                            <a:srgbClr val="231F20"/>
                          </a:solidFill>
                          <a:latin typeface="Arial"/>
                          <a:cs typeface="Arial"/>
                        </a:rPr>
                        <a:t>LDL-</a:t>
                      </a:r>
                      <a:r>
                        <a:rPr sz="950" b="1" spc="-50" dirty="0">
                          <a:solidFill>
                            <a:srgbClr val="231F20"/>
                          </a:solidFill>
                          <a:latin typeface="Arial"/>
                          <a:cs typeface="Arial"/>
                        </a:rPr>
                        <a:t>C</a:t>
                      </a:r>
                      <a:endParaRPr sz="950">
                        <a:latin typeface="Arial"/>
                        <a:cs typeface="Arial"/>
                      </a:endParaRPr>
                    </a:p>
                    <a:p>
                      <a:pPr marL="74930">
                        <a:lnSpc>
                          <a:spcPct val="100000"/>
                        </a:lnSpc>
                        <a:spcBef>
                          <a:spcPts val="360"/>
                        </a:spcBef>
                      </a:pPr>
                      <a:r>
                        <a:rPr sz="900" b="1" spc="80" dirty="0">
                          <a:solidFill>
                            <a:srgbClr val="231F20"/>
                          </a:solidFill>
                          <a:latin typeface="Microsoft JhengHei"/>
                          <a:cs typeface="Microsoft JhengHei"/>
                        </a:rPr>
                        <a:t>□</a:t>
                      </a:r>
                      <a:r>
                        <a:rPr sz="950" b="1" spc="80" dirty="0">
                          <a:solidFill>
                            <a:srgbClr val="231F20"/>
                          </a:solidFill>
                          <a:latin typeface="Arial"/>
                          <a:cs typeface="Arial"/>
                        </a:rPr>
                        <a:t>FH</a:t>
                      </a:r>
                      <a:endParaRPr sz="950">
                        <a:latin typeface="Arial"/>
                        <a:cs typeface="Arial"/>
                      </a:endParaRPr>
                    </a:p>
                  </a:txBody>
                  <a:tcPr marL="0" marR="0" marT="114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40"/>
                        </a:spcBef>
                        <a:tabLst>
                          <a:tab pos="1544320" algn="l"/>
                        </a:tabLst>
                      </a:pPr>
                      <a:r>
                        <a:rPr sz="800" dirty="0">
                          <a:solidFill>
                            <a:srgbClr val="231F20"/>
                          </a:solidFill>
                          <a:latin typeface="BIZ UDPゴシック"/>
                          <a:cs typeface="BIZ UDPゴシック"/>
                        </a:rPr>
                        <a:t>治療前</a:t>
                      </a:r>
                      <a:r>
                        <a:rPr sz="800" spc="459" dirty="0">
                          <a:solidFill>
                            <a:srgbClr val="231F20"/>
                          </a:solidFill>
                          <a:latin typeface="BIZ UDPゴシック"/>
                          <a:cs typeface="BIZ UDPゴシック"/>
                        </a:rPr>
                        <a:t> </a:t>
                      </a: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mg/dL</a:t>
                      </a:r>
                      <a:endParaRPr sz="900">
                        <a:latin typeface="Arial"/>
                        <a:cs typeface="Arial"/>
                      </a:endParaRPr>
                    </a:p>
                  </a:txBody>
                  <a:tcPr marL="0" marR="0" marT="81280" marB="0">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3405">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900">
                        <a:latin typeface="Times New Roman"/>
                        <a:cs typeface="Times New Roman"/>
                      </a:endParaRPr>
                    </a:p>
                    <a:p>
                      <a:pPr>
                        <a:lnSpc>
                          <a:spcPct val="100000"/>
                        </a:lnSpc>
                        <a:spcBef>
                          <a:spcPts val="865"/>
                        </a:spcBef>
                      </a:pPr>
                      <a:endParaRPr sz="900">
                        <a:latin typeface="Times New Roman"/>
                        <a:cs typeface="Times New Roman"/>
                      </a:endParaRPr>
                    </a:p>
                    <a:p>
                      <a:pPr marL="569595">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gridSpan="3">
                  <a:txBody>
                    <a:bodyPr/>
                    <a:lstStyle/>
                    <a:p>
                      <a:pPr>
                        <a:lnSpc>
                          <a:spcPct val="100000"/>
                        </a:lnSpc>
                      </a:pPr>
                      <a:endParaRPr sz="900">
                        <a:latin typeface="Times New Roman"/>
                        <a:cs typeface="Times New Roman"/>
                      </a:endParaRPr>
                    </a:p>
                    <a:p>
                      <a:pPr>
                        <a:lnSpc>
                          <a:spcPct val="100000"/>
                        </a:lnSpc>
                        <a:spcBef>
                          <a:spcPts val="695"/>
                        </a:spcBef>
                      </a:pPr>
                      <a:endParaRPr sz="900">
                        <a:latin typeface="Times New Roman"/>
                        <a:cs typeface="Times New Roman"/>
                      </a:endParaRPr>
                    </a:p>
                    <a:p>
                      <a:pPr marL="579120">
                        <a:lnSpc>
                          <a:spcPct val="100000"/>
                        </a:lnSpc>
                      </a:pPr>
                      <a:r>
                        <a:rPr sz="900" spc="-10" dirty="0">
                          <a:solidFill>
                            <a:srgbClr val="231F20"/>
                          </a:solidFill>
                          <a:latin typeface="Arial"/>
                          <a:cs typeface="Arial"/>
                        </a:rPr>
                        <a:t>mg/dL</a:t>
                      </a:r>
                      <a:endParaRPr sz="900">
                        <a:latin typeface="Arial"/>
                        <a:cs typeface="Arial"/>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4"/>
                  </a:ext>
                </a:extLst>
              </a:tr>
              <a:tr h="323850">
                <a:tc vMerge="1">
                  <a:txBody>
                    <a:bodyPr/>
                    <a:lstStyle/>
                    <a:p>
                      <a:endParaRPr/>
                    </a:p>
                  </a:txBody>
                  <a:tcPr marL="0" marR="0" marT="114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590"/>
                        </a:spcBef>
                        <a:tabLst>
                          <a:tab pos="1544320" algn="l"/>
                        </a:tabLst>
                      </a:pPr>
                      <a:r>
                        <a:rPr sz="800" dirty="0">
                          <a:solidFill>
                            <a:srgbClr val="231F20"/>
                          </a:solidFill>
                          <a:latin typeface="BIZ UDPゴシック"/>
                          <a:cs typeface="BIZ UDPゴシック"/>
                        </a:rPr>
                        <a:t>管理目</a:t>
                      </a:r>
                      <a:r>
                        <a:rPr sz="800" spc="-155" dirty="0">
                          <a:solidFill>
                            <a:srgbClr val="231F20"/>
                          </a:solidFill>
                          <a:latin typeface="BIZ UDPゴシック"/>
                          <a:cs typeface="BIZ UDPゴシック"/>
                        </a:rPr>
                        <a:t>標</a:t>
                      </a:r>
                      <a:r>
                        <a:rPr sz="800" spc="36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mg/dL</a:t>
                      </a:r>
                      <a:endParaRPr sz="900">
                        <a:latin typeface="Arial"/>
                        <a:cs typeface="Arial"/>
                      </a:endParaRPr>
                    </a:p>
                  </a:txBody>
                  <a:tcPr marL="0" marR="0" marT="74930" marB="0">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gridSpan="3" vMerge="1">
                  <a:txBody>
                    <a:bodyPr/>
                    <a:lstStyle/>
                    <a:p>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5"/>
                  </a:ext>
                </a:extLst>
              </a:tr>
              <a:tr h="323850">
                <a:tc rowSpan="2">
                  <a:txBody>
                    <a:bodyPr/>
                    <a:lstStyle/>
                    <a:p>
                      <a:pPr>
                        <a:lnSpc>
                          <a:spcPct val="100000"/>
                        </a:lnSpc>
                        <a:spcBef>
                          <a:spcPts val="885"/>
                        </a:spcBef>
                      </a:pPr>
                      <a:endParaRPr sz="950">
                        <a:latin typeface="Times New Roman"/>
                        <a:cs typeface="Times New Roman"/>
                      </a:endParaRPr>
                    </a:p>
                    <a:p>
                      <a:pPr marL="80010">
                        <a:lnSpc>
                          <a:spcPct val="100000"/>
                        </a:lnSpc>
                      </a:pPr>
                      <a:r>
                        <a:rPr sz="950" b="1" spc="-10" dirty="0">
                          <a:solidFill>
                            <a:srgbClr val="231F20"/>
                          </a:solidFill>
                          <a:latin typeface="Arial"/>
                          <a:cs typeface="Arial"/>
                        </a:rPr>
                        <a:t>HbA1c</a:t>
                      </a:r>
                      <a:endParaRPr sz="950">
                        <a:latin typeface="Arial"/>
                        <a:cs typeface="Arial"/>
                      </a:endParaRPr>
                    </a:p>
                  </a:txBody>
                  <a:tcPr marL="0" marR="0" marT="11239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75"/>
                        </a:spcBef>
                        <a:tabLst>
                          <a:tab pos="1544320" algn="l"/>
                        </a:tabLst>
                      </a:pPr>
                      <a:r>
                        <a:rPr sz="800" dirty="0">
                          <a:solidFill>
                            <a:srgbClr val="231F20"/>
                          </a:solidFill>
                          <a:latin typeface="BIZ UDPゴシック"/>
                          <a:cs typeface="BIZ UDPゴシック"/>
                        </a:rPr>
                        <a:t>治療前</a:t>
                      </a:r>
                      <a:r>
                        <a:rPr sz="800" spc="459" dirty="0">
                          <a:solidFill>
                            <a:srgbClr val="231F20"/>
                          </a:solidFill>
                          <a:latin typeface="BIZ UDPゴシック"/>
                          <a:cs typeface="BIZ UDPゴシック"/>
                        </a:rPr>
                        <a:t> </a:t>
                      </a: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0" dirty="0">
                          <a:solidFill>
                            <a:srgbClr val="231F20"/>
                          </a:solidFill>
                          <a:latin typeface="BIZ UDPゴシック"/>
                          <a:cs typeface="BIZ UDPゴシック"/>
                        </a:rPr>
                        <a:t>）</a:t>
                      </a:r>
                      <a:r>
                        <a:rPr sz="900" spc="100" dirty="0">
                          <a:solidFill>
                            <a:srgbClr val="231F20"/>
                          </a:solidFill>
                          <a:latin typeface="Arial"/>
                          <a:cs typeface="Arial"/>
                        </a:rPr>
                        <a:t>%</a:t>
                      </a:r>
                      <a:endParaRPr sz="900">
                        <a:latin typeface="Arial"/>
                        <a:cs typeface="Arial"/>
                      </a:endParaRPr>
                    </a:p>
                  </a:txBody>
                  <a:tcPr marL="0" marR="0" marT="85725" marB="0">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9055"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800">
                        <a:latin typeface="Times New Roman"/>
                        <a:cs typeface="Times New Roman"/>
                      </a:endParaRPr>
                    </a:p>
                    <a:p>
                      <a:pPr>
                        <a:lnSpc>
                          <a:spcPct val="100000"/>
                        </a:lnSpc>
                      </a:pPr>
                      <a:endParaRPr sz="800">
                        <a:latin typeface="Times New Roman"/>
                        <a:cs typeface="Times New Roman"/>
                      </a:endParaRPr>
                    </a:p>
                    <a:p>
                      <a:pPr>
                        <a:lnSpc>
                          <a:spcPct val="100000"/>
                        </a:lnSpc>
                        <a:spcBef>
                          <a:spcPts val="155"/>
                        </a:spcBef>
                      </a:pPr>
                      <a:endParaRPr sz="800">
                        <a:latin typeface="Times New Roman"/>
                        <a:cs typeface="Times New Roman"/>
                      </a:endParaRPr>
                    </a:p>
                    <a:p>
                      <a:pPr marR="62865"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gridSpan="3">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gridSpan="3">
                  <a:txBody>
                    <a:bodyPr/>
                    <a:lstStyle/>
                    <a:p>
                      <a:pPr>
                        <a:lnSpc>
                          <a:spcPct val="100000"/>
                        </a:lnSpc>
                      </a:pPr>
                      <a:endParaRPr sz="800">
                        <a:latin typeface="Times New Roman"/>
                        <a:cs typeface="Times New Roman"/>
                      </a:endParaRPr>
                    </a:p>
                    <a:p>
                      <a:pPr>
                        <a:lnSpc>
                          <a:spcPct val="100000"/>
                        </a:lnSpc>
                        <a:spcBef>
                          <a:spcPts val="905"/>
                        </a:spcBef>
                      </a:pPr>
                      <a:endParaRPr sz="800">
                        <a:latin typeface="Times New Roman"/>
                        <a:cs typeface="Times New Roman"/>
                      </a:endParaRPr>
                    </a:p>
                    <a:p>
                      <a:pPr marR="53340" algn="r">
                        <a:lnSpc>
                          <a:spcPct val="100000"/>
                        </a:lnSpc>
                      </a:pPr>
                      <a:r>
                        <a:rPr sz="800" spc="-50" dirty="0">
                          <a:solidFill>
                            <a:srgbClr val="231F20"/>
                          </a:solidFill>
                          <a:latin typeface="BIZ UDPゴシック"/>
                          <a:cs typeface="BIZ UDPゴシック"/>
                        </a:rPr>
                        <a:t>％</a:t>
                      </a:r>
                      <a:endParaRPr sz="800">
                        <a:latin typeface="BIZ UDPゴシック"/>
                        <a:cs typeface="BIZ UDPゴシック"/>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6"/>
                  </a:ext>
                </a:extLst>
              </a:tr>
              <a:tr h="323850">
                <a:tc vMerge="1">
                  <a:txBody>
                    <a:bodyPr/>
                    <a:lstStyle/>
                    <a:p>
                      <a:endParaRPr/>
                    </a:p>
                  </a:txBody>
                  <a:tcPr marL="0" marR="0" marT="11239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625"/>
                        </a:spcBef>
                        <a:tabLst>
                          <a:tab pos="1544320" algn="l"/>
                        </a:tabLst>
                      </a:pPr>
                      <a:r>
                        <a:rPr sz="800" dirty="0">
                          <a:solidFill>
                            <a:srgbClr val="231F20"/>
                          </a:solidFill>
                          <a:latin typeface="BIZ UDPゴシック"/>
                          <a:cs typeface="BIZ UDPゴシック"/>
                        </a:rPr>
                        <a:t>管理目</a:t>
                      </a:r>
                      <a:r>
                        <a:rPr sz="800" spc="-155" dirty="0">
                          <a:solidFill>
                            <a:srgbClr val="231F20"/>
                          </a:solidFill>
                          <a:latin typeface="BIZ UDPゴシック"/>
                          <a:cs typeface="BIZ UDPゴシック"/>
                        </a:rPr>
                        <a:t>標</a:t>
                      </a:r>
                      <a:r>
                        <a:rPr sz="800" spc="36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0" dirty="0">
                          <a:solidFill>
                            <a:srgbClr val="231F20"/>
                          </a:solidFill>
                          <a:latin typeface="BIZ UDPゴシック"/>
                          <a:cs typeface="BIZ UDPゴシック"/>
                        </a:rPr>
                        <a:t>）</a:t>
                      </a:r>
                      <a:r>
                        <a:rPr sz="900" spc="100" dirty="0">
                          <a:solidFill>
                            <a:srgbClr val="231F20"/>
                          </a:solidFill>
                          <a:latin typeface="Arial"/>
                          <a:cs typeface="Arial"/>
                        </a:rPr>
                        <a:t>%</a:t>
                      </a:r>
                      <a:endParaRPr sz="900">
                        <a:latin typeface="Arial"/>
                        <a:cs typeface="Arial"/>
                      </a:endParaRPr>
                    </a:p>
                  </a:txBody>
                  <a:tcPr marL="0" marR="0" marT="79375" marB="0">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gridSpan="3" vMerge="1">
                  <a:txBody>
                    <a:bodyPr/>
                    <a:lstStyle/>
                    <a:p>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7"/>
                  </a:ext>
                </a:extLst>
              </a:tr>
              <a:tr h="305435">
                <a:tc rowSpan="2">
                  <a:txBody>
                    <a:bodyPr/>
                    <a:lstStyle/>
                    <a:p>
                      <a:pPr>
                        <a:lnSpc>
                          <a:spcPct val="100000"/>
                        </a:lnSpc>
                        <a:spcBef>
                          <a:spcPts val="105"/>
                        </a:spcBef>
                      </a:pPr>
                      <a:endParaRPr sz="900">
                        <a:latin typeface="Times New Roman"/>
                        <a:cs typeface="Times New Roman"/>
                      </a:endParaRPr>
                    </a:p>
                    <a:p>
                      <a:pPr marL="71755">
                        <a:lnSpc>
                          <a:spcPct val="100000"/>
                        </a:lnSpc>
                      </a:pPr>
                      <a:r>
                        <a:rPr sz="900" b="1" spc="-25" dirty="0">
                          <a:solidFill>
                            <a:srgbClr val="231F20"/>
                          </a:solidFill>
                          <a:latin typeface="Microsoft JhengHei"/>
                          <a:cs typeface="Microsoft JhengHei"/>
                        </a:rPr>
                        <a:t>血圧</a:t>
                      </a:r>
                      <a:endParaRPr sz="900">
                        <a:latin typeface="Microsoft JhengHei"/>
                        <a:cs typeface="Microsoft JhengHei"/>
                      </a:endParaRPr>
                    </a:p>
                    <a:p>
                      <a:pPr marL="71755">
                        <a:lnSpc>
                          <a:spcPct val="100000"/>
                        </a:lnSpc>
                        <a:spcBef>
                          <a:spcPts val="420"/>
                        </a:spcBef>
                      </a:pPr>
                      <a:r>
                        <a:rPr sz="900" b="1" spc="30" dirty="0">
                          <a:solidFill>
                            <a:srgbClr val="231F20"/>
                          </a:solidFill>
                          <a:latin typeface="Microsoft JhengHei"/>
                          <a:cs typeface="Microsoft JhengHei"/>
                        </a:rPr>
                        <a:t>□家庭血圧</a:t>
                      </a:r>
                      <a:endParaRPr sz="900">
                        <a:latin typeface="Microsoft JhengHei"/>
                        <a:cs typeface="Microsoft JhengHei"/>
                      </a:endParaRPr>
                    </a:p>
                  </a:txBody>
                  <a:tcPr marL="0" marR="0" marT="1333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740"/>
                        </a:spcBef>
                        <a:tabLst>
                          <a:tab pos="1544320" algn="l"/>
                        </a:tabLst>
                      </a:pPr>
                      <a:r>
                        <a:rPr sz="800" dirty="0">
                          <a:solidFill>
                            <a:srgbClr val="231F20"/>
                          </a:solidFill>
                          <a:latin typeface="BIZ UDPゴシック"/>
                          <a:cs typeface="BIZ UDPゴシック"/>
                        </a:rPr>
                        <a:t>治療前</a:t>
                      </a:r>
                      <a:r>
                        <a:rPr sz="800" spc="459" dirty="0">
                          <a:solidFill>
                            <a:srgbClr val="231F20"/>
                          </a:solidFill>
                          <a:latin typeface="BIZ UDPゴシック"/>
                          <a:cs typeface="BIZ UDPゴシック"/>
                        </a:rPr>
                        <a:t> </a:t>
                      </a: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mmHg</a:t>
                      </a:r>
                      <a:endParaRPr sz="900">
                        <a:latin typeface="Arial"/>
                        <a:cs typeface="Arial"/>
                      </a:endParaRPr>
                    </a:p>
                  </a:txBody>
                  <a:tcPr marL="0" marR="0" marT="93980" marB="0">
                    <a:lnR w="6350">
                      <a:solidFill>
                        <a:srgbClr val="231F20"/>
                      </a:solidFill>
                      <a:prstDash val="solid"/>
                    </a:lnR>
                    <a:lnT w="6350">
                      <a:solidFill>
                        <a:srgbClr val="231F20"/>
                      </a:solidFill>
                      <a:prstDash val="solid"/>
                    </a:lnT>
                    <a:lnB w="6350">
                      <a:solidFill>
                        <a:srgbClr val="231F2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56260">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gridSpan="3">
                  <a:txBody>
                    <a:bodyPr/>
                    <a:lstStyle/>
                    <a:p>
                      <a:pPr>
                        <a:lnSpc>
                          <a:spcPct val="100000"/>
                        </a:lnSpc>
                      </a:pPr>
                      <a:endParaRPr sz="900">
                        <a:latin typeface="Times New Roman"/>
                        <a:cs typeface="Times New Roman"/>
                      </a:endParaRPr>
                    </a:p>
                    <a:p>
                      <a:pPr>
                        <a:lnSpc>
                          <a:spcPct val="100000"/>
                        </a:lnSpc>
                        <a:spcBef>
                          <a:spcPts val="660"/>
                        </a:spcBef>
                      </a:pPr>
                      <a:endParaRPr sz="900">
                        <a:latin typeface="Times New Roman"/>
                        <a:cs typeface="Times New Roman"/>
                      </a:endParaRPr>
                    </a:p>
                    <a:p>
                      <a:pPr marL="552450">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gridSpan="3">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gridSpan="3">
                  <a:txBody>
                    <a:bodyPr/>
                    <a:lstStyle/>
                    <a:p>
                      <a:pPr>
                        <a:lnSpc>
                          <a:spcPct val="100000"/>
                        </a:lnSpc>
                      </a:pPr>
                      <a:endParaRPr sz="900">
                        <a:latin typeface="Times New Roman"/>
                        <a:cs typeface="Times New Roman"/>
                      </a:endParaRPr>
                    </a:p>
                    <a:p>
                      <a:pPr>
                        <a:lnSpc>
                          <a:spcPct val="100000"/>
                        </a:lnSpc>
                        <a:spcBef>
                          <a:spcPts val="490"/>
                        </a:spcBef>
                      </a:pPr>
                      <a:endParaRPr sz="900">
                        <a:latin typeface="Times New Roman"/>
                        <a:cs typeface="Times New Roman"/>
                      </a:endParaRPr>
                    </a:p>
                    <a:p>
                      <a:pPr marL="561975">
                        <a:lnSpc>
                          <a:spcPct val="100000"/>
                        </a:lnSpc>
                      </a:pPr>
                      <a:r>
                        <a:rPr sz="900" spc="-20" dirty="0">
                          <a:solidFill>
                            <a:srgbClr val="231F20"/>
                          </a:solidFill>
                          <a:latin typeface="Arial"/>
                          <a:cs typeface="Arial"/>
                        </a:rPr>
                        <a:t>mmHg</a:t>
                      </a:r>
                      <a:endParaRPr sz="900">
                        <a:latin typeface="Arial"/>
                        <a:cs typeface="Arial"/>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8"/>
                  </a:ext>
                </a:extLst>
              </a:tr>
              <a:tr h="341630">
                <a:tc vMerge="1">
                  <a:txBody>
                    <a:bodyPr/>
                    <a:lstStyle/>
                    <a:p>
                      <a:endParaRPr/>
                    </a:p>
                  </a:txBody>
                  <a:tcPr marL="0" marR="0" marT="1333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830"/>
                        </a:spcBef>
                        <a:tabLst>
                          <a:tab pos="1544320" algn="l"/>
                        </a:tabLst>
                      </a:pPr>
                      <a:r>
                        <a:rPr sz="800" dirty="0">
                          <a:solidFill>
                            <a:srgbClr val="231F20"/>
                          </a:solidFill>
                          <a:latin typeface="BIZ UDPゴシック"/>
                          <a:cs typeface="BIZ UDPゴシック"/>
                        </a:rPr>
                        <a:t>管理目</a:t>
                      </a:r>
                      <a:r>
                        <a:rPr sz="800" spc="-155" dirty="0">
                          <a:solidFill>
                            <a:srgbClr val="231F20"/>
                          </a:solidFill>
                          <a:latin typeface="BIZ UDPゴシック"/>
                          <a:cs typeface="BIZ UDPゴシック"/>
                        </a:rPr>
                        <a:t>標</a:t>
                      </a:r>
                      <a:r>
                        <a:rPr sz="800" spc="36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10" dirty="0">
                          <a:solidFill>
                            <a:srgbClr val="231F20"/>
                          </a:solidFill>
                          <a:latin typeface="BIZ UDPゴシック"/>
                          <a:cs typeface="BIZ UDPゴシック"/>
                        </a:rPr>
                        <a:t>）</a:t>
                      </a:r>
                      <a:r>
                        <a:rPr sz="900" spc="-10" dirty="0">
                          <a:solidFill>
                            <a:srgbClr val="231F20"/>
                          </a:solidFill>
                          <a:latin typeface="Arial"/>
                          <a:cs typeface="Arial"/>
                        </a:rPr>
                        <a:t>mmHg</a:t>
                      </a:r>
                      <a:endParaRPr sz="900">
                        <a:latin typeface="Arial"/>
                        <a:cs typeface="Arial"/>
                      </a:endParaRPr>
                    </a:p>
                  </a:txBody>
                  <a:tcPr marL="0" marR="0" marT="10541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hMerge="1" v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gridSpan="3" vMerge="1">
                  <a:txBody>
                    <a:bodyPr/>
                    <a:lstStyle/>
                    <a:p>
                      <a:endParaRPr/>
                    </a:p>
                  </a:txBody>
                  <a:tcPr marL="0" marR="0" marT="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9"/>
                  </a:ext>
                </a:extLst>
              </a:tr>
              <a:tr h="395605">
                <a:tc rowSpan="2">
                  <a:txBody>
                    <a:bodyPr/>
                    <a:lstStyle/>
                    <a:p>
                      <a:pPr>
                        <a:lnSpc>
                          <a:spcPct val="100000"/>
                        </a:lnSpc>
                      </a:pPr>
                      <a:endParaRPr sz="900">
                        <a:latin typeface="Times New Roman"/>
                        <a:cs typeface="Times New Roman"/>
                      </a:endParaRPr>
                    </a:p>
                    <a:p>
                      <a:pPr>
                        <a:lnSpc>
                          <a:spcPct val="100000"/>
                        </a:lnSpc>
                        <a:spcBef>
                          <a:spcPts val="635"/>
                        </a:spcBef>
                      </a:pPr>
                      <a:endParaRPr sz="900">
                        <a:latin typeface="Times New Roman"/>
                        <a:cs typeface="Times New Roman"/>
                      </a:endParaRPr>
                    </a:p>
                    <a:p>
                      <a:pPr marL="80010">
                        <a:lnSpc>
                          <a:spcPct val="100000"/>
                        </a:lnSpc>
                      </a:pPr>
                      <a:r>
                        <a:rPr sz="900" b="1" spc="-20" dirty="0">
                          <a:solidFill>
                            <a:srgbClr val="231F20"/>
                          </a:solidFill>
                          <a:latin typeface="Microsoft JhengHei"/>
                          <a:cs typeface="Microsoft JhengHei"/>
                        </a:rPr>
                        <a:t>腎機能</a:t>
                      </a:r>
                      <a:endParaRPr sz="900">
                        <a:latin typeface="Microsoft JhengHei"/>
                        <a:cs typeface="Microsoft JhengHei"/>
                      </a:endParaRPr>
                    </a:p>
                  </a:txBody>
                  <a:tcPr marL="0" marR="0" marT="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90170">
                        <a:lnSpc>
                          <a:spcPct val="100000"/>
                        </a:lnSpc>
                        <a:spcBef>
                          <a:spcPts val="459"/>
                        </a:spcBef>
                      </a:pPr>
                      <a:r>
                        <a:rPr sz="800" spc="100" dirty="0">
                          <a:solidFill>
                            <a:srgbClr val="231F20"/>
                          </a:solidFill>
                          <a:latin typeface="BIZ UDPゴシック"/>
                          <a:cs typeface="BIZ UDPゴシック"/>
                        </a:rPr>
                        <a:t>クレアチニン</a:t>
                      </a:r>
                      <a:r>
                        <a:rPr sz="900" spc="-10" dirty="0">
                          <a:solidFill>
                            <a:srgbClr val="231F20"/>
                          </a:solidFill>
                          <a:latin typeface="Arial"/>
                          <a:cs typeface="Arial"/>
                        </a:rPr>
                        <a:t>/eGFR</a:t>
                      </a:r>
                      <a:endParaRPr sz="900">
                        <a:latin typeface="Arial"/>
                        <a:cs typeface="Arial"/>
                      </a:endParaRPr>
                    </a:p>
                    <a:p>
                      <a:pPr marL="90170">
                        <a:lnSpc>
                          <a:spcPct val="100000"/>
                        </a:lnSpc>
                        <a:spcBef>
                          <a:spcPts val="120"/>
                        </a:spcBef>
                        <a:tabLst>
                          <a:tab pos="1101725" algn="l"/>
                        </a:tabLst>
                      </a:pPr>
                      <a:r>
                        <a:rPr sz="900" spc="-10" dirty="0">
                          <a:solidFill>
                            <a:srgbClr val="231F20"/>
                          </a:solidFill>
                          <a:latin typeface="Arial"/>
                          <a:cs typeface="Arial"/>
                        </a:rPr>
                        <a:t>mg/dL</a:t>
                      </a:r>
                      <a:r>
                        <a:rPr sz="900" dirty="0">
                          <a:solidFill>
                            <a:srgbClr val="231F20"/>
                          </a:solidFill>
                          <a:latin typeface="Arial"/>
                          <a:cs typeface="Arial"/>
                        </a:rPr>
                        <a:t>	</a:t>
                      </a:r>
                      <a:r>
                        <a:rPr sz="900" spc="-10" dirty="0">
                          <a:solidFill>
                            <a:srgbClr val="231F20"/>
                          </a:solidFill>
                          <a:latin typeface="Arial"/>
                          <a:cs typeface="Arial"/>
                        </a:rPr>
                        <a:t>mL/min/1.73</a:t>
                      </a:r>
                      <a:r>
                        <a:rPr sz="800" spc="-10" dirty="0">
                          <a:solidFill>
                            <a:srgbClr val="231F20"/>
                          </a:solidFill>
                          <a:latin typeface="BIZ UDPゴシック"/>
                          <a:cs typeface="BIZ UDPゴシック"/>
                        </a:rPr>
                        <a:t>ｍ</a:t>
                      </a:r>
                      <a:r>
                        <a:rPr sz="900" spc="-10" dirty="0">
                          <a:solidFill>
                            <a:srgbClr val="231F20"/>
                          </a:solidFill>
                          <a:latin typeface="Arial"/>
                          <a:cs typeface="Arial"/>
                        </a:rPr>
                        <a:t>²</a:t>
                      </a:r>
                      <a:endParaRPr sz="900">
                        <a:latin typeface="Arial"/>
                        <a:cs typeface="Arial"/>
                      </a:endParaRPr>
                    </a:p>
                  </a:txBody>
                  <a:tcPr marL="0" marR="0" marT="58419"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45"/>
                        </a:spcBef>
                      </a:pPr>
                      <a:endParaRPr sz="850">
                        <a:latin typeface="Times New Roman"/>
                        <a:cs typeface="Times New Roman"/>
                      </a:endParaRPr>
                    </a:p>
                    <a:p>
                      <a:pPr marL="3111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45"/>
                        </a:spcBef>
                      </a:pPr>
                      <a:endParaRPr sz="850">
                        <a:latin typeface="Times New Roman"/>
                        <a:cs typeface="Times New Roman"/>
                      </a:endParaRPr>
                    </a:p>
                    <a:p>
                      <a:pPr marL="24130"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rowSpan="2">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a:lnSpc>
                          <a:spcPct val="100000"/>
                        </a:lnSpc>
                        <a:spcBef>
                          <a:spcPts val="45"/>
                        </a:spcBef>
                      </a:pPr>
                      <a:endParaRPr sz="850">
                        <a:latin typeface="Times New Roman"/>
                        <a:cs typeface="Times New Roman"/>
                      </a:endParaRPr>
                    </a:p>
                    <a:p>
                      <a:pPr marL="42545" algn="ctr">
                        <a:lnSpc>
                          <a:spcPct val="100000"/>
                        </a:lnSpc>
                        <a:spcBef>
                          <a:spcPts val="5"/>
                        </a:spcBef>
                      </a:pPr>
                      <a:r>
                        <a:rPr sz="850" spc="-50" dirty="0">
                          <a:solidFill>
                            <a:srgbClr val="231F20"/>
                          </a:solidFill>
                          <a:latin typeface="Arial"/>
                          <a:cs typeface="Arial"/>
                        </a:rPr>
                        <a:t>/</a:t>
                      </a:r>
                      <a:endParaRPr sz="850">
                        <a:latin typeface="Arial"/>
                        <a:cs typeface="Arial"/>
                      </a:endParaRPr>
                    </a:p>
                  </a:txBody>
                  <a:tcPr marL="0" marR="0" marT="571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0"/>
                  </a:ext>
                </a:extLst>
              </a:tr>
              <a:tr h="395605">
                <a:tc vMerge="1">
                  <a:txBody>
                    <a:bodyPr/>
                    <a:lstStyle/>
                    <a:p>
                      <a:endParaRPr/>
                    </a:p>
                  </a:txBody>
                  <a:tcPr marL="0" marR="0" marT="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marL="89535">
                        <a:lnSpc>
                          <a:spcPct val="100000"/>
                        </a:lnSpc>
                        <a:spcBef>
                          <a:spcPts val="434"/>
                        </a:spcBef>
                      </a:pPr>
                      <a:r>
                        <a:rPr sz="800" spc="70" dirty="0">
                          <a:solidFill>
                            <a:srgbClr val="231F20"/>
                          </a:solidFill>
                          <a:latin typeface="BIZ UDPゴシック"/>
                          <a:cs typeface="BIZ UDPゴシック"/>
                        </a:rPr>
                        <a:t>尿蛋白  定量  </a:t>
                      </a:r>
                      <a:r>
                        <a:rPr sz="900" spc="-20" dirty="0">
                          <a:solidFill>
                            <a:srgbClr val="231F20"/>
                          </a:solidFill>
                          <a:latin typeface="Arial"/>
                          <a:cs typeface="Arial"/>
                        </a:rPr>
                        <a:t>g/day</a:t>
                      </a:r>
                      <a:endParaRPr sz="900">
                        <a:latin typeface="Arial"/>
                        <a:cs typeface="Arial"/>
                      </a:endParaRPr>
                    </a:p>
                    <a:p>
                      <a:pPr marL="374015">
                        <a:lnSpc>
                          <a:spcPct val="100000"/>
                        </a:lnSpc>
                        <a:spcBef>
                          <a:spcPts val="204"/>
                        </a:spcBef>
                      </a:pPr>
                      <a:r>
                        <a:rPr sz="800" spc="-10" dirty="0">
                          <a:solidFill>
                            <a:srgbClr val="231F20"/>
                          </a:solidFill>
                          <a:latin typeface="BIZ UDPゴシック"/>
                          <a:cs typeface="BIZ UDPゴシック"/>
                        </a:rPr>
                        <a:t>または定性</a:t>
                      </a:r>
                      <a:endParaRPr sz="800">
                        <a:latin typeface="BIZ UDPゴシック"/>
                        <a:cs typeface="BIZ UDPゴシック"/>
                      </a:endParaRPr>
                    </a:p>
                  </a:txBody>
                  <a:tcPr marL="0" marR="0" marT="55244"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0960">
                        <a:lnSpc>
                          <a:spcPct val="100000"/>
                        </a:lnSpc>
                        <a:spcBef>
                          <a:spcPts val="459"/>
                        </a:spcBef>
                        <a:tabLst>
                          <a:tab pos="815975"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0960">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marL="67945">
                        <a:lnSpc>
                          <a:spcPct val="100000"/>
                        </a:lnSpc>
                        <a:spcBef>
                          <a:spcPts val="459"/>
                        </a:spcBef>
                        <a:tabLst>
                          <a:tab pos="82296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794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vMerge="1">
                  <a:txBody>
                    <a:bodyPr/>
                    <a:lstStyle/>
                    <a:p>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marL="66675">
                        <a:lnSpc>
                          <a:spcPct val="100000"/>
                        </a:lnSpc>
                        <a:spcBef>
                          <a:spcPts val="459"/>
                        </a:spcBef>
                        <a:tabLst>
                          <a:tab pos="821690" algn="l"/>
                        </a:tabLst>
                      </a:pPr>
                      <a:r>
                        <a:rPr sz="900" spc="-50" dirty="0">
                          <a:solidFill>
                            <a:srgbClr val="231F20"/>
                          </a:solidFill>
                          <a:latin typeface="Arial"/>
                          <a:cs typeface="Arial"/>
                        </a:rPr>
                        <a:t>(</a:t>
                      </a:r>
                      <a:r>
                        <a:rPr sz="900" dirty="0">
                          <a:solidFill>
                            <a:srgbClr val="231F20"/>
                          </a:solidFill>
                          <a:latin typeface="Arial"/>
                          <a:cs typeface="Arial"/>
                        </a:rPr>
                        <a:t>	</a:t>
                      </a:r>
                      <a:r>
                        <a:rPr sz="900" spc="-50" dirty="0">
                          <a:solidFill>
                            <a:srgbClr val="231F20"/>
                          </a:solidFill>
                          <a:latin typeface="Arial"/>
                          <a:cs typeface="Arial"/>
                        </a:rPr>
                        <a:t>)</a:t>
                      </a:r>
                      <a:endParaRPr sz="900">
                        <a:latin typeface="Arial"/>
                        <a:cs typeface="Arial"/>
                      </a:endParaRPr>
                    </a:p>
                    <a:p>
                      <a:pPr marL="66675">
                        <a:lnSpc>
                          <a:spcPct val="100000"/>
                        </a:lnSpc>
                        <a:spcBef>
                          <a:spcPts val="220"/>
                        </a:spcBef>
                      </a:pPr>
                      <a:r>
                        <a:rPr sz="800" spc="-10" dirty="0">
                          <a:solidFill>
                            <a:srgbClr val="231F20"/>
                          </a:solidFill>
                          <a:latin typeface="BIZ UDPゴシック"/>
                          <a:cs typeface="BIZ UDPゴシック"/>
                        </a:rPr>
                        <a:t>－•±•</a:t>
                      </a:r>
                      <a:r>
                        <a:rPr sz="900" spc="-10" dirty="0">
                          <a:solidFill>
                            <a:srgbClr val="231F20"/>
                          </a:solidFill>
                          <a:latin typeface="Arial"/>
                          <a:cs typeface="Arial"/>
                        </a:rPr>
                        <a:t>1</a:t>
                      </a:r>
                      <a:r>
                        <a:rPr sz="800" spc="-10" dirty="0">
                          <a:solidFill>
                            <a:srgbClr val="231F20"/>
                          </a:solidFill>
                          <a:latin typeface="BIZ UDPゴシック"/>
                          <a:cs typeface="BIZ UDPゴシック"/>
                        </a:rPr>
                        <a:t>＋•</a:t>
                      </a:r>
                      <a:r>
                        <a:rPr sz="900" spc="-10" dirty="0">
                          <a:solidFill>
                            <a:srgbClr val="231F20"/>
                          </a:solidFill>
                          <a:latin typeface="Arial"/>
                          <a:cs typeface="Arial"/>
                        </a:rPr>
                        <a:t>2</a:t>
                      </a:r>
                      <a:r>
                        <a:rPr sz="800" spc="-10" dirty="0">
                          <a:solidFill>
                            <a:srgbClr val="231F20"/>
                          </a:solidFill>
                          <a:latin typeface="BIZ UDPゴシック"/>
                          <a:cs typeface="BIZ UDPゴシック"/>
                        </a:rPr>
                        <a:t>＋•</a:t>
                      </a:r>
                      <a:r>
                        <a:rPr sz="900" spc="-10" dirty="0">
                          <a:solidFill>
                            <a:srgbClr val="231F20"/>
                          </a:solidFill>
                          <a:latin typeface="Arial"/>
                          <a:cs typeface="Arial"/>
                        </a:rPr>
                        <a:t>3</a:t>
                      </a:r>
                      <a:r>
                        <a:rPr sz="800" spc="-10" dirty="0">
                          <a:solidFill>
                            <a:srgbClr val="231F20"/>
                          </a:solidFill>
                          <a:latin typeface="BIZ UDPゴシック"/>
                          <a:cs typeface="BIZ UDPゴシック"/>
                        </a:rPr>
                        <a:t>＋</a:t>
                      </a:r>
                      <a:endParaRPr sz="800">
                        <a:latin typeface="BIZ UDPゴシック"/>
                        <a:cs typeface="BIZ UDPゴシック"/>
                      </a:endParaRPr>
                    </a:p>
                  </a:txBody>
                  <a:tcPr marL="0" marR="0" marT="58419"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1"/>
                  </a:ext>
                </a:extLst>
              </a:tr>
              <a:tr h="359410">
                <a:tc>
                  <a:txBody>
                    <a:bodyPr/>
                    <a:lstStyle/>
                    <a:p>
                      <a:pPr marL="80010">
                        <a:lnSpc>
                          <a:spcPct val="100000"/>
                        </a:lnSpc>
                        <a:spcBef>
                          <a:spcPts val="875"/>
                        </a:spcBef>
                      </a:pPr>
                      <a:r>
                        <a:rPr sz="900" b="1" spc="-25" dirty="0">
                          <a:solidFill>
                            <a:srgbClr val="231F20"/>
                          </a:solidFill>
                          <a:latin typeface="Microsoft JhengHei"/>
                          <a:cs typeface="Microsoft JhengHei"/>
                        </a:rPr>
                        <a:t>喫煙</a:t>
                      </a:r>
                      <a:endParaRPr sz="900">
                        <a:latin typeface="Microsoft JhengHei"/>
                        <a:cs typeface="Microsoft JhengHei"/>
                      </a:endParaRPr>
                    </a:p>
                  </a:txBody>
                  <a:tcPr marL="0" marR="0" marT="111125"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0"/>
                        </a:spcBef>
                      </a:pPr>
                      <a:endParaRPr sz="800">
                        <a:latin typeface="Times New Roman"/>
                        <a:cs typeface="Times New Roman"/>
                      </a:endParaRPr>
                    </a:p>
                    <a:p>
                      <a:pPr marL="88900">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70"/>
                        </a:spcBef>
                      </a:pPr>
                      <a:endParaRPr sz="800">
                        <a:latin typeface="Times New Roman"/>
                        <a:cs typeface="Times New Roman"/>
                      </a:endParaRPr>
                    </a:p>
                    <a:p>
                      <a:pPr marL="6794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a:lnSpc>
                          <a:spcPct val="100000"/>
                        </a:lnSpc>
                        <a:spcBef>
                          <a:spcPts val="70"/>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8890"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2"/>
                  </a:ext>
                </a:extLst>
              </a:tr>
              <a:tr h="359410">
                <a:tc>
                  <a:txBody>
                    <a:bodyPr/>
                    <a:lstStyle/>
                    <a:p>
                      <a:pPr marL="80010">
                        <a:lnSpc>
                          <a:spcPct val="100000"/>
                        </a:lnSpc>
                        <a:spcBef>
                          <a:spcPts val="894"/>
                        </a:spcBef>
                      </a:pPr>
                      <a:r>
                        <a:rPr sz="900" b="1" spc="-15" dirty="0">
                          <a:solidFill>
                            <a:srgbClr val="231F20"/>
                          </a:solidFill>
                          <a:latin typeface="Microsoft JhengHei"/>
                          <a:cs typeface="Microsoft JhengHei"/>
                        </a:rPr>
                        <a:t>心房細動</a:t>
                      </a:r>
                      <a:endParaRPr sz="900">
                        <a:latin typeface="Microsoft JhengHei"/>
                        <a:cs typeface="Microsoft JhengHei"/>
                      </a:endParaRPr>
                    </a:p>
                  </a:txBody>
                  <a:tcPr marL="0" marR="0" marT="113664"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5"/>
                        </a:spcBef>
                      </a:pPr>
                      <a:endParaRPr sz="800">
                        <a:latin typeface="Times New Roman"/>
                        <a:cs typeface="Times New Roman"/>
                      </a:endParaRPr>
                    </a:p>
                    <a:p>
                      <a:pPr marL="88900">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35"/>
                        </a:spcBef>
                      </a:pPr>
                      <a:endParaRPr sz="800">
                        <a:latin typeface="Times New Roman"/>
                        <a:cs typeface="Times New Roman"/>
                      </a:endParaRPr>
                    </a:p>
                    <a:p>
                      <a:pPr marL="6794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gridSpan="3">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gridSpan="3">
                  <a:txBody>
                    <a:bodyPr/>
                    <a:lstStyle/>
                    <a:p>
                      <a:pPr>
                        <a:lnSpc>
                          <a:spcPct val="100000"/>
                        </a:lnSpc>
                        <a:spcBef>
                          <a:spcPts val="35"/>
                        </a:spcBef>
                      </a:pPr>
                      <a:endParaRPr sz="800">
                        <a:latin typeface="Times New Roman"/>
                        <a:cs typeface="Times New Roman"/>
                      </a:endParaRPr>
                    </a:p>
                    <a:p>
                      <a:pPr marL="94615">
                        <a:lnSpc>
                          <a:spcPct val="100000"/>
                        </a:lnSpc>
                        <a:spcBef>
                          <a:spcPts val="5"/>
                        </a:spcBef>
                      </a:pPr>
                      <a:r>
                        <a:rPr sz="800" spc="45" dirty="0">
                          <a:solidFill>
                            <a:srgbClr val="231F20"/>
                          </a:solidFill>
                          <a:latin typeface="BIZ UDPゴシック"/>
                          <a:cs typeface="BIZ UDPゴシック"/>
                        </a:rPr>
                        <a:t>□無  □有</a:t>
                      </a:r>
                      <a:endParaRPr sz="800">
                        <a:latin typeface="BIZ UDPゴシック"/>
                        <a:cs typeface="BIZ UDPゴシック"/>
                      </a:endParaRPr>
                    </a:p>
                  </a:txBody>
                  <a:tcPr marL="0" marR="0" marT="4445" marB="0">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3"/>
                  </a:ext>
                </a:extLst>
              </a:tr>
              <a:tr h="467995">
                <a:tc>
                  <a:txBody>
                    <a:bodyPr/>
                    <a:lstStyle/>
                    <a:p>
                      <a:pPr marL="88900" marR="201930">
                        <a:lnSpc>
                          <a:spcPct val="120300"/>
                        </a:lnSpc>
                        <a:spcBef>
                          <a:spcPts val="390"/>
                        </a:spcBef>
                      </a:pPr>
                      <a:r>
                        <a:rPr sz="900" b="1" spc="-15" dirty="0">
                          <a:solidFill>
                            <a:srgbClr val="231F20"/>
                          </a:solidFill>
                          <a:latin typeface="Microsoft JhengHei"/>
                          <a:cs typeface="Microsoft JhengHei"/>
                        </a:rPr>
                        <a:t>抗血小板抗凝固薬</a:t>
                      </a:r>
                      <a:endParaRPr sz="900">
                        <a:latin typeface="Microsoft JhengHei"/>
                        <a:cs typeface="Microsoft JhengHei"/>
                      </a:endParaRPr>
                    </a:p>
                  </a:txBody>
                  <a:tcPr marL="0" marR="0" marT="49530" marB="0">
                    <a:lnL w="12700">
                      <a:solidFill>
                        <a:srgbClr val="231F20"/>
                      </a:solidFill>
                      <a:prstDash val="solid"/>
                    </a:lnL>
                    <a:lnT w="6350">
                      <a:solidFill>
                        <a:srgbClr val="231F20"/>
                      </a:solidFill>
                      <a:prstDash val="solid"/>
                    </a:lnT>
                    <a:lnB w="6350">
                      <a:solidFill>
                        <a:srgbClr val="231F20"/>
                      </a:solidFill>
                      <a:prstDash val="solid"/>
                    </a:lnB>
                    <a:solidFill>
                      <a:srgbClr val="CEEBEC"/>
                    </a:solidFill>
                  </a:tcPr>
                </a:tc>
                <a:tc>
                  <a:txBody>
                    <a:bodyPr/>
                    <a:lstStyle/>
                    <a:p>
                      <a:pPr>
                        <a:lnSpc>
                          <a:spcPct val="100000"/>
                        </a:lnSpc>
                      </a:pPr>
                      <a:endParaRPr sz="800">
                        <a:latin typeface="Times New Roman"/>
                        <a:cs typeface="Times New Roman"/>
                      </a:endParaRPr>
                    </a:p>
                  </a:txBody>
                  <a:tcPr marL="0" marR="0" marT="0" marB="0">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spcBef>
                          <a:spcPts val="335"/>
                        </a:spcBef>
                      </a:pPr>
                      <a:endParaRPr sz="800">
                        <a:latin typeface="Times New Roman"/>
                        <a:cs typeface="Times New Roman"/>
                      </a:endParaRPr>
                    </a:p>
                    <a:p>
                      <a:pPr marL="61594">
                        <a:lnSpc>
                          <a:spcPct val="100000"/>
                        </a:lnSpc>
                      </a:pPr>
                      <a:r>
                        <a:rPr sz="800" spc="-15" dirty="0">
                          <a:solidFill>
                            <a:srgbClr val="231F20"/>
                          </a:solidFill>
                          <a:latin typeface="BIZ UDPゴシック"/>
                          <a:cs typeface="BIZ UDPゴシック"/>
                        </a:rPr>
                        <a:t>□内服中</a:t>
                      </a:r>
                      <a:endParaRPr sz="800">
                        <a:latin typeface="BIZ UDPゴシック"/>
                        <a:cs typeface="BIZ UDPゴシック"/>
                      </a:endParaRPr>
                    </a:p>
                  </a:txBody>
                  <a:tcPr marL="0" marR="0" marT="42545"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L w="6350">
                      <a:solidFill>
                        <a:srgbClr val="231F20"/>
                      </a:solidFill>
                      <a:prstDash val="solid"/>
                    </a:lnL>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marL="36830">
                        <a:lnSpc>
                          <a:spcPct val="100000"/>
                        </a:lnSpc>
                        <a:spcBef>
                          <a:spcPts val="590"/>
                        </a:spcBef>
                        <a:tabLst>
                          <a:tab pos="563880" algn="l"/>
                        </a:tabLst>
                      </a:pPr>
                      <a:r>
                        <a:rPr sz="800" spc="375" dirty="0">
                          <a:solidFill>
                            <a:srgbClr val="231F20"/>
                          </a:solidFill>
                          <a:latin typeface="BIZ UDPゴシック"/>
                          <a:cs typeface="BIZ UDPゴシック"/>
                        </a:rPr>
                        <a:t>（</a:t>
                      </a:r>
                      <a:r>
                        <a:rPr sz="800" dirty="0">
                          <a:solidFill>
                            <a:srgbClr val="231F20"/>
                          </a:solidFill>
                          <a:latin typeface="BIZ UDPゴシック"/>
                          <a:cs typeface="BIZ UDPゴシック"/>
                        </a:rPr>
                        <a:t>	）</a:t>
                      </a:r>
                      <a:r>
                        <a:rPr sz="800" spc="-395" dirty="0">
                          <a:solidFill>
                            <a:srgbClr val="231F20"/>
                          </a:solidFill>
                          <a:latin typeface="BIZ UDPゴシック"/>
                          <a:cs typeface="BIZ UDPゴシック"/>
                        </a:rPr>
                        <a:t>年</a:t>
                      </a:r>
                      <a:r>
                        <a:rPr sz="800" spc="375" dirty="0">
                          <a:solidFill>
                            <a:srgbClr val="231F20"/>
                          </a:solidFill>
                          <a:latin typeface="BIZ UDPゴシック"/>
                          <a:cs typeface="BIZ UDPゴシック"/>
                        </a:rPr>
                        <a:t>（</a:t>
                      </a:r>
                      <a:endParaRPr sz="800">
                        <a:latin typeface="BIZ UDPゴシック"/>
                        <a:cs typeface="BIZ UDPゴシック"/>
                      </a:endParaRPr>
                    </a:p>
                    <a:p>
                      <a:pPr marL="36830">
                        <a:lnSpc>
                          <a:spcPct val="100000"/>
                        </a:lnSpc>
                        <a:spcBef>
                          <a:spcPts val="540"/>
                        </a:spcBef>
                      </a:pPr>
                      <a:r>
                        <a:rPr sz="800" spc="95" dirty="0">
                          <a:solidFill>
                            <a:srgbClr val="231F20"/>
                          </a:solidFill>
                          <a:latin typeface="BIZ UDPゴシック"/>
                          <a:cs typeface="BIZ UDPゴシック"/>
                        </a:rPr>
                        <a:t>（</a:t>
                      </a:r>
                      <a:r>
                        <a:rPr sz="800" spc="135" dirty="0">
                          <a:solidFill>
                            <a:srgbClr val="231F20"/>
                          </a:solidFill>
                          <a:latin typeface="BIZ UDPゴシック"/>
                          <a:cs typeface="BIZ UDPゴシック"/>
                        </a:rPr>
                        <a:t>薬剤名：</a:t>
                      </a:r>
                      <a:endParaRPr sz="800">
                        <a:latin typeface="BIZ UDPゴシック"/>
                        <a:cs typeface="BIZ UDPゴシック"/>
                      </a:endParaRPr>
                    </a:p>
                  </a:txBody>
                  <a:tcPr marL="0" marR="0" marT="74930" marB="0">
                    <a:lnT w="6350">
                      <a:solidFill>
                        <a:srgbClr val="231F20"/>
                      </a:solidFill>
                      <a:prstDash val="solid"/>
                    </a:lnT>
                    <a:lnB w="6350">
                      <a:solidFill>
                        <a:srgbClr val="231F20"/>
                      </a:solidFill>
                      <a:prstDash val="solid"/>
                    </a:lnB>
                    <a:solidFill>
                      <a:srgbClr val="FFFFFF"/>
                    </a:solidFill>
                  </a:tcPr>
                </a:tc>
                <a:tc gridSpan="2">
                  <a:txBody>
                    <a:bodyPr/>
                    <a:lstStyle/>
                    <a:p>
                      <a:pPr marL="271145">
                        <a:lnSpc>
                          <a:spcPct val="100000"/>
                        </a:lnSpc>
                        <a:spcBef>
                          <a:spcPts val="590"/>
                        </a:spcBef>
                      </a:pPr>
                      <a:r>
                        <a:rPr sz="800" dirty="0">
                          <a:solidFill>
                            <a:srgbClr val="231F20"/>
                          </a:solidFill>
                          <a:latin typeface="BIZ UDPゴシック"/>
                          <a:cs typeface="BIZ UDPゴシック"/>
                        </a:rPr>
                        <a:t>）</a:t>
                      </a:r>
                      <a:r>
                        <a:rPr sz="800" spc="114" dirty="0">
                          <a:solidFill>
                            <a:srgbClr val="231F20"/>
                          </a:solidFill>
                          <a:latin typeface="BIZ UDPゴシック"/>
                          <a:cs typeface="BIZ UDPゴシック"/>
                        </a:rPr>
                        <a:t>月より、</a:t>
                      </a:r>
                      <a:endParaRPr sz="800">
                        <a:latin typeface="BIZ UDPゴシック"/>
                        <a:cs typeface="BIZ UDPゴシック"/>
                      </a:endParaRPr>
                    </a:p>
                    <a:p>
                      <a:pPr marL="640080">
                        <a:lnSpc>
                          <a:spcPct val="100000"/>
                        </a:lnSpc>
                        <a:spcBef>
                          <a:spcPts val="540"/>
                        </a:spcBef>
                      </a:pPr>
                      <a:r>
                        <a:rPr sz="800" dirty="0">
                          <a:solidFill>
                            <a:srgbClr val="231F20"/>
                          </a:solidFill>
                          <a:latin typeface="BIZ UDPゴシック"/>
                          <a:cs typeface="BIZ UDPゴシック"/>
                        </a:rPr>
                        <a:t>）</a:t>
                      </a:r>
                      <a:r>
                        <a:rPr sz="800" spc="50" dirty="0">
                          <a:solidFill>
                            <a:srgbClr val="231F20"/>
                          </a:solidFill>
                          <a:latin typeface="BIZ UDPゴシック"/>
                          <a:cs typeface="BIZ UDPゴシック"/>
                        </a:rPr>
                        <a:t>の □減量</a:t>
                      </a:r>
                      <a:endParaRPr sz="800">
                        <a:latin typeface="BIZ UDPゴシック"/>
                        <a:cs typeface="BIZ UDPゴシック"/>
                      </a:endParaRPr>
                    </a:p>
                  </a:txBody>
                  <a:tcPr marL="0" marR="0" marT="74930" marB="0">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a:txBody>
                    <a:bodyPr/>
                    <a:lstStyle/>
                    <a:p>
                      <a:pPr>
                        <a:lnSpc>
                          <a:spcPct val="100000"/>
                        </a:lnSpc>
                      </a:pPr>
                      <a:endParaRPr sz="800">
                        <a:latin typeface="Times New Roman"/>
                        <a:cs typeface="Times New Roman"/>
                      </a:endParaRPr>
                    </a:p>
                    <a:p>
                      <a:pPr>
                        <a:lnSpc>
                          <a:spcPct val="100000"/>
                        </a:lnSpc>
                        <a:spcBef>
                          <a:spcPts val="250"/>
                        </a:spcBef>
                      </a:pPr>
                      <a:endParaRPr sz="800">
                        <a:latin typeface="Times New Roman"/>
                        <a:cs typeface="Times New Roman"/>
                      </a:endParaRPr>
                    </a:p>
                    <a:p>
                      <a:pPr marL="17780">
                        <a:lnSpc>
                          <a:spcPct val="100000"/>
                        </a:lnSpc>
                      </a:pPr>
                      <a:r>
                        <a:rPr sz="800" spc="-20" dirty="0">
                          <a:solidFill>
                            <a:srgbClr val="231F20"/>
                          </a:solidFill>
                          <a:latin typeface="BIZ UDPゴシック"/>
                          <a:cs typeface="BIZ UDPゴシック"/>
                        </a:rPr>
                        <a:t>□中止</a:t>
                      </a:r>
                      <a:endParaRPr sz="800">
                        <a:latin typeface="BIZ UDPゴシック"/>
                        <a:cs typeface="BIZ UDPゴシック"/>
                      </a:endParaRPr>
                    </a:p>
                  </a:txBody>
                  <a:tcPr marL="0" marR="0" marT="0" marB="0">
                    <a:lnT w="6350">
                      <a:solidFill>
                        <a:srgbClr val="231F20"/>
                      </a:solidFill>
                      <a:prstDash val="solid"/>
                    </a:lnT>
                    <a:lnB w="6350">
                      <a:solidFill>
                        <a:srgbClr val="231F20"/>
                      </a:solidFill>
                      <a:prstDash val="solid"/>
                    </a:lnB>
                    <a:solidFill>
                      <a:srgbClr val="FFFFFF"/>
                    </a:solidFill>
                  </a:tcPr>
                </a:tc>
                <a:tc gridSpan="2">
                  <a:txBody>
                    <a:bodyPr/>
                    <a:lstStyle/>
                    <a:p>
                      <a:pPr>
                        <a:lnSpc>
                          <a:spcPct val="100000"/>
                        </a:lnSpc>
                      </a:pPr>
                      <a:endParaRPr sz="800">
                        <a:latin typeface="Times New Roman"/>
                        <a:cs typeface="Times New Roman"/>
                      </a:endParaRPr>
                    </a:p>
                    <a:p>
                      <a:pPr>
                        <a:lnSpc>
                          <a:spcPct val="100000"/>
                        </a:lnSpc>
                        <a:spcBef>
                          <a:spcPts val="250"/>
                        </a:spcBef>
                      </a:pPr>
                      <a:endParaRPr sz="800">
                        <a:latin typeface="Times New Roman"/>
                        <a:cs typeface="Times New Roman"/>
                      </a:endParaRPr>
                    </a:p>
                    <a:p>
                      <a:pPr marL="108585">
                        <a:lnSpc>
                          <a:spcPct val="100000"/>
                        </a:lnSpc>
                      </a:pPr>
                      <a:r>
                        <a:rPr sz="800" spc="-135" dirty="0">
                          <a:solidFill>
                            <a:srgbClr val="231F20"/>
                          </a:solidFill>
                          <a:latin typeface="BIZ UDPゴシック"/>
                          <a:cs typeface="BIZ UDPゴシック"/>
                        </a:rPr>
                        <a:t>□変更</a:t>
                      </a:r>
                      <a:r>
                        <a:rPr sz="800" spc="425" dirty="0">
                          <a:solidFill>
                            <a:srgbClr val="231F20"/>
                          </a:solidFill>
                          <a:latin typeface="BIZ UDPゴシック"/>
                          <a:cs typeface="BIZ UDPゴシック"/>
                        </a:rPr>
                        <a:t>（</a:t>
                      </a:r>
                      <a:r>
                        <a:rPr sz="800" spc="45" dirty="0">
                          <a:solidFill>
                            <a:srgbClr val="231F20"/>
                          </a:solidFill>
                          <a:latin typeface="BIZ UDPゴシック"/>
                          <a:cs typeface="BIZ UDPゴシック"/>
                        </a:rPr>
                        <a:t>薬剤名：</a:t>
                      </a:r>
                      <a:endParaRPr sz="800">
                        <a:latin typeface="BIZ UDPゴシック"/>
                        <a:cs typeface="BIZ UDPゴシック"/>
                      </a:endParaRPr>
                    </a:p>
                  </a:txBody>
                  <a:tcPr marL="0" marR="0" marT="0" marB="0">
                    <a:lnT w="6350">
                      <a:solidFill>
                        <a:srgbClr val="231F20"/>
                      </a:solidFill>
                      <a:prstDash val="solid"/>
                    </a:lnT>
                    <a:lnB w="6350">
                      <a:solidFill>
                        <a:srgbClr val="231F20"/>
                      </a:solidFill>
                      <a:prstDash val="solid"/>
                    </a:lnB>
                    <a:solidFill>
                      <a:srgbClr val="FFFFFF"/>
                    </a:solidFill>
                  </a:tcPr>
                </a:tc>
                <a:tc hMerge="1">
                  <a:txBody>
                    <a:bodyPr/>
                    <a:lstStyle/>
                    <a:p>
                      <a:endParaRPr/>
                    </a:p>
                  </a:txBody>
                  <a:tcPr marL="0" marR="0" marT="0" marB="0"/>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txBody>
                  <a:tcPr marL="0" marR="0" marT="0" marB="0">
                    <a:lnT w="6350">
                      <a:solidFill>
                        <a:srgbClr val="231F20"/>
                      </a:solidFill>
                      <a:prstDash val="solid"/>
                    </a:lnT>
                    <a:lnB w="6350">
                      <a:solidFill>
                        <a:srgbClr val="231F20"/>
                      </a:solidFill>
                      <a:prstDash val="solid"/>
                    </a:lnB>
                    <a:solidFill>
                      <a:srgbClr val="FFFFFF"/>
                    </a:solidFill>
                  </a:tcPr>
                </a:tc>
                <a:tc>
                  <a:txBody>
                    <a:bodyPr/>
                    <a:lstStyle/>
                    <a:p>
                      <a:pPr>
                        <a:lnSpc>
                          <a:spcPct val="100000"/>
                        </a:lnSpc>
                      </a:pPr>
                      <a:endParaRPr sz="800">
                        <a:latin typeface="Times New Roman"/>
                        <a:cs typeface="Times New Roman"/>
                      </a:endParaRPr>
                    </a:p>
                    <a:p>
                      <a:pPr>
                        <a:lnSpc>
                          <a:spcPct val="100000"/>
                        </a:lnSpc>
                        <a:spcBef>
                          <a:spcPts val="250"/>
                        </a:spcBef>
                      </a:pPr>
                      <a:endParaRPr sz="800">
                        <a:latin typeface="Times New Roman"/>
                        <a:cs typeface="Times New Roman"/>
                      </a:endParaRPr>
                    </a:p>
                    <a:p>
                      <a:pPr marL="59690">
                        <a:lnSpc>
                          <a:spcPct val="100000"/>
                        </a:lnSpc>
                      </a:pPr>
                      <a:r>
                        <a:rPr sz="800" spc="375" dirty="0">
                          <a:solidFill>
                            <a:srgbClr val="231F20"/>
                          </a:solidFill>
                          <a:latin typeface="BIZ UDPゴシック"/>
                          <a:cs typeface="BIZ UDPゴシック"/>
                        </a:rPr>
                        <a:t>）</a:t>
                      </a:r>
                      <a:endParaRPr sz="800">
                        <a:latin typeface="BIZ UDPゴシック"/>
                        <a:cs typeface="BIZ UDPゴシック"/>
                      </a:endParaRPr>
                    </a:p>
                  </a:txBody>
                  <a:tcPr marL="0" marR="0" marT="0" marB="0">
                    <a:lnR w="12700">
                      <a:solidFill>
                        <a:srgbClr val="231F20"/>
                      </a:solidFill>
                      <a:prstDash val="solid"/>
                    </a:lnR>
                    <a:lnT w="6350">
                      <a:solidFill>
                        <a:srgbClr val="231F20"/>
                      </a:solidFill>
                      <a:prstDash val="solid"/>
                    </a:lnT>
                    <a:lnB w="6350">
                      <a:solidFill>
                        <a:srgbClr val="231F20"/>
                      </a:solidFill>
                      <a:prstDash val="solid"/>
                    </a:lnB>
                    <a:solidFill>
                      <a:srgbClr val="FFFFFF"/>
                    </a:solidFill>
                  </a:tcPr>
                </a:tc>
                <a:extLst>
                  <a:ext uri="{0D108BD9-81ED-4DB2-BD59-A6C34878D82A}">
                    <a16:rowId xmlns:a16="http://schemas.microsoft.com/office/drawing/2014/main" val="10014"/>
                  </a:ext>
                </a:extLst>
              </a:tr>
              <a:tr h="323850">
                <a:tc>
                  <a:txBody>
                    <a:bodyPr/>
                    <a:lstStyle/>
                    <a:p>
                      <a:pPr marL="80010">
                        <a:lnSpc>
                          <a:spcPct val="100000"/>
                        </a:lnSpc>
                        <a:spcBef>
                          <a:spcPts val="690"/>
                        </a:spcBef>
                      </a:pPr>
                      <a:r>
                        <a:rPr sz="900" b="1" spc="-20" dirty="0">
                          <a:solidFill>
                            <a:srgbClr val="231F20"/>
                          </a:solidFill>
                          <a:latin typeface="Microsoft JhengHei"/>
                          <a:cs typeface="Microsoft JhengHei"/>
                        </a:rPr>
                        <a:t>備考欄</a:t>
                      </a:r>
                      <a:endParaRPr sz="900">
                        <a:latin typeface="Microsoft JhengHei"/>
                        <a:cs typeface="Microsoft JhengHei"/>
                      </a:endParaRPr>
                    </a:p>
                  </a:txBody>
                  <a:tcPr marL="0" marR="0" marT="87630" marB="0">
                    <a:lnL w="12700">
                      <a:solidFill>
                        <a:srgbClr val="231F20"/>
                      </a:solidFill>
                      <a:prstDash val="solid"/>
                    </a:lnL>
                    <a:lnT w="6350">
                      <a:solidFill>
                        <a:srgbClr val="231F20"/>
                      </a:solidFill>
                      <a:prstDash val="solid"/>
                    </a:lnT>
                    <a:lnB w="12700">
                      <a:solidFill>
                        <a:srgbClr val="231F20"/>
                      </a:solidFill>
                      <a:prstDash val="solid"/>
                    </a:lnB>
                    <a:solidFill>
                      <a:srgbClr val="CEEBEC"/>
                    </a:solidFill>
                  </a:tcPr>
                </a:tc>
                <a:tc gridSpan="16">
                  <a:txBody>
                    <a:bodyPr/>
                    <a:lstStyle/>
                    <a:p>
                      <a:pPr>
                        <a:lnSpc>
                          <a:spcPct val="100000"/>
                        </a:lnSpc>
                      </a:pPr>
                      <a:endParaRPr sz="800">
                        <a:latin typeface="Times New Roman"/>
                        <a:cs typeface="Times New Roman"/>
                      </a:endParaRPr>
                    </a:p>
                  </a:txBody>
                  <a:tcPr marL="0" marR="0" marT="0" marB="0">
                    <a:lnR w="12700">
                      <a:solidFill>
                        <a:srgbClr val="231F20"/>
                      </a:solidFill>
                      <a:prstDash val="solid"/>
                    </a:lnR>
                    <a:lnT w="6350">
                      <a:solidFill>
                        <a:srgbClr val="231F20"/>
                      </a:solidFill>
                      <a:prstDash val="solid"/>
                    </a:lnT>
                    <a:lnB w="12700">
                      <a:solidFill>
                        <a:srgbClr val="231F2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5"/>
                  </a:ext>
                </a:extLst>
              </a:tr>
            </a:tbl>
          </a:graphicData>
        </a:graphic>
      </p:graphicFrame>
      <p:grpSp>
        <p:nvGrpSpPr>
          <p:cNvPr id="9" name="object 9"/>
          <p:cNvGrpSpPr/>
          <p:nvPr/>
        </p:nvGrpSpPr>
        <p:grpSpPr>
          <a:xfrm>
            <a:off x="5682603" y="768610"/>
            <a:ext cx="1703070" cy="875030"/>
            <a:chOff x="5682603" y="768610"/>
            <a:chExt cx="1703070" cy="875030"/>
          </a:xfrm>
        </p:grpSpPr>
        <p:sp>
          <p:nvSpPr>
            <p:cNvPr id="10" name="object 10"/>
            <p:cNvSpPr/>
            <p:nvPr/>
          </p:nvSpPr>
          <p:spPr>
            <a:xfrm>
              <a:off x="5688001" y="774007"/>
              <a:ext cx="1692275" cy="864235"/>
            </a:xfrm>
            <a:custGeom>
              <a:avLst/>
              <a:gdLst/>
              <a:ahLst/>
              <a:cxnLst/>
              <a:rect l="l" t="t" r="r" b="b"/>
              <a:pathLst>
                <a:path w="1692275" h="864235">
                  <a:moveTo>
                    <a:pt x="1691995" y="863993"/>
                  </a:moveTo>
                  <a:lnTo>
                    <a:pt x="0" y="863993"/>
                  </a:lnTo>
                  <a:lnTo>
                    <a:pt x="0" y="0"/>
                  </a:lnTo>
                  <a:lnTo>
                    <a:pt x="1691995" y="0"/>
                  </a:lnTo>
                  <a:lnTo>
                    <a:pt x="1691995" y="863993"/>
                  </a:lnTo>
                  <a:close/>
                </a:path>
              </a:pathLst>
            </a:custGeom>
            <a:ln w="10795">
              <a:solidFill>
                <a:srgbClr val="231F20"/>
              </a:solidFill>
            </a:ln>
          </p:spPr>
          <p:txBody>
            <a:bodyPr wrap="square" lIns="0" tIns="0" rIns="0" bIns="0" rtlCol="0"/>
            <a:lstStyle/>
            <a:p>
              <a:endParaRPr/>
            </a:p>
          </p:txBody>
        </p:sp>
        <p:sp>
          <p:nvSpPr>
            <p:cNvPr id="11" name="object 11"/>
            <p:cNvSpPr/>
            <p:nvPr/>
          </p:nvSpPr>
          <p:spPr>
            <a:xfrm>
              <a:off x="5688001" y="1350295"/>
              <a:ext cx="1692275" cy="288290"/>
            </a:xfrm>
            <a:custGeom>
              <a:avLst/>
              <a:gdLst/>
              <a:ahLst/>
              <a:cxnLst/>
              <a:rect l="l" t="t" r="r" b="b"/>
              <a:pathLst>
                <a:path w="1692275" h="288289">
                  <a:moveTo>
                    <a:pt x="1691995" y="287997"/>
                  </a:moveTo>
                  <a:lnTo>
                    <a:pt x="0" y="287997"/>
                  </a:lnTo>
                  <a:lnTo>
                    <a:pt x="0" y="0"/>
                  </a:lnTo>
                  <a:lnTo>
                    <a:pt x="1691995" y="0"/>
                  </a:lnTo>
                  <a:lnTo>
                    <a:pt x="1691995" y="287997"/>
                  </a:lnTo>
                  <a:close/>
                </a:path>
              </a:pathLst>
            </a:custGeom>
            <a:ln w="3594">
              <a:solidFill>
                <a:srgbClr val="231F20"/>
              </a:solidFill>
            </a:ln>
          </p:spPr>
          <p:txBody>
            <a:bodyPr wrap="square" lIns="0" tIns="0" rIns="0" bIns="0" rtlCol="0"/>
            <a:lstStyle/>
            <a:p>
              <a:endParaRPr/>
            </a:p>
          </p:txBody>
        </p:sp>
      </p:grpSp>
      <p:graphicFrame>
        <p:nvGraphicFramePr>
          <p:cNvPr id="12" name="object 12"/>
          <p:cNvGraphicFramePr>
            <a:graphicFrameLocks noGrp="1"/>
          </p:cNvGraphicFramePr>
          <p:nvPr/>
        </p:nvGraphicFramePr>
        <p:xfrm>
          <a:off x="336602" y="768610"/>
          <a:ext cx="4589779" cy="862965"/>
        </p:xfrm>
        <a:graphic>
          <a:graphicData uri="http://schemas.openxmlformats.org/drawingml/2006/table">
            <a:tbl>
              <a:tblPr firstRow="1" bandRow="1">
                <a:tableStyleId>{2D5ABB26-0587-4C30-8999-92F81FD0307C}</a:tableStyleId>
              </a:tblPr>
              <a:tblGrid>
                <a:gridCol w="2087880">
                  <a:extLst>
                    <a:ext uri="{9D8B030D-6E8A-4147-A177-3AD203B41FA5}">
                      <a16:colId xmlns:a16="http://schemas.microsoft.com/office/drawing/2014/main" val="20000"/>
                    </a:ext>
                  </a:extLst>
                </a:gridCol>
                <a:gridCol w="2501899">
                  <a:extLst>
                    <a:ext uri="{9D8B030D-6E8A-4147-A177-3AD203B41FA5}">
                      <a16:colId xmlns:a16="http://schemas.microsoft.com/office/drawing/2014/main" val="20001"/>
                    </a:ext>
                  </a:extLst>
                </a:gridCol>
              </a:tblGrid>
              <a:tr h="287655">
                <a:tc>
                  <a:txBody>
                    <a:bodyPr/>
                    <a:lstStyle/>
                    <a:p>
                      <a:pPr marL="80010">
                        <a:lnSpc>
                          <a:spcPct val="100000"/>
                        </a:lnSpc>
                        <a:spcBef>
                          <a:spcPts val="680"/>
                        </a:spcBef>
                      </a:pPr>
                      <a:r>
                        <a:rPr sz="800" spc="-10" dirty="0">
                          <a:solidFill>
                            <a:srgbClr val="231F20"/>
                          </a:solidFill>
                          <a:latin typeface="BIZ UDPゴシック"/>
                          <a:cs typeface="BIZ UDPゴシック"/>
                        </a:rPr>
                        <a:t>氏名 </a:t>
                      </a:r>
                      <a:r>
                        <a:rPr sz="850" spc="-50" dirty="0">
                          <a:solidFill>
                            <a:srgbClr val="231F20"/>
                          </a:solidFill>
                          <a:latin typeface="Arial"/>
                          <a:cs typeface="Arial"/>
                        </a:rPr>
                        <a:t>:</a:t>
                      </a:r>
                      <a:endParaRPr sz="850">
                        <a:latin typeface="Arial"/>
                        <a:cs typeface="Arial"/>
                      </a:endParaRPr>
                    </a:p>
                  </a:txBody>
                  <a:tcPr marL="0" marR="0" marT="86360" marB="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rowSpan="2">
                  <a:txBody>
                    <a:bodyPr/>
                    <a:lstStyle/>
                    <a:p>
                      <a:pPr marL="93345">
                        <a:lnSpc>
                          <a:spcPct val="100000"/>
                        </a:lnSpc>
                        <a:spcBef>
                          <a:spcPts val="715"/>
                        </a:spcBef>
                      </a:pPr>
                      <a:r>
                        <a:rPr sz="800" spc="50" dirty="0">
                          <a:solidFill>
                            <a:srgbClr val="231F20"/>
                          </a:solidFill>
                          <a:latin typeface="BIZ UDPゴシック"/>
                          <a:cs typeface="BIZ UDPゴシック"/>
                        </a:rPr>
                        <a:t>診断時の病名：</a:t>
                      </a:r>
                      <a:endParaRPr sz="800">
                        <a:latin typeface="BIZ UDPゴシック"/>
                        <a:cs typeface="BIZ UDPゴシック"/>
                      </a:endParaRPr>
                    </a:p>
                  </a:txBody>
                  <a:tcPr marL="0" marR="0" marT="90805" marB="0">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extLst>
                  <a:ext uri="{0D108BD9-81ED-4DB2-BD59-A6C34878D82A}">
                    <a16:rowId xmlns:a16="http://schemas.microsoft.com/office/drawing/2014/main" val="10000"/>
                  </a:ext>
                </a:extLst>
              </a:tr>
              <a:tr h="287655">
                <a:tc>
                  <a:txBody>
                    <a:bodyPr/>
                    <a:lstStyle/>
                    <a:p>
                      <a:pPr marL="80010">
                        <a:lnSpc>
                          <a:spcPct val="100000"/>
                        </a:lnSpc>
                        <a:spcBef>
                          <a:spcPts val="680"/>
                        </a:spcBef>
                        <a:tabLst>
                          <a:tab pos="953769" algn="l"/>
                          <a:tab pos="1390650" algn="l"/>
                        </a:tabLst>
                      </a:pPr>
                      <a:r>
                        <a:rPr sz="800" dirty="0">
                          <a:solidFill>
                            <a:srgbClr val="231F20"/>
                          </a:solidFill>
                          <a:latin typeface="BIZ UDPゴシック"/>
                          <a:cs typeface="BIZ UDPゴシック"/>
                        </a:rPr>
                        <a:t>生年月日</a:t>
                      </a:r>
                      <a:r>
                        <a:rPr sz="800" spc="-30" dirty="0">
                          <a:solidFill>
                            <a:srgbClr val="231F20"/>
                          </a:solidFill>
                          <a:latin typeface="BIZ UDPゴシック"/>
                          <a:cs typeface="BIZ UDPゴシック"/>
                        </a:rPr>
                        <a:t> </a:t>
                      </a:r>
                      <a:r>
                        <a:rPr sz="850" spc="-50" dirty="0">
                          <a:solidFill>
                            <a:srgbClr val="231F20"/>
                          </a:solidFill>
                          <a:latin typeface="Arial"/>
                          <a:cs typeface="Arial"/>
                        </a:rPr>
                        <a:t>:</a:t>
                      </a:r>
                      <a:r>
                        <a:rPr sz="850" dirty="0">
                          <a:solidFill>
                            <a:srgbClr val="231F20"/>
                          </a:solidFill>
                          <a:latin typeface="Arial"/>
                          <a:cs typeface="Arial"/>
                        </a:rPr>
                        <a:t>	</a:t>
                      </a:r>
                      <a:r>
                        <a:rPr sz="850" spc="-50" dirty="0">
                          <a:solidFill>
                            <a:srgbClr val="231F20"/>
                          </a:solidFill>
                          <a:latin typeface="Arial"/>
                          <a:cs typeface="Arial"/>
                        </a:rPr>
                        <a:t>/</a:t>
                      </a:r>
                      <a:r>
                        <a:rPr sz="850" dirty="0">
                          <a:solidFill>
                            <a:srgbClr val="231F20"/>
                          </a:solidFill>
                          <a:latin typeface="Arial"/>
                          <a:cs typeface="Arial"/>
                        </a:rPr>
                        <a:t>	</a:t>
                      </a:r>
                      <a:r>
                        <a:rPr sz="850" spc="-50" dirty="0">
                          <a:solidFill>
                            <a:srgbClr val="231F20"/>
                          </a:solidFill>
                          <a:latin typeface="Arial"/>
                          <a:cs typeface="Arial"/>
                        </a:rPr>
                        <a:t>/</a:t>
                      </a:r>
                      <a:endParaRPr sz="850">
                        <a:latin typeface="Arial"/>
                        <a:cs typeface="Arial"/>
                      </a:endParaRPr>
                    </a:p>
                  </a:txBody>
                  <a:tcPr marL="0" marR="0" marT="86360" marB="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vMerge="1">
                  <a:txBody>
                    <a:bodyPr/>
                    <a:lstStyle/>
                    <a:p>
                      <a:endParaRPr/>
                    </a:p>
                  </a:txBody>
                  <a:tcPr marL="0" marR="0" marT="90805" marB="0">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extLst>
                  <a:ext uri="{0D108BD9-81ED-4DB2-BD59-A6C34878D82A}">
                    <a16:rowId xmlns:a16="http://schemas.microsoft.com/office/drawing/2014/main" val="10001"/>
                  </a:ext>
                </a:extLst>
              </a:tr>
              <a:tr h="287655">
                <a:tc>
                  <a:txBody>
                    <a:bodyPr/>
                    <a:lstStyle/>
                    <a:p>
                      <a:pPr marL="80010">
                        <a:lnSpc>
                          <a:spcPct val="100000"/>
                        </a:lnSpc>
                        <a:spcBef>
                          <a:spcPts val="680"/>
                        </a:spcBef>
                        <a:tabLst>
                          <a:tab pos="1055370" algn="l"/>
                        </a:tabLst>
                      </a:pPr>
                      <a:r>
                        <a:rPr sz="800" dirty="0">
                          <a:solidFill>
                            <a:srgbClr val="231F20"/>
                          </a:solidFill>
                          <a:latin typeface="BIZ UDPゴシック"/>
                          <a:cs typeface="BIZ UDPゴシック"/>
                        </a:rPr>
                        <a:t>発症時年齢</a:t>
                      </a:r>
                      <a:r>
                        <a:rPr sz="800" spc="-30" dirty="0">
                          <a:solidFill>
                            <a:srgbClr val="231F20"/>
                          </a:solidFill>
                          <a:latin typeface="BIZ UDPゴシック"/>
                          <a:cs typeface="BIZ UDPゴシック"/>
                        </a:rPr>
                        <a:t> </a:t>
                      </a:r>
                      <a:r>
                        <a:rPr sz="850" spc="-50" dirty="0">
                          <a:solidFill>
                            <a:srgbClr val="231F20"/>
                          </a:solidFill>
                          <a:latin typeface="Arial"/>
                          <a:cs typeface="Arial"/>
                        </a:rPr>
                        <a:t>:</a:t>
                      </a:r>
                      <a:r>
                        <a:rPr sz="850" dirty="0">
                          <a:solidFill>
                            <a:srgbClr val="231F20"/>
                          </a:solidFill>
                          <a:latin typeface="Arial"/>
                          <a:cs typeface="Arial"/>
                        </a:rPr>
                        <a:t>	</a:t>
                      </a:r>
                      <a:r>
                        <a:rPr sz="800" spc="-50" dirty="0">
                          <a:solidFill>
                            <a:srgbClr val="231F20"/>
                          </a:solidFill>
                          <a:latin typeface="BIZ UDPゴシック"/>
                          <a:cs typeface="BIZ UDPゴシック"/>
                        </a:rPr>
                        <a:t>歳</a:t>
                      </a:r>
                      <a:endParaRPr sz="800">
                        <a:latin typeface="BIZ UDPゴシック"/>
                        <a:cs typeface="BIZ UDPゴシック"/>
                      </a:endParaRPr>
                    </a:p>
                  </a:txBody>
                  <a:tcPr marL="0" marR="0" marT="86360" marB="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marL="93345">
                        <a:lnSpc>
                          <a:spcPct val="100000"/>
                        </a:lnSpc>
                        <a:spcBef>
                          <a:spcPts val="715"/>
                        </a:spcBef>
                      </a:pPr>
                      <a:r>
                        <a:rPr sz="800" spc="50" dirty="0">
                          <a:solidFill>
                            <a:srgbClr val="231F20"/>
                          </a:solidFill>
                          <a:latin typeface="BIZ UDPゴシック"/>
                          <a:cs typeface="BIZ UDPゴシック"/>
                        </a:rPr>
                        <a:t>その他の病名：</a:t>
                      </a:r>
                      <a:endParaRPr sz="800">
                        <a:latin typeface="BIZ UDPゴシック"/>
                        <a:cs typeface="BIZ UDPゴシック"/>
                      </a:endParaRPr>
                    </a:p>
                  </a:txBody>
                  <a:tcPr marL="0" marR="0" marT="90805" marB="0">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extLst>
                  <a:ext uri="{0D108BD9-81ED-4DB2-BD59-A6C34878D82A}">
                    <a16:rowId xmlns:a16="http://schemas.microsoft.com/office/drawing/2014/main" val="10002"/>
                  </a:ext>
                </a:extLst>
              </a:tr>
            </a:tbl>
          </a:graphicData>
        </a:graphic>
      </p:graphicFrame>
      <p:sp>
        <p:nvSpPr>
          <p:cNvPr id="17" name="object 17"/>
          <p:cNvSpPr txBox="1"/>
          <p:nvPr/>
        </p:nvSpPr>
        <p:spPr>
          <a:xfrm>
            <a:off x="175381"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22</a:t>
            </a:r>
            <a:endParaRPr sz="1200">
              <a:latin typeface="Arial Rounded MT Bold"/>
              <a:cs typeface="Arial Rounded MT Bold"/>
            </a:endParaRPr>
          </a:p>
        </p:txBody>
      </p:sp>
      <p:sp>
        <p:nvSpPr>
          <p:cNvPr id="18" name="object 18"/>
          <p:cNvSpPr txBox="1"/>
          <p:nvPr/>
        </p:nvSpPr>
        <p:spPr>
          <a:xfrm>
            <a:off x="10273345" y="7246715"/>
            <a:ext cx="207645" cy="202565"/>
          </a:xfrm>
          <a:prstGeom prst="rect">
            <a:avLst/>
          </a:prstGeom>
        </p:spPr>
        <p:txBody>
          <a:bodyPr vert="horz" wrap="square" lIns="0" tIns="5080" rIns="0" bIns="0" rtlCol="0">
            <a:spAutoFit/>
          </a:bodyPr>
          <a:lstStyle/>
          <a:p>
            <a:pPr marL="12700">
              <a:lnSpc>
                <a:spcPct val="100000"/>
              </a:lnSpc>
              <a:spcBef>
                <a:spcPts val="40"/>
              </a:spcBef>
            </a:pPr>
            <a:r>
              <a:rPr sz="1200" b="1" spc="-25" dirty="0">
                <a:solidFill>
                  <a:srgbClr val="F05A88"/>
                </a:solidFill>
                <a:latin typeface="Arial Rounded MT Bold"/>
                <a:cs typeface="Arial Rounded MT Bold"/>
              </a:rPr>
              <a:t>23</a:t>
            </a:r>
            <a:endParaRPr sz="1200">
              <a:latin typeface="Arial Rounded MT Bold"/>
              <a:cs typeface="Arial Rounded MT Bold"/>
            </a:endParaRPr>
          </a:p>
        </p:txBody>
      </p:sp>
      <p:sp>
        <p:nvSpPr>
          <p:cNvPr id="13" name="object 13"/>
          <p:cNvSpPr txBox="1"/>
          <p:nvPr/>
        </p:nvSpPr>
        <p:spPr>
          <a:xfrm>
            <a:off x="7396001" y="733601"/>
            <a:ext cx="2973705" cy="980440"/>
          </a:xfrm>
          <a:prstGeom prst="rect">
            <a:avLst/>
          </a:prstGeom>
        </p:spPr>
        <p:txBody>
          <a:bodyPr vert="horz" wrap="square" lIns="0" tIns="24765" rIns="0" bIns="0" rtlCol="0">
            <a:spAutoFit/>
          </a:bodyPr>
          <a:lstStyle/>
          <a:p>
            <a:pPr marL="12700">
              <a:lnSpc>
                <a:spcPct val="100000"/>
              </a:lnSpc>
              <a:spcBef>
                <a:spcPts val="195"/>
              </a:spcBef>
            </a:pPr>
            <a:r>
              <a:rPr sz="700" spc="50" dirty="0">
                <a:solidFill>
                  <a:srgbClr val="231F20"/>
                </a:solidFill>
                <a:latin typeface="BIZ UDPゴシック"/>
                <a:cs typeface="BIZ UDPゴシック"/>
              </a:rPr>
              <a:t>【管理目標】</a:t>
            </a:r>
            <a:r>
              <a:rPr sz="750" spc="-10" dirty="0">
                <a:solidFill>
                  <a:srgbClr val="231F20"/>
                </a:solidFill>
                <a:latin typeface="Arial"/>
                <a:cs typeface="Arial"/>
              </a:rPr>
              <a:t>LDL-</a:t>
            </a:r>
            <a:r>
              <a:rPr sz="750" dirty="0">
                <a:solidFill>
                  <a:srgbClr val="231F20"/>
                </a:solidFill>
                <a:latin typeface="Arial"/>
                <a:cs typeface="Arial"/>
              </a:rPr>
              <a:t>C</a:t>
            </a:r>
            <a:r>
              <a:rPr sz="700" dirty="0">
                <a:solidFill>
                  <a:srgbClr val="231F20"/>
                </a:solidFill>
                <a:latin typeface="BIZ UDPゴシック"/>
                <a:cs typeface="BIZ UDPゴシック"/>
              </a:rPr>
              <a:t>：</a:t>
            </a:r>
            <a:r>
              <a:rPr sz="750" dirty="0">
                <a:solidFill>
                  <a:srgbClr val="231F20"/>
                </a:solidFill>
                <a:latin typeface="Arial"/>
                <a:cs typeface="Arial"/>
              </a:rPr>
              <a:t>70mg/dL</a:t>
            </a:r>
            <a:r>
              <a:rPr sz="700" spc="-30" dirty="0">
                <a:solidFill>
                  <a:srgbClr val="231F20"/>
                </a:solidFill>
                <a:latin typeface="BIZ UDPゴシック"/>
                <a:cs typeface="BIZ UDPゴシック"/>
              </a:rPr>
              <a:t>未満、</a:t>
            </a:r>
            <a:r>
              <a:rPr sz="750" dirty="0">
                <a:solidFill>
                  <a:srgbClr val="231F20"/>
                </a:solidFill>
                <a:latin typeface="Arial"/>
                <a:cs typeface="Arial"/>
              </a:rPr>
              <a:t>HbA1c</a:t>
            </a:r>
            <a:r>
              <a:rPr sz="700" dirty="0">
                <a:solidFill>
                  <a:srgbClr val="231F20"/>
                </a:solidFill>
                <a:latin typeface="BIZ UDPゴシック"/>
                <a:cs typeface="BIZ UDPゴシック"/>
              </a:rPr>
              <a:t>：</a:t>
            </a:r>
            <a:r>
              <a:rPr sz="750" dirty="0">
                <a:solidFill>
                  <a:srgbClr val="231F20"/>
                </a:solidFill>
                <a:latin typeface="Arial"/>
                <a:cs typeface="Arial"/>
              </a:rPr>
              <a:t>7.0%</a:t>
            </a:r>
            <a:r>
              <a:rPr sz="700" spc="-25" dirty="0">
                <a:solidFill>
                  <a:srgbClr val="231F20"/>
                </a:solidFill>
                <a:latin typeface="BIZ UDPゴシック"/>
                <a:cs typeface="BIZ UDPゴシック"/>
              </a:rPr>
              <a:t>未満</a:t>
            </a:r>
            <a:endParaRPr sz="700">
              <a:latin typeface="BIZ UDPゴシック"/>
              <a:cs typeface="BIZ UDPゴシック"/>
            </a:endParaRPr>
          </a:p>
          <a:p>
            <a:pPr marL="459740">
              <a:lnSpc>
                <a:spcPct val="100000"/>
              </a:lnSpc>
              <a:spcBef>
                <a:spcPts val="85"/>
              </a:spcBef>
            </a:pPr>
            <a:r>
              <a:rPr sz="700" spc="320" dirty="0">
                <a:solidFill>
                  <a:srgbClr val="231F20"/>
                </a:solidFill>
                <a:latin typeface="BIZ UDPゴシック"/>
                <a:cs typeface="BIZ UDPゴシック"/>
              </a:rPr>
              <a:t>（</a:t>
            </a:r>
            <a:r>
              <a:rPr sz="700" spc="-30" dirty="0">
                <a:solidFill>
                  <a:srgbClr val="231F20"/>
                </a:solidFill>
                <a:latin typeface="BIZ UDPゴシック"/>
                <a:cs typeface="BIZ UDPゴシック"/>
              </a:rPr>
              <a:t>年齢なども考慮して判断</a:t>
            </a:r>
            <a:r>
              <a:rPr sz="700" spc="300" dirty="0">
                <a:solidFill>
                  <a:srgbClr val="231F20"/>
                </a:solidFill>
                <a:latin typeface="BIZ UDPゴシック"/>
                <a:cs typeface="BIZ UDPゴシック"/>
              </a:rPr>
              <a:t>）</a:t>
            </a:r>
            <a:endParaRPr sz="700">
              <a:latin typeface="BIZ UDPゴシック"/>
              <a:cs typeface="BIZ UDPゴシック"/>
            </a:endParaRPr>
          </a:p>
          <a:p>
            <a:pPr marL="496570" marR="5080" indent="4445">
              <a:lnSpc>
                <a:spcPts val="940"/>
              </a:lnSpc>
              <a:spcBef>
                <a:spcPts val="75"/>
              </a:spcBef>
            </a:pPr>
            <a:r>
              <a:rPr sz="700" spc="-40" dirty="0">
                <a:solidFill>
                  <a:srgbClr val="231F20"/>
                </a:solidFill>
                <a:latin typeface="BIZ UDPゴシック"/>
                <a:cs typeface="BIZ UDPゴシック"/>
              </a:rPr>
              <a:t>血圧：</a:t>
            </a:r>
            <a:r>
              <a:rPr sz="750" spc="-65" dirty="0">
                <a:solidFill>
                  <a:srgbClr val="231F20"/>
                </a:solidFill>
                <a:latin typeface="Arial"/>
                <a:cs typeface="Arial"/>
              </a:rPr>
              <a:t>130/80mmHg</a:t>
            </a:r>
            <a:r>
              <a:rPr sz="700" spc="-100" dirty="0">
                <a:solidFill>
                  <a:srgbClr val="231F20"/>
                </a:solidFill>
                <a:latin typeface="BIZ UDPゴシック"/>
                <a:cs typeface="BIZ UDPゴシック"/>
              </a:rPr>
              <a:t>未満</a:t>
            </a:r>
            <a:r>
              <a:rPr sz="700" spc="-10" dirty="0">
                <a:solidFill>
                  <a:srgbClr val="231F20"/>
                </a:solidFill>
                <a:latin typeface="BIZ UDPゴシック"/>
                <a:cs typeface="BIZ UDPゴシック"/>
              </a:rPr>
              <a:t>（</a:t>
            </a:r>
            <a:r>
              <a:rPr sz="750" spc="-10" dirty="0">
                <a:solidFill>
                  <a:srgbClr val="231F20"/>
                </a:solidFill>
                <a:latin typeface="Arial"/>
                <a:cs typeface="Arial"/>
              </a:rPr>
              <a:t>75</a:t>
            </a:r>
            <a:r>
              <a:rPr sz="700" spc="-50" dirty="0">
                <a:solidFill>
                  <a:srgbClr val="231F20"/>
                </a:solidFill>
                <a:latin typeface="BIZ UDPゴシック"/>
                <a:cs typeface="BIZ UDPゴシック"/>
              </a:rPr>
              <a:t>歳未満</a:t>
            </a:r>
            <a:r>
              <a:rPr sz="700" spc="-70" dirty="0">
                <a:solidFill>
                  <a:srgbClr val="231F20"/>
                </a:solidFill>
                <a:latin typeface="BIZ UDPゴシック"/>
                <a:cs typeface="BIZ UDPゴシック"/>
              </a:rPr>
              <a:t>）•</a:t>
            </a:r>
            <a:r>
              <a:rPr sz="750" spc="-70" dirty="0">
                <a:solidFill>
                  <a:srgbClr val="231F20"/>
                </a:solidFill>
                <a:latin typeface="Arial"/>
                <a:cs typeface="Arial"/>
              </a:rPr>
              <a:t>140/90mmHg</a:t>
            </a:r>
            <a:r>
              <a:rPr sz="700" spc="-100" dirty="0">
                <a:solidFill>
                  <a:srgbClr val="231F20"/>
                </a:solidFill>
                <a:latin typeface="BIZ UDPゴシック"/>
                <a:cs typeface="BIZ UDPゴシック"/>
              </a:rPr>
              <a:t>未満</a:t>
            </a:r>
            <a:r>
              <a:rPr sz="700" spc="-10" dirty="0">
                <a:solidFill>
                  <a:srgbClr val="231F20"/>
                </a:solidFill>
                <a:latin typeface="BIZ UDPゴシック"/>
                <a:cs typeface="BIZ UDPゴシック"/>
              </a:rPr>
              <a:t>（</a:t>
            </a:r>
            <a:r>
              <a:rPr sz="750" spc="-10" dirty="0">
                <a:solidFill>
                  <a:srgbClr val="231F20"/>
                </a:solidFill>
                <a:latin typeface="Arial"/>
                <a:cs typeface="Arial"/>
              </a:rPr>
              <a:t>75</a:t>
            </a:r>
            <a:r>
              <a:rPr sz="700" spc="-60" dirty="0">
                <a:solidFill>
                  <a:srgbClr val="231F20"/>
                </a:solidFill>
                <a:latin typeface="BIZ UDPゴシック"/>
                <a:cs typeface="BIZ UDPゴシック"/>
              </a:rPr>
              <a:t>歳以上</a:t>
            </a:r>
            <a:r>
              <a:rPr sz="700" spc="265" dirty="0">
                <a:solidFill>
                  <a:srgbClr val="231F20"/>
                </a:solidFill>
                <a:latin typeface="BIZ UDPゴシック"/>
                <a:cs typeface="BIZ UDPゴシック"/>
              </a:rPr>
              <a:t>）</a:t>
            </a:r>
            <a:r>
              <a:rPr sz="700" spc="-45" dirty="0">
                <a:solidFill>
                  <a:srgbClr val="231F20"/>
                </a:solidFill>
                <a:latin typeface="BIZ UDPゴシック"/>
                <a:cs typeface="BIZ UDPゴシック"/>
              </a:rPr>
              <a:t>ストロングスタチンを最大耐用量で継続する</a:t>
            </a:r>
            <a:endParaRPr sz="700">
              <a:latin typeface="BIZ UDPゴシック"/>
              <a:cs typeface="BIZ UDPゴシック"/>
            </a:endParaRPr>
          </a:p>
          <a:p>
            <a:pPr marR="41275" algn="r">
              <a:lnSpc>
                <a:spcPct val="100000"/>
              </a:lnSpc>
              <a:spcBef>
                <a:spcPts val="20"/>
              </a:spcBef>
            </a:pPr>
            <a:r>
              <a:rPr sz="700" spc="50" dirty="0">
                <a:solidFill>
                  <a:srgbClr val="231F20"/>
                </a:solidFill>
                <a:latin typeface="BIZ UDPゴシック"/>
                <a:cs typeface="BIZ UDPゴシック"/>
              </a:rPr>
              <a:t>【治療方針】</a:t>
            </a:r>
            <a:r>
              <a:rPr sz="750" spc="-50" dirty="0">
                <a:solidFill>
                  <a:srgbClr val="231F20"/>
                </a:solidFill>
                <a:latin typeface="Arial"/>
                <a:cs typeface="Arial"/>
              </a:rPr>
              <a:t>LDL-</a:t>
            </a:r>
            <a:r>
              <a:rPr sz="750" spc="-25" dirty="0">
                <a:solidFill>
                  <a:srgbClr val="231F20"/>
                </a:solidFill>
                <a:latin typeface="Arial"/>
                <a:cs typeface="Arial"/>
              </a:rPr>
              <a:t>C</a:t>
            </a:r>
            <a:r>
              <a:rPr sz="700" spc="-25" dirty="0">
                <a:solidFill>
                  <a:srgbClr val="231F20"/>
                </a:solidFill>
                <a:latin typeface="BIZ UDPゴシック"/>
                <a:cs typeface="BIZ UDPゴシック"/>
              </a:rPr>
              <a:t>：</a:t>
            </a:r>
            <a:r>
              <a:rPr sz="750" spc="-25" dirty="0">
                <a:solidFill>
                  <a:srgbClr val="231F20"/>
                </a:solidFill>
                <a:latin typeface="Arial"/>
                <a:cs typeface="Arial"/>
              </a:rPr>
              <a:t>70mg/dL</a:t>
            </a:r>
            <a:r>
              <a:rPr sz="700" spc="-114" dirty="0">
                <a:solidFill>
                  <a:srgbClr val="231F20"/>
                </a:solidFill>
                <a:latin typeface="BIZ UDPゴシック"/>
                <a:cs typeface="BIZ UDPゴシック"/>
              </a:rPr>
              <a:t>以上の場合は、下記に従い脂質低下療法を強化する</a:t>
            </a:r>
            <a:endParaRPr sz="700">
              <a:latin typeface="BIZ UDPゴシック"/>
              <a:cs typeface="BIZ UDPゴシック"/>
            </a:endParaRPr>
          </a:p>
          <a:p>
            <a:pPr marR="43815" algn="r">
              <a:lnSpc>
                <a:spcPct val="100000"/>
              </a:lnSpc>
              <a:spcBef>
                <a:spcPts val="50"/>
              </a:spcBef>
            </a:pPr>
            <a:r>
              <a:rPr sz="700" spc="-75" dirty="0">
                <a:solidFill>
                  <a:srgbClr val="231F20"/>
                </a:solidFill>
                <a:latin typeface="BIZ UDPゴシック"/>
                <a:cs typeface="BIZ UDPゴシック"/>
              </a:rPr>
              <a:t>①エゼチミブ追加</a:t>
            </a:r>
            <a:r>
              <a:rPr sz="700" spc="-30" dirty="0">
                <a:solidFill>
                  <a:srgbClr val="231F20"/>
                </a:solidFill>
                <a:latin typeface="BIZ UDPゴシック"/>
                <a:cs typeface="BIZ UDPゴシック"/>
              </a:rPr>
              <a:t>（</a:t>
            </a:r>
            <a:r>
              <a:rPr sz="750" spc="-30" dirty="0">
                <a:solidFill>
                  <a:srgbClr val="231F20"/>
                </a:solidFill>
                <a:latin typeface="Arial"/>
                <a:cs typeface="Arial"/>
              </a:rPr>
              <a:t>10mg</a:t>
            </a:r>
            <a:r>
              <a:rPr sz="700" spc="-50" dirty="0">
                <a:solidFill>
                  <a:srgbClr val="231F20"/>
                </a:solidFill>
                <a:latin typeface="BIZ UDPゴシック"/>
                <a:cs typeface="BIZ UDPゴシック"/>
              </a:rPr>
              <a:t>または配合剤</a:t>
            </a:r>
            <a:r>
              <a:rPr sz="700" spc="125" dirty="0">
                <a:solidFill>
                  <a:srgbClr val="231F20"/>
                </a:solidFill>
                <a:latin typeface="BIZ UDPゴシック"/>
                <a:cs typeface="BIZ UDPゴシック"/>
              </a:rPr>
              <a:t>）</a:t>
            </a:r>
            <a:r>
              <a:rPr sz="700" spc="-20" dirty="0">
                <a:solidFill>
                  <a:srgbClr val="231F20"/>
                </a:solidFill>
                <a:latin typeface="BIZ UDPゴシック"/>
                <a:cs typeface="BIZ UDPゴシック"/>
              </a:rPr>
              <a:t>②スタチン</a:t>
            </a:r>
            <a:r>
              <a:rPr sz="750" spc="-20" dirty="0">
                <a:solidFill>
                  <a:srgbClr val="231F20"/>
                </a:solidFill>
                <a:latin typeface="Arial"/>
                <a:cs typeface="Arial"/>
              </a:rPr>
              <a:t>FH</a:t>
            </a:r>
            <a:r>
              <a:rPr sz="700" spc="-45" dirty="0">
                <a:solidFill>
                  <a:srgbClr val="231F20"/>
                </a:solidFill>
                <a:latin typeface="BIZ UDPゴシック"/>
                <a:cs typeface="BIZ UDPゴシック"/>
              </a:rPr>
              <a:t>用量へ増量</a:t>
            </a:r>
            <a:endParaRPr sz="700">
              <a:latin typeface="BIZ UDPゴシック"/>
              <a:cs typeface="BIZ UDPゴシック"/>
            </a:endParaRPr>
          </a:p>
          <a:p>
            <a:pPr marL="462280">
              <a:lnSpc>
                <a:spcPct val="100000"/>
              </a:lnSpc>
              <a:spcBef>
                <a:spcPts val="50"/>
              </a:spcBef>
            </a:pPr>
            <a:r>
              <a:rPr sz="700" spc="270" dirty="0">
                <a:solidFill>
                  <a:srgbClr val="231F20"/>
                </a:solidFill>
                <a:latin typeface="BIZ UDPゴシック"/>
                <a:cs typeface="BIZ UDPゴシック"/>
              </a:rPr>
              <a:t>（</a:t>
            </a:r>
            <a:r>
              <a:rPr sz="700" spc="-75" dirty="0">
                <a:solidFill>
                  <a:srgbClr val="231F20"/>
                </a:solidFill>
                <a:latin typeface="BIZ UDPゴシック"/>
                <a:cs typeface="BIZ UDPゴシック"/>
              </a:rPr>
              <a:t>適宜判断</a:t>
            </a:r>
            <a:r>
              <a:rPr sz="700" spc="300" dirty="0">
                <a:solidFill>
                  <a:srgbClr val="231F20"/>
                </a:solidFill>
                <a:latin typeface="BIZ UDPゴシック"/>
                <a:cs typeface="BIZ UDPゴシック"/>
              </a:rPr>
              <a:t>）</a:t>
            </a:r>
            <a:r>
              <a:rPr sz="700" spc="-50" dirty="0">
                <a:solidFill>
                  <a:srgbClr val="231F20"/>
                </a:solidFill>
                <a:latin typeface="BIZ UDPゴシック"/>
                <a:cs typeface="BIZ UDPゴシック"/>
              </a:rPr>
              <a:t> ③</a:t>
            </a:r>
            <a:r>
              <a:rPr sz="750" spc="-45" dirty="0">
                <a:solidFill>
                  <a:srgbClr val="231F20"/>
                </a:solidFill>
                <a:latin typeface="Arial"/>
                <a:cs typeface="Arial"/>
              </a:rPr>
              <a:t>PCSK9</a:t>
            </a:r>
            <a:r>
              <a:rPr sz="700" spc="-65" dirty="0">
                <a:solidFill>
                  <a:srgbClr val="231F20"/>
                </a:solidFill>
                <a:latin typeface="BIZ UDPゴシック"/>
                <a:cs typeface="BIZ UDPゴシック"/>
              </a:rPr>
              <a:t>阻害薬の導入</a:t>
            </a:r>
            <a:endParaRPr sz="700">
              <a:latin typeface="BIZ UDPゴシック"/>
              <a:cs typeface="BIZ UDPゴシック"/>
            </a:endParaRPr>
          </a:p>
          <a:p>
            <a:pPr marL="501015">
              <a:lnSpc>
                <a:spcPct val="100000"/>
              </a:lnSpc>
              <a:spcBef>
                <a:spcPts val="100"/>
              </a:spcBef>
            </a:pPr>
            <a:r>
              <a:rPr sz="600" spc="-35" dirty="0">
                <a:solidFill>
                  <a:srgbClr val="231F20"/>
                </a:solidFill>
                <a:latin typeface="BIZ UDPゴシック"/>
                <a:cs typeface="BIZ UDPゴシック"/>
              </a:rPr>
              <a:t>※投薬内容の変更や有害事象などの連絡事項があれば、備考欄へ記入</a:t>
            </a:r>
            <a:endParaRPr sz="600">
              <a:latin typeface="BIZ UDPゴシック"/>
              <a:cs typeface="BIZ UDPゴシック"/>
            </a:endParaRPr>
          </a:p>
        </p:txBody>
      </p:sp>
      <p:sp>
        <p:nvSpPr>
          <p:cNvPr id="14" name="object 14"/>
          <p:cNvSpPr txBox="1"/>
          <p:nvPr/>
        </p:nvSpPr>
        <p:spPr>
          <a:xfrm>
            <a:off x="5693398" y="824698"/>
            <a:ext cx="1681480" cy="439420"/>
          </a:xfrm>
          <a:prstGeom prst="rect">
            <a:avLst/>
          </a:prstGeom>
        </p:spPr>
        <p:txBody>
          <a:bodyPr vert="horz" wrap="square" lIns="0" tIns="12700" rIns="0" bIns="0" rtlCol="0">
            <a:spAutoFit/>
          </a:bodyPr>
          <a:lstStyle/>
          <a:p>
            <a:pPr marL="66675">
              <a:lnSpc>
                <a:spcPct val="100000"/>
              </a:lnSpc>
              <a:spcBef>
                <a:spcPts val="100"/>
              </a:spcBef>
            </a:pPr>
            <a:r>
              <a:rPr sz="800" spc="55" dirty="0">
                <a:solidFill>
                  <a:srgbClr val="231F20"/>
                </a:solidFill>
                <a:latin typeface="BIZ UDPゴシック"/>
                <a:cs typeface="BIZ UDPゴシック"/>
              </a:rPr>
              <a:t>急性期病院：</a:t>
            </a:r>
            <a:endParaRPr sz="800">
              <a:latin typeface="BIZ UDPゴシック"/>
              <a:cs typeface="BIZ UDPゴシック"/>
            </a:endParaRPr>
          </a:p>
          <a:p>
            <a:pPr>
              <a:lnSpc>
                <a:spcPct val="100000"/>
              </a:lnSpc>
              <a:spcBef>
                <a:spcPts val="229"/>
              </a:spcBef>
            </a:pPr>
            <a:endParaRPr sz="800">
              <a:latin typeface="BIZ UDPゴシック"/>
              <a:cs typeface="BIZ UDPゴシック"/>
            </a:endParaRPr>
          </a:p>
          <a:p>
            <a:pPr marL="66675">
              <a:lnSpc>
                <a:spcPct val="100000"/>
              </a:lnSpc>
            </a:pPr>
            <a:r>
              <a:rPr sz="850" spc="120" dirty="0">
                <a:solidFill>
                  <a:srgbClr val="231F20"/>
                </a:solidFill>
                <a:latin typeface="Arial"/>
                <a:cs typeface="Arial"/>
              </a:rPr>
              <a:t>ID</a:t>
            </a:r>
            <a:r>
              <a:rPr sz="800" spc="120" dirty="0">
                <a:solidFill>
                  <a:srgbClr val="231F20"/>
                </a:solidFill>
                <a:latin typeface="BIZ UDPゴシック"/>
                <a:cs typeface="BIZ UDPゴシック"/>
              </a:rPr>
              <a:t>：</a:t>
            </a:r>
            <a:endParaRPr sz="800">
              <a:latin typeface="BIZ UDPゴシック"/>
              <a:cs typeface="BIZ UDPゴシック"/>
            </a:endParaRPr>
          </a:p>
        </p:txBody>
      </p:sp>
      <p:sp>
        <p:nvSpPr>
          <p:cNvPr id="15" name="object 15"/>
          <p:cNvSpPr txBox="1"/>
          <p:nvPr/>
        </p:nvSpPr>
        <p:spPr>
          <a:xfrm>
            <a:off x="5693398" y="1400684"/>
            <a:ext cx="1681480" cy="147320"/>
          </a:xfrm>
          <a:prstGeom prst="rect">
            <a:avLst/>
          </a:prstGeom>
        </p:spPr>
        <p:txBody>
          <a:bodyPr vert="horz" wrap="square" lIns="0" tIns="12700" rIns="0" bIns="0" rtlCol="0">
            <a:spAutoFit/>
          </a:bodyPr>
          <a:lstStyle/>
          <a:p>
            <a:pPr marL="66675">
              <a:lnSpc>
                <a:spcPct val="100000"/>
              </a:lnSpc>
              <a:spcBef>
                <a:spcPts val="100"/>
              </a:spcBef>
            </a:pPr>
            <a:r>
              <a:rPr sz="800" spc="50" dirty="0">
                <a:solidFill>
                  <a:srgbClr val="231F20"/>
                </a:solidFill>
                <a:latin typeface="BIZ UDPゴシック"/>
                <a:cs typeface="BIZ UDPゴシック"/>
              </a:rPr>
              <a:t>かかりつけ医：</a:t>
            </a:r>
            <a:endParaRPr sz="800">
              <a:latin typeface="BIZ UDPゴシック"/>
              <a:cs typeface="BIZ UDPゴシック"/>
            </a:endParaRPr>
          </a:p>
        </p:txBody>
      </p:sp>
      <p:sp>
        <p:nvSpPr>
          <p:cNvPr id="16" name="object 16"/>
          <p:cNvSpPr txBox="1">
            <a:spLocks noGrp="1"/>
          </p:cNvSpPr>
          <p:nvPr>
            <p:ph type="title"/>
          </p:nvPr>
        </p:nvSpPr>
        <p:spPr>
          <a:prstGeom prst="rect">
            <a:avLst/>
          </a:prstGeom>
        </p:spPr>
        <p:txBody>
          <a:bodyPr vert="horz" wrap="square" lIns="0" tIns="12700" rIns="0" bIns="0" rtlCol="0">
            <a:spAutoFit/>
          </a:bodyPr>
          <a:lstStyle/>
          <a:p>
            <a:pPr marL="15240">
              <a:lnSpc>
                <a:spcPct val="100000"/>
              </a:lnSpc>
              <a:spcBef>
                <a:spcPts val="100"/>
              </a:spcBef>
            </a:pPr>
            <a:r>
              <a:rPr spc="-60" dirty="0"/>
              <a:t>群馬県</a:t>
            </a:r>
            <a:r>
              <a:rPr spc="-45" dirty="0"/>
              <a:t>ACS-CCS</a:t>
            </a:r>
            <a:r>
              <a:rPr spc="-60" dirty="0"/>
              <a:t>地域医療連携パス②</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TotalTime>
  <Words>5082</Words>
  <Application>Microsoft Office PowerPoint</Application>
  <PresentationFormat>ユーザー設定</PresentationFormat>
  <Paragraphs>1439</Paragraphs>
  <Slides>15</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15</vt:i4>
      </vt:variant>
    </vt:vector>
  </HeadingPairs>
  <TitlesOfParts>
    <vt:vector size="26" baseType="lpstr">
      <vt:lpstr>BIZ UDP</vt:lpstr>
      <vt:lpstr>BIZ UDPゴシック</vt:lpstr>
      <vt:lpstr>Microsoft JhengHei</vt:lpstr>
      <vt:lpstr>Microsoft YaHei UI</vt:lpstr>
      <vt:lpstr>SimSun</vt:lpstr>
      <vt:lpstr>游明朝</vt:lpstr>
      <vt:lpstr>Arial</vt:lpstr>
      <vt:lpstr>Arial Rounded MT Bold</vt:lpstr>
      <vt:lpstr>Calibri</vt:lpstr>
      <vt:lpstr>Times New Roman</vt:lpstr>
      <vt:lpstr>Office Theme</vt:lpstr>
      <vt:lpstr>PowerPoint プレゼンテーション</vt:lpstr>
      <vt:lpstr>はじめに</vt:lpstr>
      <vt:lpstr>あなたの情報</vt:lpstr>
      <vt:lpstr>PowerPoint プレゼンテーション</vt:lpstr>
      <vt:lpstr>PowerPoint プレゼンテーション</vt:lpstr>
      <vt:lpstr>PowerPoint プレゼンテーション</vt:lpstr>
      <vt:lpstr>PowerPoint プレゼンテーション</vt:lpstr>
      <vt:lpstr>群馬県ACS-CCS地域医療連携パス①</vt:lpstr>
      <vt:lpstr>群馬県ACS-CCS地域医療連携パス②</vt:lpstr>
      <vt:lpstr>群馬県ACS-CCS地域医療連携パス②</vt:lpstr>
      <vt:lpstr>抗血栓薬の中止について</vt:lpstr>
      <vt:lpstr>ガイドライン</vt:lpstr>
      <vt:lpstr>ガイドライン</vt:lpstr>
      <vt:lpstr>群馬県ACS-CCS地域医療連携パス</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Hideki Ishii</dc:creator>
  <cp:lastModifiedBy>OKADA sayaka</cp:lastModifiedBy>
  <cp:revision>9</cp:revision>
  <dcterms:created xsi:type="dcterms:W3CDTF">2025-02-25T06:34:28Z</dcterms:created>
  <dcterms:modified xsi:type="dcterms:W3CDTF">2026-03-21T03:00:30Z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2024-12-17T00:00:00Z</vt:filetime>
  </property>
  <property fmtid="{D5CDD505-2E9C-101B-9397-08002B2CF9AE}" pid="3" name="Creator">
    <vt:lpwstr>Adobe InDesign 18.0 (Macintosh)</vt:lpwstr>
  </property>
  <property fmtid="{D5CDD505-2E9C-101B-9397-08002B2CF9AE}" pid="4" name="LastSaved">
    <vt:filetime>2025-02-25T00:00:00Z</vt:filetime>
  </property>
  <property fmtid="{D5CDD505-2E9C-101B-9397-08002B2CF9AE}" pid="5" name="Producer">
    <vt:lpwstr>Adobe PDF Library 17.0</vt:lpwstr>
  </property>
  <property fmtid="{D5CDD505-2E9C-101B-9397-08002B2CF9AE}" pid="6" name="MSIP_Label_3c9bec58-8084-492e-8360-0e1cfe36408c_Enabled">
    <vt:lpwstr>true</vt:lpwstr>
  </property>
  <property fmtid="{D5CDD505-2E9C-101B-9397-08002B2CF9AE}" pid="7" name="MSIP_Label_3c9bec58-8084-492e-8360-0e1cfe36408c_SetDate">
    <vt:lpwstr>2025-02-25T06:41:21Z</vt:lpwstr>
  </property>
  <property fmtid="{D5CDD505-2E9C-101B-9397-08002B2CF9AE}" pid="8" name="MSIP_Label_3c9bec58-8084-492e-8360-0e1cfe36408c_Method">
    <vt:lpwstr>Standard</vt:lpwstr>
  </property>
  <property fmtid="{D5CDD505-2E9C-101B-9397-08002B2CF9AE}" pid="9" name="MSIP_Label_3c9bec58-8084-492e-8360-0e1cfe36408c_Name">
    <vt:lpwstr>Not Protected -Pilot</vt:lpwstr>
  </property>
  <property fmtid="{D5CDD505-2E9C-101B-9397-08002B2CF9AE}" pid="10" name="MSIP_Label_3c9bec58-8084-492e-8360-0e1cfe36408c_SiteId">
    <vt:lpwstr>f35a6974-607f-47d4-82d7-ff31d7dc53a5</vt:lpwstr>
  </property>
  <property fmtid="{D5CDD505-2E9C-101B-9397-08002B2CF9AE}" pid="11" name="MSIP_Label_3c9bec58-8084-492e-8360-0e1cfe36408c_ActionId">
    <vt:lpwstr>2cd85ac2-e75a-4a56-9ae4-0595c110f3d4</vt:lpwstr>
  </property>
  <property fmtid="{D5CDD505-2E9C-101B-9397-08002B2CF9AE}" pid="12" name="MSIP_Label_3c9bec58-8084-492e-8360-0e1cfe36408c_ContentBits">
    <vt:lpwstr>0</vt:lpwstr>
  </property>
  <property fmtid="{D5CDD505-2E9C-101B-9397-08002B2CF9AE}" pid="13" name="MSIP_Label_3c9bec58-8084-492e-8360-0e1cfe36408c_Tag">
    <vt:lpwstr>10, 3, 0, 1</vt:lpwstr>
  </property>
</Properties>
</file>